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2" r:id="rId5"/>
    <p:sldId id="263" r:id="rId6"/>
    <p:sldId id="264" r:id="rId7"/>
    <p:sldId id="261" r:id="rId8"/>
    <p:sldId id="265" r:id="rId9"/>
    <p:sldId id="267"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4" autoAdjust="0"/>
    <p:restoredTop sz="86411" autoAdjust="0"/>
  </p:normalViewPr>
  <p:slideViewPr>
    <p:cSldViewPr snapToGrid="0">
      <p:cViewPr varScale="1">
        <p:scale>
          <a:sx n="78" d="100"/>
          <a:sy n="78"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78B56-6B4C-4966-A357-8C92B5467D87}"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D2A28-55D8-40EA-9227-34A9A1095BB8}" type="slidenum">
              <a:rPr lang="en-US" smtClean="0"/>
              <a:t>‹#›</a:t>
            </a:fld>
            <a:endParaRPr lang="en-US"/>
          </a:p>
        </p:txBody>
      </p:sp>
    </p:spTree>
    <p:extLst>
      <p:ext uri="{BB962C8B-B14F-4D97-AF65-F5344CB8AC3E}">
        <p14:creationId xmlns:p14="http://schemas.microsoft.com/office/powerpoint/2010/main" val="284483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atentfile.org/filing-provisional-patent-at-uspt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Thankyou master</a:t>
            </a:r>
            <a:r>
              <a:rPr lang="en-US" baseline="0" dirty="0" smtClean="0"/>
              <a:t> of ceremony</a:t>
            </a:r>
            <a:r>
              <a:rPr lang="en-US" dirty="0" smtClean="0"/>
              <a:t> </a:t>
            </a:r>
            <a:r>
              <a:rPr lang="en-US" dirty="0" err="1" smtClean="0"/>
              <a:t>sigdel</a:t>
            </a:r>
            <a:r>
              <a:rPr lang="en-US" dirty="0" smtClean="0"/>
              <a:t>/</a:t>
            </a:r>
            <a:r>
              <a:rPr lang="en-US" dirty="0" err="1" smtClean="0"/>
              <a:t>thapa</a:t>
            </a:r>
            <a:endParaRPr lang="en-US" dirty="0" smtClean="0"/>
          </a:p>
          <a:p>
            <a:r>
              <a:rPr lang="en-US" dirty="0" smtClean="0"/>
              <a:t>First like to thank minister Rai,  </a:t>
            </a:r>
            <a:r>
              <a:rPr lang="en-US" dirty="0" err="1" smtClean="0"/>
              <a:t>secy</a:t>
            </a:r>
            <a:r>
              <a:rPr lang="en-US" dirty="0" smtClean="0"/>
              <a:t> </a:t>
            </a:r>
            <a:r>
              <a:rPr lang="en-US" dirty="0" err="1" smtClean="0"/>
              <a:t>Malego</a:t>
            </a:r>
            <a:r>
              <a:rPr lang="en-US" dirty="0" smtClean="0"/>
              <a:t>, </a:t>
            </a:r>
            <a:r>
              <a:rPr lang="en-US" dirty="0" err="1" smtClean="0"/>
              <a:t>secy</a:t>
            </a:r>
            <a:r>
              <a:rPr lang="en-US" dirty="0" smtClean="0"/>
              <a:t> Thakur, </a:t>
            </a:r>
            <a:r>
              <a:rPr lang="en-US" dirty="0" err="1" smtClean="0"/>
              <a:t>secy</a:t>
            </a:r>
            <a:r>
              <a:rPr lang="en-US" dirty="0" smtClean="0"/>
              <a:t> </a:t>
            </a:r>
            <a:r>
              <a:rPr lang="en-US" dirty="0" err="1" smtClean="0"/>
              <a:t>Thapalia</a:t>
            </a:r>
            <a:r>
              <a:rPr lang="en-US" dirty="0" smtClean="0"/>
              <a:t>, </a:t>
            </a:r>
            <a:r>
              <a:rPr lang="en-US" dirty="0" err="1" smtClean="0"/>
              <a:t>nta</a:t>
            </a:r>
            <a:r>
              <a:rPr lang="en-US" dirty="0" smtClean="0"/>
              <a:t> chairman </a:t>
            </a:r>
            <a:r>
              <a:rPr lang="en-US" dirty="0" err="1" smtClean="0"/>
              <a:t>Jha</a:t>
            </a:r>
            <a:r>
              <a:rPr lang="en-US" dirty="0" smtClean="0"/>
              <a:t>, can chairman </a:t>
            </a:r>
            <a:r>
              <a:rPr lang="en-US" dirty="0" err="1" smtClean="0"/>
              <a:t>Dhakal</a:t>
            </a:r>
            <a:r>
              <a:rPr lang="en-US" dirty="0" smtClean="0"/>
              <a:t>.</a:t>
            </a:r>
          </a:p>
          <a:p>
            <a:r>
              <a:rPr lang="en-US" dirty="0" smtClean="0"/>
              <a:t>and Mr.</a:t>
            </a:r>
            <a:r>
              <a:rPr lang="en-US" baseline="0" dirty="0" smtClean="0"/>
              <a:t> </a:t>
            </a:r>
            <a:r>
              <a:rPr lang="en-US" baseline="0" dirty="0" err="1" smtClean="0"/>
              <a:t>Aryal</a:t>
            </a:r>
            <a:r>
              <a:rPr lang="en-US" baseline="0" dirty="0" smtClean="0"/>
              <a:t> of the </a:t>
            </a:r>
            <a:r>
              <a:rPr lang="en-US" dirty="0" smtClean="0"/>
              <a:t>Nepal </a:t>
            </a:r>
            <a:r>
              <a:rPr lang="en-US" dirty="0" err="1" smtClean="0"/>
              <a:t>Intyernet</a:t>
            </a:r>
            <a:r>
              <a:rPr lang="en-US" dirty="0" smtClean="0"/>
              <a:t> society for giving me an opportunity to speak.</a:t>
            </a:r>
          </a:p>
          <a:p>
            <a:r>
              <a:rPr lang="en-US" dirty="0" smtClean="0"/>
              <a:t>Having “done time” in the US foreign service</a:t>
            </a:r>
            <a:r>
              <a:rPr lang="en-US" baseline="0" dirty="0" smtClean="0"/>
              <a:t> on ICT policy, I appreciate the challenges of serving the pubic effectively from within the system.  My conversations thus far have revealed very forward looking officials.</a:t>
            </a:r>
          </a:p>
          <a:p>
            <a:r>
              <a:rPr lang="en-US" baseline="0" dirty="0" smtClean="0"/>
              <a:t>You are better men (and women) than I.</a:t>
            </a:r>
          </a:p>
          <a:p>
            <a:r>
              <a:rPr lang="en-US" dirty="0" smtClean="0"/>
              <a:t>WHO</a:t>
            </a:r>
            <a:r>
              <a:rPr lang="en-US" baseline="0" dirty="0" smtClean="0"/>
              <a:t> AM I? WHAT IS ICANN?</a:t>
            </a:r>
            <a:endParaRPr lang="en-US" dirty="0" smtClean="0"/>
          </a:p>
        </p:txBody>
      </p:sp>
      <p:sp>
        <p:nvSpPr>
          <p:cNvPr id="4" name="Slide Number Placeholder 3"/>
          <p:cNvSpPr>
            <a:spLocks noGrp="1"/>
          </p:cNvSpPr>
          <p:nvPr>
            <p:ph type="sldNum" sz="quarter" idx="10"/>
          </p:nvPr>
        </p:nvSpPr>
        <p:spPr/>
        <p:txBody>
          <a:bodyPr/>
          <a:lstStyle/>
          <a:p>
            <a:fld id="{361D2A28-55D8-40EA-9227-34A9A1095BB8}" type="slidenum">
              <a:rPr lang="en-US" smtClean="0"/>
              <a:t>1</a:t>
            </a:fld>
            <a:endParaRPr lang="en-US"/>
          </a:p>
        </p:txBody>
      </p:sp>
    </p:spTree>
    <p:extLst>
      <p:ext uri="{BB962C8B-B14F-4D97-AF65-F5344CB8AC3E}">
        <p14:creationId xmlns:p14="http://schemas.microsoft.com/office/powerpoint/2010/main" val="152456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DoJ</a:t>
            </a:r>
            <a:r>
              <a:rPr lang="en-US" dirty="0" smtClean="0"/>
              <a:t> example</a:t>
            </a:r>
          </a:p>
          <a:p>
            <a:r>
              <a:rPr lang="en-US" dirty="0" smtClean="0"/>
              <a:t>Treaty will not help</a:t>
            </a:r>
            <a:r>
              <a:rPr lang="en-US" baseline="0" dirty="0" smtClean="0"/>
              <a:t> here.  The attacker is gone by the time official communications take place.</a:t>
            </a:r>
            <a:endParaRPr lang="en-US" dirty="0" smtClean="0"/>
          </a:p>
          <a:p>
            <a:r>
              <a:rPr lang="en-US" dirty="0" smtClean="0"/>
              <a:t>Pursuing</a:t>
            </a:r>
            <a:r>
              <a:rPr lang="en-US" baseline="0" dirty="0" smtClean="0"/>
              <a:t> the perpetrators after the fact DOES require formal cross-jurisdictional cooperation.</a:t>
            </a:r>
          </a:p>
          <a:p>
            <a:r>
              <a:rPr lang="en-US" baseline="0" dirty="0" smtClean="0"/>
              <a:t>But stopping the attack must happen very quickly between those “at the controls”, i.e., by the network and system engineers at SANOG</a:t>
            </a:r>
          </a:p>
          <a:p>
            <a:endParaRPr lang="en-US" baseline="0" dirty="0" smtClean="0"/>
          </a:p>
        </p:txBody>
      </p:sp>
      <p:sp>
        <p:nvSpPr>
          <p:cNvPr id="4" name="Slide Number Placeholder 3"/>
          <p:cNvSpPr>
            <a:spLocks noGrp="1"/>
          </p:cNvSpPr>
          <p:nvPr>
            <p:ph type="sldNum" sz="quarter" idx="10"/>
          </p:nvPr>
        </p:nvSpPr>
        <p:spPr/>
        <p:txBody>
          <a:bodyPr/>
          <a:lstStyle/>
          <a:p>
            <a:fld id="{361D2A28-55D8-40EA-9227-34A9A1095BB8}" type="slidenum">
              <a:rPr lang="en-US" smtClean="0"/>
              <a:t>3</a:t>
            </a:fld>
            <a:endParaRPr lang="en-US"/>
          </a:p>
        </p:txBody>
      </p:sp>
    </p:spTree>
    <p:extLst>
      <p:ext uri="{BB962C8B-B14F-4D97-AF65-F5344CB8AC3E}">
        <p14:creationId xmlns:p14="http://schemas.microsoft.com/office/powerpoint/2010/main" val="285547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today’s concerns: </a:t>
            </a:r>
            <a:r>
              <a:rPr lang="en-US" dirty="0" err="1" smtClean="0"/>
              <a:t>IoT:none</a:t>
            </a:r>
            <a:r>
              <a:rPr lang="en-US" dirty="0" smtClean="0"/>
              <a:t>/broken,</a:t>
            </a:r>
            <a:r>
              <a:rPr lang="en-US" baseline="0" dirty="0" smtClean="0"/>
              <a:t> AP other net devices: how to update FW</a:t>
            </a:r>
          </a:p>
          <a:p>
            <a:endParaRPr lang="en-US" dirty="0"/>
          </a:p>
        </p:txBody>
      </p:sp>
      <p:sp>
        <p:nvSpPr>
          <p:cNvPr id="4" name="Slide Number Placeholder 3"/>
          <p:cNvSpPr>
            <a:spLocks noGrp="1"/>
          </p:cNvSpPr>
          <p:nvPr>
            <p:ph type="sldNum" sz="quarter" idx="10"/>
          </p:nvPr>
        </p:nvSpPr>
        <p:spPr/>
        <p:txBody>
          <a:bodyPr/>
          <a:lstStyle/>
          <a:p>
            <a:fld id="{361D2A28-55D8-40EA-9227-34A9A1095BB8}" type="slidenum">
              <a:rPr lang="en-US" smtClean="0"/>
              <a:t>4</a:t>
            </a:fld>
            <a:endParaRPr lang="en-US"/>
          </a:p>
        </p:txBody>
      </p:sp>
    </p:spTree>
    <p:extLst>
      <p:ext uri="{BB962C8B-B14F-4D97-AF65-F5344CB8AC3E}">
        <p14:creationId xmlns:p14="http://schemas.microsoft.com/office/powerpoint/2010/main" val="96296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 </a:t>
            </a:r>
            <a:r>
              <a:rPr lang="en-US" baseline="0" dirty="0" err="1" smtClean="0"/>
              <a:t>IoT</a:t>
            </a:r>
            <a:r>
              <a:rPr lang="en-US" baseline="0" dirty="0" smtClean="0"/>
              <a:t> has become a marketing term blurring the lines between “things”.  Could be a light bulb or a car or a medical device …or… a router or a firewall.  BTW: That </a:t>
            </a:r>
            <a:r>
              <a:rPr lang="en-US" baseline="0" dirty="0" err="1" smtClean="0"/>
              <a:t>IoT</a:t>
            </a:r>
            <a:r>
              <a:rPr lang="en-US" baseline="0" dirty="0" smtClean="0"/>
              <a:t> light bulb is connected to the same home network on which you do your banking transactions…hmmm.</a:t>
            </a:r>
          </a:p>
          <a:p>
            <a:r>
              <a:rPr lang="en-US" baseline="0" dirty="0" smtClean="0"/>
              <a:t>Accompanied with hype there is investment and </a:t>
            </a:r>
            <a:r>
              <a:rPr lang="en-US" baseline="0" dirty="0" err="1" smtClean="0"/>
              <a:t>IoT</a:t>
            </a:r>
            <a:r>
              <a:rPr lang="en-US" baseline="0" dirty="0" smtClean="0"/>
              <a:t> is another example of a lot of investment.</a:t>
            </a:r>
          </a:p>
          <a:p>
            <a:endParaRPr lang="en-US" dirty="0"/>
          </a:p>
        </p:txBody>
      </p:sp>
      <p:sp>
        <p:nvSpPr>
          <p:cNvPr id="4" name="Slide Number Placeholder 3"/>
          <p:cNvSpPr>
            <a:spLocks noGrp="1"/>
          </p:cNvSpPr>
          <p:nvPr>
            <p:ph type="sldNum" sz="quarter" idx="10"/>
          </p:nvPr>
        </p:nvSpPr>
        <p:spPr/>
        <p:txBody>
          <a:bodyPr/>
          <a:lstStyle/>
          <a:p>
            <a:fld id="{361D2A28-55D8-40EA-9227-34A9A1095BB8}" type="slidenum">
              <a:rPr lang="en-US" smtClean="0"/>
              <a:t>5</a:t>
            </a:fld>
            <a:endParaRPr lang="en-US"/>
          </a:p>
        </p:txBody>
      </p:sp>
    </p:spTree>
    <p:extLst>
      <p:ext uri="{BB962C8B-B14F-4D97-AF65-F5344CB8AC3E}">
        <p14:creationId xmlns:p14="http://schemas.microsoft.com/office/powerpoint/2010/main" val="248904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recognized issue but businesses are too busy focusing forward.</a:t>
            </a:r>
          </a:p>
          <a:p>
            <a:r>
              <a:rPr lang="en-US" dirty="0" smtClean="0"/>
              <a:t>This will be an issue and is therefore an opportunity for those</a:t>
            </a:r>
            <a:r>
              <a:rPr lang="en-US" baseline="0" dirty="0" smtClean="0"/>
              <a:t> looking ahead with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BTW: That </a:t>
            </a:r>
            <a:r>
              <a:rPr lang="en-US" baseline="0" dirty="0" err="1" smtClean="0"/>
              <a:t>IoT</a:t>
            </a:r>
            <a:r>
              <a:rPr lang="en-US" baseline="0" dirty="0" smtClean="0"/>
              <a:t> light bulb is connected to the same home network on which you do your banking transactions…hmmm.</a:t>
            </a:r>
          </a:p>
          <a:p>
            <a:endParaRPr lang="en-US" dirty="0"/>
          </a:p>
        </p:txBody>
      </p:sp>
      <p:sp>
        <p:nvSpPr>
          <p:cNvPr id="4" name="Slide Number Placeholder 3"/>
          <p:cNvSpPr>
            <a:spLocks noGrp="1"/>
          </p:cNvSpPr>
          <p:nvPr>
            <p:ph type="sldNum" sz="quarter" idx="10"/>
          </p:nvPr>
        </p:nvSpPr>
        <p:spPr/>
        <p:txBody>
          <a:bodyPr/>
          <a:lstStyle/>
          <a:p>
            <a:fld id="{361D2A28-55D8-40EA-9227-34A9A1095BB8}" type="slidenum">
              <a:rPr lang="en-US" smtClean="0"/>
              <a:t>6</a:t>
            </a:fld>
            <a:endParaRPr lang="en-US"/>
          </a:p>
        </p:txBody>
      </p:sp>
    </p:spTree>
    <p:extLst>
      <p:ext uri="{BB962C8B-B14F-4D97-AF65-F5344CB8AC3E}">
        <p14:creationId xmlns:p14="http://schemas.microsoft.com/office/powerpoint/2010/main" val="15695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IoT</a:t>
            </a:r>
            <a:r>
              <a:rPr lang="en-US" dirty="0" smtClean="0"/>
              <a:t> is not just about H/W.</a:t>
            </a:r>
            <a:r>
              <a:rPr lang="en-US" baseline="0" dirty="0" smtClean="0"/>
              <a:t>  It is about (securing) the services behind the </a:t>
            </a:r>
            <a:r>
              <a:rPr lang="en-US" baseline="0" dirty="0" err="1" smtClean="0"/>
              <a:t>IoTs</a:t>
            </a:r>
            <a:r>
              <a:rPr lang="en-US" baseline="0" dirty="0" smtClean="0"/>
              <a:t>. That innovation could happen here in Nepal.  </a:t>
            </a:r>
          </a:p>
          <a:p>
            <a:r>
              <a:rPr lang="en-US" baseline="0" dirty="0" smtClean="0"/>
              <a:t>I know you have the expertise – I have met many of them personally.</a:t>
            </a:r>
          </a:p>
          <a:p>
            <a:r>
              <a:rPr lang="en-US" baseline="0" dirty="0" smtClean="0"/>
              <a:t>Embrace IPR.  Don’t let your ideas get stolen.  There is a well established rule of law here.</a:t>
            </a:r>
            <a:endParaRPr lang="en-US" dirty="0"/>
          </a:p>
        </p:txBody>
      </p:sp>
      <p:sp>
        <p:nvSpPr>
          <p:cNvPr id="4" name="Slide Number Placeholder 3"/>
          <p:cNvSpPr>
            <a:spLocks noGrp="1"/>
          </p:cNvSpPr>
          <p:nvPr>
            <p:ph type="sldNum" sz="quarter" idx="10"/>
          </p:nvPr>
        </p:nvSpPr>
        <p:spPr/>
        <p:txBody>
          <a:bodyPr/>
          <a:lstStyle/>
          <a:p>
            <a:fld id="{361D2A28-55D8-40EA-9227-34A9A1095BB8}" type="slidenum">
              <a:rPr lang="en-US" smtClean="0"/>
              <a:t>7</a:t>
            </a:fld>
            <a:endParaRPr lang="en-US"/>
          </a:p>
        </p:txBody>
      </p:sp>
    </p:spTree>
    <p:extLst>
      <p:ext uri="{BB962C8B-B14F-4D97-AF65-F5344CB8AC3E}">
        <p14:creationId xmlns:p14="http://schemas.microsoft.com/office/powerpoint/2010/main" val="378261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My Opinion: Do not be afraid to compete in the global IT market.  With the right business model (no matter how small) and reasonable intellectual property protection your greatest resource (talent) can make their mark.</a:t>
            </a:r>
          </a:p>
          <a:p>
            <a:r>
              <a:rPr lang="en-US" baseline="0" dirty="0" smtClean="0"/>
              <a:t>I have a few patents.</a:t>
            </a:r>
          </a:p>
          <a:p>
            <a:r>
              <a:rPr lang="en-US" sz="1200" b="0" i="0" kern="1200" dirty="0" smtClean="0">
                <a:solidFill>
                  <a:schemeClr val="tx1"/>
                </a:solidFill>
                <a:effectLst/>
                <a:latin typeface="+mn-lt"/>
                <a:ea typeface="+mn-ea"/>
                <a:cs typeface="+mn-cs"/>
                <a:hlinkClick r:id="rId3"/>
              </a:rPr>
              <a:t>http://patentfile.org/filing-provisional-patent-at-uspto/</a:t>
            </a:r>
            <a:endParaRPr lang="en-US" baseline="0" dirty="0" smtClean="0"/>
          </a:p>
          <a:p>
            <a:r>
              <a:rPr lang="en-US" dirty="0" smtClean="0"/>
              <a:t>http://www.uspto.gov/web/offices/pac/doc/general/foreign.htm</a:t>
            </a:r>
          </a:p>
          <a:p>
            <a:r>
              <a:rPr lang="en-US" dirty="0" smtClean="0"/>
              <a:t>Thanks to Brant</a:t>
            </a:r>
            <a:r>
              <a:rPr lang="en-US" baseline="0" dirty="0" smtClean="0"/>
              <a:t> Murphy, Kenneth Chang, </a:t>
            </a:r>
            <a:r>
              <a:rPr lang="en-US" baseline="0" dirty="0" err="1" smtClean="0"/>
              <a:t>Madhuri</a:t>
            </a:r>
            <a:r>
              <a:rPr lang="en-US" baseline="0" dirty="0" smtClean="0"/>
              <a:t> Herzog of </a:t>
            </a:r>
            <a:r>
              <a:rPr lang="en-US" baseline="0" dirty="0" err="1" smtClean="0"/>
              <a:t>uspto</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1D2A28-55D8-40EA-9227-34A9A1095BB8}" type="slidenum">
              <a:rPr lang="en-US" smtClean="0"/>
              <a:t>8</a:t>
            </a:fld>
            <a:endParaRPr lang="en-US"/>
          </a:p>
        </p:txBody>
      </p:sp>
    </p:spTree>
    <p:extLst>
      <p:ext uri="{BB962C8B-B14F-4D97-AF65-F5344CB8AC3E}">
        <p14:creationId xmlns:p14="http://schemas.microsoft.com/office/powerpoint/2010/main" val="397695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My obligatory DNS / DNSSEC slide.</a:t>
            </a:r>
          </a:p>
          <a:p>
            <a:endParaRPr lang="en-US" dirty="0"/>
          </a:p>
        </p:txBody>
      </p:sp>
      <p:sp>
        <p:nvSpPr>
          <p:cNvPr id="4" name="Slide Number Placeholder 3"/>
          <p:cNvSpPr>
            <a:spLocks noGrp="1"/>
          </p:cNvSpPr>
          <p:nvPr>
            <p:ph type="sldNum" sz="quarter" idx="10"/>
          </p:nvPr>
        </p:nvSpPr>
        <p:spPr/>
        <p:txBody>
          <a:bodyPr/>
          <a:lstStyle/>
          <a:p>
            <a:fld id="{361D2A28-55D8-40EA-9227-34A9A1095BB8}" type="slidenum">
              <a:rPr lang="en-US" smtClean="0"/>
              <a:t>9</a:t>
            </a:fld>
            <a:endParaRPr lang="en-US"/>
          </a:p>
        </p:txBody>
      </p:sp>
    </p:spTree>
    <p:extLst>
      <p:ext uri="{BB962C8B-B14F-4D97-AF65-F5344CB8AC3E}">
        <p14:creationId xmlns:p14="http://schemas.microsoft.com/office/powerpoint/2010/main" val="213803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10</a:t>
            </a:fld>
            <a:endParaRPr lang="en-US"/>
          </a:p>
        </p:txBody>
      </p:sp>
    </p:spTree>
    <p:extLst>
      <p:ext uri="{BB962C8B-B14F-4D97-AF65-F5344CB8AC3E}">
        <p14:creationId xmlns:p14="http://schemas.microsoft.com/office/powerpoint/2010/main" val="49908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3464C-157B-4446-AEFD-2F4A48E43D7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232741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3464C-157B-4446-AEFD-2F4A48E43D7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230006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3464C-157B-4446-AEFD-2F4A48E43D7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18794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3464C-157B-4446-AEFD-2F4A48E43D7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414360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3464C-157B-4446-AEFD-2F4A48E43D76}"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300886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3464C-157B-4446-AEFD-2F4A48E43D76}"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22720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3464C-157B-4446-AEFD-2F4A48E43D76}"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95421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3464C-157B-4446-AEFD-2F4A48E43D76}"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310874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464C-157B-4446-AEFD-2F4A48E43D76}"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334390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3464C-157B-4446-AEFD-2F4A48E43D76}"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227930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3464C-157B-4446-AEFD-2F4A48E43D76}"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E8DD9-4AD8-45BA-A7AD-B97659C8A2F7}" type="slidenum">
              <a:rPr lang="en-US" smtClean="0"/>
              <a:t>‹#›</a:t>
            </a:fld>
            <a:endParaRPr lang="en-US"/>
          </a:p>
        </p:txBody>
      </p:sp>
    </p:spTree>
    <p:extLst>
      <p:ext uri="{BB962C8B-B14F-4D97-AF65-F5344CB8AC3E}">
        <p14:creationId xmlns:p14="http://schemas.microsoft.com/office/powerpoint/2010/main" val="269517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464C-157B-4446-AEFD-2F4A48E43D76}"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E8DD9-4AD8-45BA-A7AD-B97659C8A2F7}" type="slidenum">
              <a:rPr lang="en-US" smtClean="0"/>
              <a:t>‹#›</a:t>
            </a:fld>
            <a:endParaRPr lang="en-US"/>
          </a:p>
        </p:txBody>
      </p:sp>
    </p:spTree>
    <p:extLst>
      <p:ext uri="{BB962C8B-B14F-4D97-AF65-F5344CB8AC3E}">
        <p14:creationId xmlns:p14="http://schemas.microsoft.com/office/powerpoint/2010/main" val="331101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Cyber Opportunity</a:t>
            </a:r>
            <a:br>
              <a:rPr lang="en-US" b="1" dirty="0" smtClean="0"/>
            </a:br>
            <a:endParaRPr lang="en-US" sz="5400" b="1" dirty="0"/>
          </a:p>
        </p:txBody>
      </p:sp>
      <p:sp>
        <p:nvSpPr>
          <p:cNvPr id="3" name="Subtitle 2"/>
          <p:cNvSpPr>
            <a:spLocks noGrp="1"/>
          </p:cNvSpPr>
          <p:nvPr>
            <p:ph type="subTitle" idx="1"/>
          </p:nvPr>
        </p:nvSpPr>
        <p:spPr/>
        <p:txBody>
          <a:bodyPr/>
          <a:lstStyle/>
          <a:p>
            <a:r>
              <a:rPr lang="en-US" dirty="0" smtClean="0"/>
              <a:t>CAN ICT Conference 1 Feb 2016</a:t>
            </a:r>
          </a:p>
          <a:p>
            <a:r>
              <a:rPr lang="en-US" dirty="0" smtClean="0"/>
              <a:t>Kathmandu, Nepal</a:t>
            </a:r>
          </a:p>
          <a:p>
            <a:r>
              <a:rPr lang="en-US" dirty="0" smtClean="0"/>
              <a:t>richard.lamb@icann.org</a:t>
            </a:r>
            <a:endParaRPr lang="en-US" dirty="0"/>
          </a:p>
        </p:txBody>
      </p:sp>
    </p:spTree>
    <p:extLst>
      <p:ext uri="{BB962C8B-B14F-4D97-AF65-F5344CB8AC3E}">
        <p14:creationId xmlns:p14="http://schemas.microsoft.com/office/powerpoint/2010/main" val="85840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88602" y="4484337"/>
            <a:ext cx="8826998" cy="1477328"/>
          </a:xfrm>
          <a:prstGeom prst="rect">
            <a:avLst/>
          </a:prstGeom>
          <a:noFill/>
          <a:ln w="31750">
            <a:solidFill>
              <a:schemeClr val="dk1">
                <a:shade val="95000"/>
                <a:satMod val="105000"/>
              </a:schemeClr>
            </a:solidFill>
            <a:prstDash val="dash"/>
          </a:ln>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930677" y="168884"/>
            <a:ext cx="10515600" cy="1325563"/>
          </a:xfrm>
        </p:spPr>
        <p:txBody>
          <a:bodyPr>
            <a:normAutofit/>
          </a:bodyPr>
          <a:lstStyle/>
          <a:p>
            <a:r>
              <a:rPr lang="en-US" sz="4000" b="1" dirty="0" smtClean="0">
                <a:latin typeface="+mn-lt"/>
              </a:rPr>
              <a:t>A thought: Scalable Security for </a:t>
            </a:r>
            <a:r>
              <a:rPr lang="en-US" sz="4000" b="1" dirty="0" err="1" smtClean="0">
                <a:latin typeface="+mn-lt"/>
              </a:rPr>
              <a:t>IoT</a:t>
            </a:r>
            <a:endParaRPr lang="en-US" sz="4000" b="1" dirty="0">
              <a:latin typeface="+mn-lt"/>
            </a:endParaRPr>
          </a:p>
        </p:txBody>
      </p:sp>
      <p:sp>
        <p:nvSpPr>
          <p:cNvPr id="13" name="Flowchart: Connector 12"/>
          <p:cNvSpPr/>
          <p:nvPr/>
        </p:nvSpPr>
        <p:spPr bwMode="auto">
          <a:xfrm>
            <a:off x="5541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TextBox 38"/>
          <p:cNvSpPr txBox="1">
            <a:spLocks noChangeArrowheads="1"/>
          </p:cNvSpPr>
          <p:nvPr/>
        </p:nvSpPr>
        <p:spPr bwMode="auto">
          <a:xfrm>
            <a:off x="4492600" y="2060292"/>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com</a:t>
            </a:r>
            <a:endParaRPr lang="en-US" altLang="en-US" sz="1800" dirty="0"/>
          </a:p>
        </p:txBody>
      </p:sp>
      <p:sp>
        <p:nvSpPr>
          <p:cNvPr id="16" name="TextBox 39"/>
          <p:cNvSpPr txBox="1">
            <a:spLocks noChangeArrowheads="1"/>
          </p:cNvSpPr>
          <p:nvPr/>
        </p:nvSpPr>
        <p:spPr bwMode="auto">
          <a:xfrm>
            <a:off x="6161857" y="279811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a:t>za</a:t>
            </a:r>
            <a:endParaRPr lang="en-US" altLang="en-US" sz="1800" dirty="0"/>
          </a:p>
        </p:txBody>
      </p:sp>
      <p:sp>
        <p:nvSpPr>
          <p:cNvPr id="17" name="TextBox 40"/>
          <p:cNvSpPr txBox="1">
            <a:spLocks noChangeArrowheads="1"/>
          </p:cNvSpPr>
          <p:nvPr/>
        </p:nvSpPr>
        <p:spPr bwMode="auto">
          <a:xfrm>
            <a:off x="5236369" y="1559426"/>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3688555" y="4127785"/>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6527898" y="3160362"/>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a:t>o.za</a:t>
            </a:r>
            <a:endParaRPr lang="en-US" altLang="en-US" sz="1800" dirty="0"/>
          </a:p>
        </p:txBody>
      </p:sp>
      <p:sp>
        <p:nvSpPr>
          <p:cNvPr id="25" name="TextBox 51"/>
          <p:cNvSpPr txBox="1">
            <a:spLocks noChangeArrowheads="1"/>
          </p:cNvSpPr>
          <p:nvPr/>
        </p:nvSpPr>
        <p:spPr bwMode="auto">
          <a:xfrm>
            <a:off x="8504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iotdevices.co.za</a:t>
            </a:r>
            <a:endParaRPr lang="en-US" altLang="en-US" sz="1800" dirty="0"/>
          </a:p>
        </p:txBody>
      </p:sp>
      <p:cxnSp>
        <p:nvCxnSpPr>
          <p:cNvPr id="33" name="Straight Connector 32"/>
          <p:cNvCxnSpPr/>
          <p:nvPr/>
        </p:nvCxnSpPr>
        <p:spPr bwMode="auto">
          <a:xfrm flipH="1">
            <a:off x="5522788" y="4160488"/>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6414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6096000" y="3033428"/>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5550619" y="1866901"/>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8109347"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3676652" y="3441805"/>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8445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6414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1555030" y="5118494"/>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window.rickshome.security.co.za</a:t>
            </a:r>
            <a:endParaRPr lang="en-US" altLang="en-US" sz="1400" b="1" dirty="0"/>
          </a:p>
        </p:txBody>
      </p:sp>
      <p:sp>
        <p:nvSpPr>
          <p:cNvPr id="52" name="TextBox 51"/>
          <p:cNvSpPr txBox="1">
            <a:spLocks noChangeArrowheads="1"/>
          </p:cNvSpPr>
          <p:nvPr/>
        </p:nvSpPr>
        <p:spPr bwMode="auto">
          <a:xfrm>
            <a:off x="1774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security.co.za</a:t>
            </a:r>
            <a:endParaRPr lang="en-US" altLang="en-US" sz="1800" dirty="0"/>
          </a:p>
        </p:txBody>
      </p:sp>
      <p:sp>
        <p:nvSpPr>
          <p:cNvPr id="54" name="TextBox 53"/>
          <p:cNvSpPr txBox="1">
            <a:spLocks noChangeArrowheads="1"/>
          </p:cNvSpPr>
          <p:nvPr/>
        </p:nvSpPr>
        <p:spPr bwMode="auto">
          <a:xfrm>
            <a:off x="4731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electric.co.za</a:t>
            </a:r>
            <a:endParaRPr lang="en-US" altLang="en-US" sz="1800" dirty="0"/>
          </a:p>
        </p:txBody>
      </p:sp>
      <p:cxnSp>
        <p:nvCxnSpPr>
          <p:cNvPr id="56" name="Straight Connector 55"/>
          <p:cNvCxnSpPr>
            <a:endCxn id="50" idx="0"/>
          </p:cNvCxnSpPr>
          <p:nvPr/>
        </p:nvCxnSpPr>
        <p:spPr bwMode="auto">
          <a:xfrm flipH="1">
            <a:off x="3158431" y="4127785"/>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2370534" y="4650846"/>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a:t>ater.rickshome.security.co.za</a:t>
            </a:r>
            <a:endParaRPr lang="en-US" altLang="en-US" sz="1400" b="1" dirty="0"/>
          </a:p>
        </p:txBody>
      </p:sp>
      <p:cxnSp>
        <p:nvCxnSpPr>
          <p:cNvPr id="59" name="Straight Connector 58"/>
          <p:cNvCxnSpPr/>
          <p:nvPr/>
        </p:nvCxnSpPr>
        <p:spPr bwMode="auto">
          <a:xfrm flipH="1">
            <a:off x="3334047" y="4129264"/>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8395691" y="4140514"/>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6426698"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1774031" y="5544429"/>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door.rickshome.security.co.za</a:t>
            </a:r>
            <a:endParaRPr lang="en-US" altLang="en-US" sz="1400" b="1" dirty="0"/>
          </a:p>
        </p:txBody>
      </p:sp>
      <p:sp>
        <p:nvSpPr>
          <p:cNvPr id="91" name="TextBox 51"/>
          <p:cNvSpPr txBox="1">
            <a:spLocks noChangeArrowheads="1"/>
          </p:cNvSpPr>
          <p:nvPr/>
        </p:nvSpPr>
        <p:spPr bwMode="auto">
          <a:xfrm>
            <a:off x="3824359" y="5310692"/>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meter.rickshome.electric.co.za</a:t>
            </a:r>
            <a:endParaRPr lang="en-US" altLang="en-US" sz="1400" b="1" dirty="0"/>
          </a:p>
        </p:txBody>
      </p:sp>
      <p:sp>
        <p:nvSpPr>
          <p:cNvPr id="92" name="TextBox 51"/>
          <p:cNvSpPr txBox="1">
            <a:spLocks noChangeArrowheads="1"/>
          </p:cNvSpPr>
          <p:nvPr/>
        </p:nvSpPr>
        <p:spPr bwMode="auto">
          <a:xfrm>
            <a:off x="5226101" y="4812584"/>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aircond.rickshome.electric.co.za</a:t>
            </a:r>
            <a:endParaRPr lang="en-US" altLang="en-US" sz="1400" b="1" dirty="0"/>
          </a:p>
        </p:txBody>
      </p:sp>
      <p:cxnSp>
        <p:nvCxnSpPr>
          <p:cNvPr id="99" name="Straight Connector 98"/>
          <p:cNvCxnSpPr/>
          <p:nvPr/>
        </p:nvCxnSpPr>
        <p:spPr bwMode="auto">
          <a:xfrm flipH="1">
            <a:off x="5247049"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7062640" y="4581986"/>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car.rickshome.iotdevices.co.za</a:t>
            </a:r>
            <a:endParaRPr lang="en-US" altLang="en-US" sz="1400" b="1" dirty="0"/>
          </a:p>
        </p:txBody>
      </p:sp>
      <p:sp>
        <p:nvSpPr>
          <p:cNvPr id="101" name="TextBox 51"/>
          <p:cNvSpPr txBox="1">
            <a:spLocks noChangeArrowheads="1"/>
          </p:cNvSpPr>
          <p:nvPr/>
        </p:nvSpPr>
        <p:spPr bwMode="auto">
          <a:xfrm>
            <a:off x="6890145" y="5578856"/>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refrigerator.rickshome.iotdevices.co.za</a:t>
            </a:r>
            <a:endParaRPr lang="en-US" altLang="en-US" sz="1400" b="1" dirty="0"/>
          </a:p>
        </p:txBody>
      </p:sp>
      <p:sp>
        <p:nvSpPr>
          <p:cNvPr id="103" name="TextBox 51"/>
          <p:cNvSpPr txBox="1">
            <a:spLocks noChangeArrowheads="1"/>
          </p:cNvSpPr>
          <p:nvPr/>
        </p:nvSpPr>
        <p:spPr bwMode="auto">
          <a:xfrm>
            <a:off x="7024241" y="5090423"/>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thermostat.rickshome.iotdevices.co.za</a:t>
            </a:r>
            <a:endParaRPr lang="en-US" altLang="en-US" sz="1400" b="1" dirty="0"/>
          </a:p>
        </p:txBody>
      </p:sp>
      <p:sp>
        <p:nvSpPr>
          <p:cNvPr id="106" name="TextBox 105"/>
          <p:cNvSpPr txBox="1">
            <a:spLocks noChangeArrowheads="1"/>
          </p:cNvSpPr>
          <p:nvPr/>
        </p:nvSpPr>
        <p:spPr bwMode="auto">
          <a:xfrm>
            <a:off x="3387254"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a:t>oogle.com</a:t>
            </a:r>
            <a:endParaRPr lang="en-US" altLang="en-US" sz="1800" dirty="0"/>
          </a:p>
        </p:txBody>
      </p:sp>
      <p:cxnSp>
        <p:nvCxnSpPr>
          <p:cNvPr id="107" name="Straight Connector 106"/>
          <p:cNvCxnSpPr/>
          <p:nvPr/>
        </p:nvCxnSpPr>
        <p:spPr bwMode="auto">
          <a:xfrm flipH="1">
            <a:off x="4933209"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6946103" y="1508133"/>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a:t>DNS is already there</a:t>
            </a:r>
            <a:endParaRPr lang="en-US" altLang="en-US" sz="2400" b="1" dirty="0"/>
          </a:p>
        </p:txBody>
      </p:sp>
      <p:sp>
        <p:nvSpPr>
          <p:cNvPr id="109" name="TextBox 51"/>
          <p:cNvSpPr txBox="1">
            <a:spLocks noChangeArrowheads="1"/>
          </p:cNvSpPr>
          <p:nvPr/>
        </p:nvSpPr>
        <p:spPr bwMode="auto">
          <a:xfrm>
            <a:off x="6952952" y="1900703"/>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5935079" y="2053729"/>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6167346" y="4423184"/>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6500068" y="2744310"/>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7966292" y="3439616"/>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6472070" y="3635119"/>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3824359" y="3431335"/>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1987490" y="4537372"/>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9968786" y="4575962"/>
            <a:ext cx="506796" cy="517007"/>
          </a:xfrm>
          <a:prstGeom prst="rect">
            <a:avLst/>
          </a:prstGeom>
          <a:noFill/>
          <a:ln w="9525">
            <a:noFill/>
            <a:miter lim="800000"/>
            <a:headEnd/>
            <a:tailEnd/>
          </a:ln>
        </p:spPr>
      </p:pic>
      <p:sp>
        <p:nvSpPr>
          <p:cNvPr id="119" name="TextBox 51"/>
          <p:cNvSpPr txBox="1">
            <a:spLocks noChangeArrowheads="1"/>
          </p:cNvSpPr>
          <p:nvPr/>
        </p:nvSpPr>
        <p:spPr bwMode="auto">
          <a:xfrm>
            <a:off x="8219690" y="2238097"/>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a:t>and crosses organizational boundaries.</a:t>
            </a:r>
            <a:endParaRPr lang="en-US" altLang="en-US" sz="2400" b="1" dirty="0"/>
          </a:p>
        </p:txBody>
      </p:sp>
      <p:cxnSp>
        <p:nvCxnSpPr>
          <p:cNvPr id="120" name="Straight Connector 119"/>
          <p:cNvCxnSpPr>
            <a:stCxn id="54" idx="1"/>
          </p:cNvCxnSpPr>
          <p:nvPr/>
        </p:nvCxnSpPr>
        <p:spPr bwMode="auto">
          <a:xfrm flipH="1">
            <a:off x="3967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6905666" y="4181372"/>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4656363"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6879106" y="5345119"/>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6402884" y="5578489"/>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5293439" y="4770229"/>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4779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5052930"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4464645" y="2999140"/>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1752600" y="6172993"/>
            <a:ext cx="1828800" cy="307777"/>
          </a:xfrm>
          <a:prstGeom prst="rect">
            <a:avLst/>
          </a:prstGeom>
          <a:noFill/>
        </p:spPr>
        <p:txBody>
          <a:bodyPr wrap="square" rtlCol="0">
            <a:spAutoFit/>
          </a:bodyPr>
          <a:lstStyle/>
          <a:p>
            <a:r>
              <a:rPr lang="en-US" sz="1400" b="1" dirty="0"/>
              <a:t>Animated slide</a:t>
            </a:r>
            <a:endParaRPr lang="en-US" sz="1400" b="1" dirty="0"/>
          </a:p>
        </p:txBody>
      </p:sp>
    </p:spTree>
    <p:extLst>
      <p:ext uri="{BB962C8B-B14F-4D97-AF65-F5344CB8AC3E}">
        <p14:creationId xmlns:p14="http://schemas.microsoft.com/office/powerpoint/2010/main" val="6599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Thank You</a:t>
            </a:r>
          </a:p>
          <a:p>
            <a:pPr marL="0" indent="0" algn="ctr">
              <a:buNone/>
            </a:pPr>
            <a:endParaRPr lang="en-US" sz="6000" dirty="0"/>
          </a:p>
          <a:p>
            <a:pPr marL="0" indent="0" algn="ctr">
              <a:buNone/>
            </a:pPr>
            <a:r>
              <a:rPr lang="en-US" sz="6000" dirty="0" smtClean="0"/>
              <a:t>My new favorite word is: </a:t>
            </a:r>
            <a:r>
              <a:rPr lang="en-US" sz="6000" dirty="0" err="1" smtClean="0"/>
              <a:t>Jugaad</a:t>
            </a:r>
            <a:r>
              <a:rPr lang="en-US" sz="6000" dirty="0" smtClean="0"/>
              <a:t> </a:t>
            </a:r>
          </a:p>
          <a:p>
            <a:pPr marL="0" indent="0" algn="ctr">
              <a:buNone/>
            </a:pPr>
            <a:endParaRPr lang="en-US" sz="6000" dirty="0" smtClean="0"/>
          </a:p>
        </p:txBody>
      </p:sp>
    </p:spTree>
    <p:extLst>
      <p:ext uri="{BB962C8B-B14F-4D97-AF65-F5344CB8AC3E}">
        <p14:creationId xmlns:p14="http://schemas.microsoft.com/office/powerpoint/2010/main" val="3771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4323"/>
            <a:ext cx="10515600" cy="4351338"/>
          </a:xfrm>
        </p:spPr>
        <p:txBody>
          <a:bodyPr>
            <a:normAutofit/>
          </a:bodyPr>
          <a:lstStyle/>
          <a:p>
            <a:pPr marL="0" indent="0">
              <a:buNone/>
            </a:pPr>
            <a:r>
              <a:rPr lang="en-US" sz="3200" b="1" dirty="0" smtClean="0"/>
              <a:t>Given inherent boundary</a:t>
            </a:r>
            <a:r>
              <a:rPr lang="en-US" sz="3200" b="1" dirty="0" smtClean="0"/>
              <a:t>-</a:t>
            </a:r>
            <a:r>
              <a:rPr lang="en-US" sz="3200" b="1" dirty="0" smtClean="0"/>
              <a:t>less nature of cyber attacks, there is a need for local, regional, and global cooperation in cyber security - particularly from the bottom up.</a:t>
            </a:r>
          </a:p>
          <a:p>
            <a:pPr marL="0" indent="0">
              <a:buNone/>
            </a:pPr>
            <a:endParaRPr lang="en-US" sz="3200" b="1" dirty="0"/>
          </a:p>
        </p:txBody>
      </p:sp>
      <p:grpSp>
        <p:nvGrpSpPr>
          <p:cNvPr id="6" name="Group 5"/>
          <p:cNvGrpSpPr/>
          <p:nvPr/>
        </p:nvGrpSpPr>
        <p:grpSpPr>
          <a:xfrm>
            <a:off x="7639050" y="1980543"/>
            <a:ext cx="3714750" cy="4000500"/>
            <a:chOff x="7639050" y="2689992"/>
            <a:chExt cx="3714750" cy="4000500"/>
          </a:xfrm>
        </p:grpSpPr>
        <p:pic>
          <p:nvPicPr>
            <p:cNvPr id="4" name="Picture 3"/>
            <p:cNvPicPr>
              <a:picLocks noChangeAspect="1"/>
            </p:cNvPicPr>
            <p:nvPr/>
          </p:nvPicPr>
          <p:blipFill>
            <a:blip r:embed="rId2"/>
            <a:stretch>
              <a:fillRect/>
            </a:stretch>
          </p:blipFill>
          <p:spPr>
            <a:xfrm>
              <a:off x="7639050" y="2689992"/>
              <a:ext cx="3714750" cy="4000500"/>
            </a:xfrm>
            <a:prstGeom prst="rect">
              <a:avLst/>
            </a:prstGeom>
          </p:spPr>
        </p:pic>
        <p:sp>
          <p:nvSpPr>
            <p:cNvPr id="5" name="TextBox 4"/>
            <p:cNvSpPr txBox="1"/>
            <p:nvPr/>
          </p:nvSpPr>
          <p:spPr>
            <a:xfrm>
              <a:off x="7639050" y="6413493"/>
              <a:ext cx="2144110" cy="276999"/>
            </a:xfrm>
            <a:prstGeom prst="rect">
              <a:avLst/>
            </a:prstGeom>
            <a:noFill/>
          </p:spPr>
          <p:txBody>
            <a:bodyPr wrap="square" rtlCol="0">
              <a:spAutoFit/>
            </a:bodyPr>
            <a:lstStyle/>
            <a:p>
              <a:r>
                <a:rPr lang="en-US" sz="1200" dirty="0" smtClean="0"/>
                <a:t>Designed by </a:t>
              </a:r>
              <a:r>
                <a:rPr lang="en-US" sz="1200" dirty="0" err="1" smtClean="0"/>
                <a:t>freepik</a:t>
              </a:r>
              <a:endParaRPr lang="en-US" sz="1200" dirty="0"/>
            </a:p>
          </p:txBody>
        </p:sp>
      </p:grpSp>
    </p:spTree>
    <p:extLst>
      <p:ext uri="{BB962C8B-B14F-4D97-AF65-F5344CB8AC3E}">
        <p14:creationId xmlns:p14="http://schemas.microsoft.com/office/powerpoint/2010/main" val="412564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918" y="328176"/>
            <a:ext cx="10515600" cy="4351338"/>
          </a:xfrm>
        </p:spPr>
        <p:txBody>
          <a:bodyPr>
            <a:normAutofit/>
          </a:bodyPr>
          <a:lstStyle/>
          <a:p>
            <a:pPr marL="0" indent="0">
              <a:buNone/>
            </a:pPr>
            <a:r>
              <a:rPr lang="en-US" sz="3200" b="1" dirty="0"/>
              <a:t>B</a:t>
            </a:r>
            <a:r>
              <a:rPr lang="en-US" sz="3200" b="1" dirty="0" smtClean="0"/>
              <a:t>ridge building events like this, SANOG just prior, and others are critical in building the human networks that run the Internet “network”. </a:t>
            </a:r>
            <a:endParaRPr lang="en-US" sz="3200" b="1" dirty="0"/>
          </a:p>
        </p:txBody>
      </p:sp>
      <p:grpSp>
        <p:nvGrpSpPr>
          <p:cNvPr id="4" name="Group 3"/>
          <p:cNvGrpSpPr/>
          <p:nvPr/>
        </p:nvGrpSpPr>
        <p:grpSpPr>
          <a:xfrm>
            <a:off x="7754993" y="1838654"/>
            <a:ext cx="3714750" cy="4000500"/>
            <a:chOff x="7639050" y="2689992"/>
            <a:chExt cx="3714750" cy="4000500"/>
          </a:xfrm>
        </p:grpSpPr>
        <p:pic>
          <p:nvPicPr>
            <p:cNvPr id="5" name="Picture 4"/>
            <p:cNvPicPr>
              <a:picLocks noChangeAspect="1"/>
            </p:cNvPicPr>
            <p:nvPr/>
          </p:nvPicPr>
          <p:blipFill>
            <a:blip r:embed="rId3"/>
            <a:stretch>
              <a:fillRect/>
            </a:stretch>
          </p:blipFill>
          <p:spPr>
            <a:xfrm>
              <a:off x="7639050" y="2689992"/>
              <a:ext cx="3714750" cy="4000500"/>
            </a:xfrm>
            <a:prstGeom prst="rect">
              <a:avLst/>
            </a:prstGeom>
          </p:spPr>
        </p:pic>
        <p:sp>
          <p:nvSpPr>
            <p:cNvPr id="6" name="TextBox 5"/>
            <p:cNvSpPr txBox="1"/>
            <p:nvPr/>
          </p:nvSpPr>
          <p:spPr>
            <a:xfrm>
              <a:off x="7639050" y="6413493"/>
              <a:ext cx="2144110" cy="276999"/>
            </a:xfrm>
            <a:prstGeom prst="rect">
              <a:avLst/>
            </a:prstGeom>
            <a:noFill/>
          </p:spPr>
          <p:txBody>
            <a:bodyPr wrap="square" rtlCol="0">
              <a:spAutoFit/>
            </a:bodyPr>
            <a:lstStyle/>
            <a:p>
              <a:r>
                <a:rPr lang="en-US" sz="1200" dirty="0" smtClean="0"/>
                <a:t>Designed by </a:t>
              </a:r>
              <a:r>
                <a:rPr lang="en-US" sz="1200" dirty="0" err="1" smtClean="0"/>
                <a:t>freepik</a:t>
              </a:r>
              <a:endParaRPr lang="en-US" sz="1200" dirty="0"/>
            </a:p>
          </p:txBody>
        </p:sp>
      </p:grpSp>
      <p:sp>
        <p:nvSpPr>
          <p:cNvPr id="9" name="Rectangular Callout 8"/>
          <p:cNvSpPr/>
          <p:nvPr/>
        </p:nvSpPr>
        <p:spPr>
          <a:xfrm>
            <a:off x="805682" y="1822080"/>
            <a:ext cx="6508531" cy="1198728"/>
          </a:xfrm>
          <a:prstGeom prst="wedgeRectCallout">
            <a:avLst>
              <a:gd name="adj1" fmla="val 96825"/>
              <a:gd name="adj2" fmla="val 8682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Sun 1215</a:t>
            </a:r>
            <a:r>
              <a:rPr lang="en-US" sz="2800" dirty="0" smtClean="0"/>
              <a:t>: Hey Joe – Sorry it is late but are you seeing anything strange headed toward me?</a:t>
            </a:r>
            <a:endParaRPr lang="en-US" sz="2800" dirty="0"/>
          </a:p>
        </p:txBody>
      </p:sp>
      <p:sp>
        <p:nvSpPr>
          <p:cNvPr id="10" name="Rectangular Callout 9"/>
          <p:cNvSpPr/>
          <p:nvPr/>
        </p:nvSpPr>
        <p:spPr>
          <a:xfrm>
            <a:off x="805681" y="3208809"/>
            <a:ext cx="6508531" cy="1725394"/>
          </a:xfrm>
          <a:prstGeom prst="wedgeRectCallout">
            <a:avLst>
              <a:gd name="adj1" fmla="val 62670"/>
              <a:gd name="adj2" fmla="val -4289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Sat 2230</a:t>
            </a:r>
            <a:r>
              <a:rPr lang="en-US" sz="2800" dirty="0" smtClean="0"/>
              <a:t>: Hello Bikram – Let me look…Ah yes.  </a:t>
            </a:r>
            <a:r>
              <a:rPr lang="en-US" sz="2800" dirty="0"/>
              <a:t>L</a:t>
            </a:r>
            <a:r>
              <a:rPr lang="en-US" sz="2800" dirty="0" smtClean="0"/>
              <a:t>ooks like a DDOS attack from an unknown network. Ill see if I can filter it out.</a:t>
            </a:r>
            <a:endParaRPr lang="en-US" sz="2800" dirty="0"/>
          </a:p>
        </p:txBody>
      </p:sp>
      <p:sp>
        <p:nvSpPr>
          <p:cNvPr id="12" name="Rectangular Callout 11"/>
          <p:cNvSpPr/>
          <p:nvPr/>
        </p:nvSpPr>
        <p:spPr>
          <a:xfrm>
            <a:off x="805679" y="5700654"/>
            <a:ext cx="6508531" cy="815866"/>
          </a:xfrm>
          <a:prstGeom prst="wedgeRectCallout">
            <a:avLst>
              <a:gd name="adj1" fmla="val 62428"/>
              <a:gd name="adj2" fmla="val -34221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Sat 2239: Happy to help…and yes ill take the beer ;-)</a:t>
            </a:r>
            <a:endParaRPr lang="en-US" sz="2800" dirty="0"/>
          </a:p>
        </p:txBody>
      </p:sp>
      <p:sp>
        <p:nvSpPr>
          <p:cNvPr id="11" name="Rectangular Callout 10"/>
          <p:cNvSpPr/>
          <p:nvPr/>
        </p:nvSpPr>
        <p:spPr>
          <a:xfrm>
            <a:off x="805680" y="5062739"/>
            <a:ext cx="6508531" cy="495725"/>
          </a:xfrm>
          <a:prstGeom prst="wedgeRectCallout">
            <a:avLst>
              <a:gd name="adj1" fmla="val 96825"/>
              <a:gd name="adj2" fmla="val -35420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Sun 1220: Thanks. I owe you a beer.</a:t>
            </a:r>
            <a:endParaRPr lang="en-US" sz="2800" dirty="0"/>
          </a:p>
        </p:txBody>
      </p:sp>
    </p:spTree>
    <p:extLst>
      <p:ext uri="{BB962C8B-B14F-4D97-AF65-F5344CB8AC3E}">
        <p14:creationId xmlns:p14="http://schemas.microsoft.com/office/powerpoint/2010/main" val="216185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496" y="532853"/>
            <a:ext cx="10515600" cy="4351338"/>
          </a:xfrm>
        </p:spPr>
        <p:txBody>
          <a:bodyPr>
            <a:normAutofit/>
          </a:bodyPr>
          <a:lstStyle/>
          <a:p>
            <a:pPr marL="0" indent="0">
              <a:buNone/>
            </a:pPr>
            <a:r>
              <a:rPr lang="en-US" sz="3200" b="1" dirty="0" smtClean="0"/>
              <a:t>For the fast moving Internet the future is now. </a:t>
            </a:r>
            <a:r>
              <a:rPr lang="en-US" sz="3200" b="1" dirty="0" smtClean="0"/>
              <a:t> B</a:t>
            </a:r>
            <a:r>
              <a:rPr lang="en-US" sz="3200" b="1" dirty="0" smtClean="0"/>
              <a:t>y the time I formulate a plan (business or otherwise) to address today’s problems, the Internet ecosystem has changed.</a:t>
            </a:r>
          </a:p>
          <a:p>
            <a:endParaRPr lang="en-US" sz="3200" b="1" dirty="0"/>
          </a:p>
        </p:txBody>
      </p:sp>
    </p:spTree>
    <p:extLst>
      <p:ext uri="{BB962C8B-B14F-4D97-AF65-F5344CB8AC3E}">
        <p14:creationId xmlns:p14="http://schemas.microsoft.com/office/powerpoint/2010/main" val="1369844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66" y="184307"/>
            <a:ext cx="10515600" cy="4351338"/>
          </a:xfrm>
        </p:spPr>
        <p:txBody>
          <a:bodyPr>
            <a:normAutofit/>
          </a:bodyPr>
          <a:lstStyle/>
          <a:p>
            <a:pPr marL="0" indent="0">
              <a:buNone/>
            </a:pPr>
            <a:r>
              <a:rPr lang="en-US" sz="3200" b="1" dirty="0" smtClean="0"/>
              <a:t>So assume tomorrow is today and that we live in an interconnected Internet of Things. A recent visit to CES:</a:t>
            </a:r>
          </a:p>
        </p:txBody>
      </p:sp>
      <p:pic>
        <p:nvPicPr>
          <p:cNvPr id="4" name="Picture 3"/>
          <p:cNvPicPr>
            <a:picLocks noChangeAspect="1"/>
          </p:cNvPicPr>
          <p:nvPr/>
        </p:nvPicPr>
        <p:blipFill>
          <a:blip r:embed="rId3"/>
          <a:stretch>
            <a:fillRect/>
          </a:stretch>
        </p:blipFill>
        <p:spPr>
          <a:xfrm>
            <a:off x="719466" y="1276350"/>
            <a:ext cx="10658475" cy="5581650"/>
          </a:xfrm>
          <a:prstGeom prst="rect">
            <a:avLst/>
          </a:prstGeom>
        </p:spPr>
      </p:pic>
    </p:spTree>
    <p:extLst>
      <p:ext uri="{BB962C8B-B14F-4D97-AF65-F5344CB8AC3E}">
        <p14:creationId xmlns:p14="http://schemas.microsoft.com/office/powerpoint/2010/main" val="52205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483" y="359432"/>
            <a:ext cx="10515600" cy="5662996"/>
          </a:xfrm>
        </p:spPr>
        <p:txBody>
          <a:bodyPr>
            <a:normAutofit/>
          </a:bodyPr>
          <a:lstStyle/>
          <a:p>
            <a:pPr marL="0" indent="0">
              <a:buNone/>
            </a:pPr>
            <a:r>
              <a:rPr lang="en-US" sz="3200" b="1" dirty="0" smtClean="0"/>
              <a:t>Security is recognized as a missing piece for </a:t>
            </a:r>
            <a:r>
              <a:rPr lang="en-US" sz="3200" b="1" dirty="0" err="1" smtClean="0"/>
              <a:t>IoT</a:t>
            </a:r>
            <a:r>
              <a:rPr lang="en-US" sz="3200" b="1" dirty="0" smtClean="0"/>
              <a:t>.  The reliance on </a:t>
            </a:r>
            <a:r>
              <a:rPr lang="en-US" sz="3200" b="1" dirty="0" err="1" smtClean="0"/>
              <a:t>IoT</a:t>
            </a:r>
            <a:r>
              <a:rPr lang="en-US" sz="3200" b="1" dirty="0" smtClean="0"/>
              <a:t> means it should be built in from the start. Not just a patch.</a:t>
            </a:r>
          </a:p>
          <a:p>
            <a:pPr marL="0" indent="0">
              <a:buNone/>
            </a:pPr>
            <a:endParaRPr lang="en-US" sz="3200" b="1" dirty="0" smtClean="0"/>
          </a:p>
          <a:p>
            <a:pPr marL="0" indent="0">
              <a:buNone/>
            </a:pPr>
            <a:r>
              <a:rPr lang="en-US" sz="3200" b="1" dirty="0" err="1" smtClean="0"/>
              <a:t>IoT</a:t>
            </a:r>
            <a:r>
              <a:rPr lang="en-US" sz="3200" b="1" dirty="0" smtClean="0"/>
              <a:t>:</a:t>
            </a:r>
          </a:p>
          <a:p>
            <a:r>
              <a:rPr lang="en-US" sz="3200" b="1" dirty="0" smtClean="0"/>
              <a:t>Light bulb</a:t>
            </a:r>
          </a:p>
          <a:p>
            <a:r>
              <a:rPr lang="en-US" sz="3200" b="1" dirty="0" smtClean="0"/>
              <a:t>Lock</a:t>
            </a:r>
          </a:p>
          <a:p>
            <a:r>
              <a:rPr lang="en-US" sz="3200" b="1" dirty="0" smtClean="0"/>
              <a:t>Car</a:t>
            </a:r>
          </a:p>
          <a:p>
            <a:r>
              <a:rPr lang="en-US" sz="3200" b="1" dirty="0" smtClean="0"/>
              <a:t>Heart Pacemaker</a:t>
            </a:r>
          </a:p>
          <a:p>
            <a:r>
              <a:rPr lang="en-US" sz="3200" b="1" dirty="0" smtClean="0"/>
              <a:t>Internet Router – Security already built in and understood</a:t>
            </a:r>
          </a:p>
          <a:p>
            <a:pPr marL="0" indent="0">
              <a:buNone/>
            </a:pPr>
            <a:endParaRPr lang="en-US" sz="3200" b="1" dirty="0"/>
          </a:p>
        </p:txBody>
      </p:sp>
    </p:spTree>
    <p:extLst>
      <p:ext uri="{BB962C8B-B14F-4D97-AF65-F5344CB8AC3E}">
        <p14:creationId xmlns:p14="http://schemas.microsoft.com/office/powerpoint/2010/main" val="3894168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497" y="513679"/>
            <a:ext cx="10515600" cy="1819618"/>
          </a:xfrm>
        </p:spPr>
        <p:txBody>
          <a:bodyPr>
            <a:noAutofit/>
          </a:bodyPr>
          <a:lstStyle/>
          <a:p>
            <a:pPr marL="0" indent="0">
              <a:buNone/>
            </a:pPr>
            <a:r>
              <a:rPr lang="en-US" sz="3200" b="1" dirty="0" smtClean="0"/>
              <a:t>Lets take advantage of the hard won experience and cooperative environment of our network engineers to develop the solutions for “tomorrow’s” </a:t>
            </a:r>
            <a:r>
              <a:rPr lang="en-US" sz="3200" b="1" dirty="0" err="1" smtClean="0"/>
              <a:t>IoT</a:t>
            </a:r>
            <a:r>
              <a:rPr lang="en-US" sz="3200" b="1" dirty="0" smtClean="0"/>
              <a:t>!</a:t>
            </a:r>
          </a:p>
          <a:p>
            <a:pPr marL="0" indent="0">
              <a:buNone/>
            </a:pPr>
            <a:r>
              <a:rPr lang="en-US" sz="3200" b="1" dirty="0" smtClean="0"/>
              <a:t>Don’t just follow – innovate and lead.  This is an opportunity to progress technically and benefit economically.</a:t>
            </a:r>
          </a:p>
          <a:p>
            <a:pPr marL="0" indent="0">
              <a:buNone/>
            </a:pPr>
            <a:endParaRPr lang="en-US" b="1" dirty="0"/>
          </a:p>
        </p:txBody>
      </p:sp>
      <p:grpSp>
        <p:nvGrpSpPr>
          <p:cNvPr id="15" name="Group 14"/>
          <p:cNvGrpSpPr/>
          <p:nvPr/>
        </p:nvGrpSpPr>
        <p:grpSpPr>
          <a:xfrm>
            <a:off x="2594699" y="2774731"/>
            <a:ext cx="7097195" cy="4241219"/>
            <a:chOff x="4711177" y="2459421"/>
            <a:chExt cx="7097195" cy="4241219"/>
          </a:xfrm>
        </p:grpSpPr>
        <p:pic>
          <p:nvPicPr>
            <p:cNvPr id="4" name="Picture 3"/>
            <p:cNvPicPr>
              <a:picLocks noChangeAspect="1"/>
            </p:cNvPicPr>
            <p:nvPr/>
          </p:nvPicPr>
          <p:blipFill>
            <a:blip r:embed="rId3"/>
            <a:stretch>
              <a:fillRect/>
            </a:stretch>
          </p:blipFill>
          <p:spPr>
            <a:xfrm>
              <a:off x="4711177" y="2989348"/>
              <a:ext cx="6350179" cy="3711292"/>
            </a:xfrm>
            <a:prstGeom prst="rect">
              <a:avLst/>
            </a:prstGeom>
          </p:spPr>
        </p:pic>
        <p:sp>
          <p:nvSpPr>
            <p:cNvPr id="14" name="Right Arrow 13"/>
            <p:cNvSpPr/>
            <p:nvPr/>
          </p:nvSpPr>
          <p:spPr>
            <a:xfrm>
              <a:off x="4711177" y="2459421"/>
              <a:ext cx="7097195" cy="876903"/>
            </a:xfrm>
            <a:prstGeom prst="rightArrow">
              <a:avLst/>
            </a:prstGeom>
            <a:gradFill flip="none" rotWithShape="1">
              <a:gsLst>
                <a:gs pos="0">
                  <a:srgbClr val="FF0000"/>
                </a:gs>
                <a:gs pos="74000">
                  <a:srgbClr val="80D8A8"/>
                </a:gs>
                <a:gs pos="0">
                  <a:schemeClr val="bg1"/>
                </a:gs>
                <a:gs pos="100000">
                  <a:srgbClr val="00B050"/>
                </a:gs>
              </a:gsLst>
              <a:path path="circle">
                <a:fillToRect r="100000" b="100000"/>
              </a:path>
              <a:tileRect l="-100000" t="-100000"/>
            </a:gra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9297756" y="3862551"/>
            <a:ext cx="788276" cy="1862048"/>
          </a:xfrm>
          <a:prstGeom prst="rect">
            <a:avLst/>
          </a:prstGeom>
          <a:noFill/>
        </p:spPr>
        <p:txBody>
          <a:bodyPr wrap="square" rtlCol="0">
            <a:spAutoFit/>
          </a:bodyPr>
          <a:lstStyle/>
          <a:p>
            <a:r>
              <a:rPr lang="en-US" sz="11500" b="1" dirty="0" smtClean="0"/>
              <a:t>?</a:t>
            </a:r>
            <a:endParaRPr lang="en-US" sz="11500" b="1" dirty="0"/>
          </a:p>
        </p:txBody>
      </p:sp>
    </p:spTree>
    <p:extLst>
      <p:ext uri="{BB962C8B-B14F-4D97-AF65-F5344CB8AC3E}">
        <p14:creationId xmlns:p14="http://schemas.microsoft.com/office/powerpoint/2010/main" val="2313466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627" y="582280"/>
            <a:ext cx="10515600" cy="4351338"/>
          </a:xfrm>
        </p:spPr>
        <p:txBody>
          <a:bodyPr>
            <a:normAutofit/>
          </a:bodyPr>
          <a:lstStyle/>
          <a:p>
            <a:pPr marL="0" indent="0">
              <a:buNone/>
            </a:pPr>
            <a:r>
              <a:rPr lang="en-US" sz="3200" b="1" dirty="0" smtClean="0"/>
              <a:t>Help engineer dreamers (like me) realize their goals (with rule of law, IP protection, business acumen) and become a source of cyber security solutions .. Not just a consumers.</a:t>
            </a:r>
          </a:p>
          <a:p>
            <a:pPr marL="0" indent="0">
              <a:buNone/>
            </a:pPr>
            <a:endParaRPr lang="en-US" sz="3200" b="1" dirty="0" smtClean="0"/>
          </a:p>
        </p:txBody>
      </p:sp>
      <p:pic>
        <p:nvPicPr>
          <p:cNvPr id="1026" name="Picture 2" descr="http://www.shuttersrus.com.au/images/patent/usa-louvre-design-pat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4" y="2472080"/>
            <a:ext cx="2983041" cy="38539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119871">
            <a:off x="1467416" y="3345837"/>
            <a:ext cx="3922557" cy="1323439"/>
          </a:xfrm>
          <a:prstGeom prst="rect">
            <a:avLst/>
          </a:prstGeom>
          <a:noFill/>
        </p:spPr>
        <p:txBody>
          <a:bodyPr wrap="square" rtlCol="0">
            <a:sp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Xyz Inc.</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11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255740" y="342814"/>
            <a:ext cx="2718487" cy="24127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195" y="203714"/>
            <a:ext cx="10748319" cy="2811335"/>
          </a:xfrm>
        </p:spPr>
        <p:txBody>
          <a:bodyPr>
            <a:normAutofit/>
          </a:bodyPr>
          <a:lstStyle/>
          <a:p>
            <a:pPr marL="0" indent="0">
              <a:buNone/>
            </a:pPr>
            <a:endParaRPr lang="en-US" sz="3200" dirty="0" smtClean="0"/>
          </a:p>
          <a:p>
            <a:pPr marL="0" indent="0">
              <a:buNone/>
            </a:pPr>
            <a:r>
              <a:rPr lang="en-US" sz="3200" dirty="0" smtClean="0"/>
              <a:t>  www.nepalbank.com.np </a:t>
            </a:r>
            <a:r>
              <a:rPr lang="en-US" sz="3200" dirty="0" smtClean="0">
                <a:sym typeface="Wingdings" panose="05000000000000000000" pitchFamily="2" charset="2"/>
              </a:rPr>
              <a:t> DNS</a:t>
            </a:r>
          </a:p>
          <a:p>
            <a:pPr marL="0" indent="0">
              <a:buNone/>
            </a:pPr>
            <a:r>
              <a:rPr lang="en-US" sz="3200" dirty="0" smtClean="0">
                <a:solidFill>
                  <a:srgbClr val="FF0000"/>
                </a:solidFill>
                <a:sym typeface="Wingdings" panose="05000000000000000000" pitchFamily="2" charset="2"/>
              </a:rPr>
              <a:t>                </a:t>
            </a:r>
            <a:endParaRPr lang="en-US" sz="3200" dirty="0" smtClean="0">
              <a:solidFill>
                <a:srgbClr val="FF0000"/>
              </a:solidFill>
              <a:sym typeface="Wingdings" panose="05000000000000000000" pitchFamily="2" charset="2"/>
            </a:endParaRPr>
          </a:p>
          <a:p>
            <a:pPr marL="0" indent="0">
              <a:buNone/>
            </a:pPr>
            <a:r>
              <a:rPr lang="en-US" sz="3200" dirty="0" smtClean="0">
                <a:sym typeface="Wingdings" panose="05000000000000000000" pitchFamily="2" charset="2"/>
              </a:rPr>
              <a:t>                </a:t>
            </a:r>
            <a:r>
              <a:rPr lang="en-US" sz="3200" dirty="0" smtClean="0"/>
              <a:t>198.1.112.132</a:t>
            </a:r>
            <a:r>
              <a:rPr lang="en-US" sz="3200" dirty="0" smtClean="0">
                <a:sym typeface="Wingdings" panose="05000000000000000000" pitchFamily="2" charset="2"/>
              </a:rPr>
              <a:t>  DNS</a:t>
            </a:r>
            <a:endParaRPr lang="en-US" sz="3200" dirty="0" smtClean="0"/>
          </a:p>
          <a:p>
            <a:pPr marL="0" indent="0">
              <a:buNone/>
            </a:pPr>
            <a:endParaRPr lang="en-US" sz="3200" b="1" dirty="0"/>
          </a:p>
        </p:txBody>
      </p:sp>
      <p:sp>
        <p:nvSpPr>
          <p:cNvPr id="6" name="TextBox 5"/>
          <p:cNvSpPr txBox="1"/>
          <p:nvPr/>
        </p:nvSpPr>
        <p:spPr>
          <a:xfrm>
            <a:off x="7974227" y="342814"/>
            <a:ext cx="2899719" cy="1077218"/>
          </a:xfrm>
          <a:prstGeom prst="rect">
            <a:avLst/>
          </a:prstGeom>
          <a:noFill/>
        </p:spPr>
        <p:txBody>
          <a:bodyPr wrap="square" rtlCol="0">
            <a:spAutoFit/>
          </a:bodyPr>
          <a:lstStyle/>
          <a:p>
            <a:r>
              <a:rPr lang="en-US" sz="3200" dirty="0" smtClean="0"/>
              <a:t>BANK</a:t>
            </a:r>
          </a:p>
          <a:p>
            <a:r>
              <a:rPr lang="en-US" sz="3200" dirty="0" smtClean="0"/>
              <a:t>198.1.112.132</a:t>
            </a:r>
            <a:endParaRPr lang="en-US" sz="3200" dirty="0"/>
          </a:p>
        </p:txBody>
      </p:sp>
      <p:sp>
        <p:nvSpPr>
          <p:cNvPr id="8" name="TextBox 7"/>
          <p:cNvSpPr txBox="1"/>
          <p:nvPr/>
        </p:nvSpPr>
        <p:spPr>
          <a:xfrm>
            <a:off x="7710616" y="1937238"/>
            <a:ext cx="2224216" cy="1077218"/>
          </a:xfrm>
          <a:prstGeom prst="rect">
            <a:avLst/>
          </a:prstGeom>
          <a:noFill/>
        </p:spPr>
        <p:txBody>
          <a:bodyPr wrap="square" rtlCol="0">
            <a:spAutoFit/>
          </a:bodyPr>
          <a:lstStyle/>
          <a:p>
            <a:r>
              <a:rPr lang="en-US" sz="3200" dirty="0" smtClean="0">
                <a:solidFill>
                  <a:srgbClr val="FF0000"/>
                </a:solidFill>
                <a:sym typeface="Wingdings" panose="05000000000000000000" pitchFamily="2" charset="2"/>
              </a:rPr>
              <a:t>ATTACKER</a:t>
            </a:r>
            <a:endParaRPr lang="en-US" sz="3200" dirty="0">
              <a:solidFill>
                <a:srgbClr val="FF0000"/>
              </a:solidFill>
              <a:sym typeface="Wingdings" panose="05000000000000000000" pitchFamily="2" charset="2"/>
            </a:endParaRPr>
          </a:p>
          <a:p>
            <a:r>
              <a:rPr lang="en-US" sz="3200" dirty="0" smtClean="0">
                <a:solidFill>
                  <a:srgbClr val="FF0000"/>
                </a:solidFill>
                <a:sym typeface="Wingdings" panose="05000000000000000000" pitchFamily="2" charset="2"/>
              </a:rPr>
              <a:t>6.6.6.6</a:t>
            </a:r>
          </a:p>
        </p:txBody>
      </p:sp>
      <p:sp>
        <p:nvSpPr>
          <p:cNvPr id="12" name="TextBox 11"/>
          <p:cNvSpPr txBox="1"/>
          <p:nvPr/>
        </p:nvSpPr>
        <p:spPr>
          <a:xfrm>
            <a:off x="2137718" y="1351870"/>
            <a:ext cx="5572898" cy="584775"/>
          </a:xfrm>
          <a:prstGeom prst="rect">
            <a:avLst/>
          </a:prstGeom>
          <a:noFill/>
        </p:spPr>
        <p:txBody>
          <a:bodyPr wrap="square" rtlCol="0">
            <a:spAutoFit/>
          </a:bodyPr>
          <a:lstStyle/>
          <a:p>
            <a:r>
              <a:rPr lang="en-US" sz="3200" dirty="0" smtClean="0">
                <a:solidFill>
                  <a:srgbClr val="FF0000"/>
                </a:solidFill>
                <a:sym typeface="Wingdings" panose="05000000000000000000" pitchFamily="2" charset="2"/>
              </a:rPr>
              <a:t>        6.6.6.6      ATTACKER</a:t>
            </a:r>
            <a:endParaRPr lang="en-US" sz="3200" dirty="0"/>
          </a:p>
        </p:txBody>
      </p:sp>
      <p:pic>
        <p:nvPicPr>
          <p:cNvPr id="9" name="Picture 8"/>
          <p:cNvPicPr>
            <a:picLocks noChangeAspect="1"/>
          </p:cNvPicPr>
          <p:nvPr/>
        </p:nvPicPr>
        <p:blipFill>
          <a:blip r:embed="rId3"/>
          <a:stretch>
            <a:fillRect/>
          </a:stretch>
        </p:blipFill>
        <p:spPr>
          <a:xfrm>
            <a:off x="778476" y="241703"/>
            <a:ext cx="10095470" cy="6019800"/>
          </a:xfrm>
          <a:prstGeom prst="rect">
            <a:avLst/>
          </a:prstGeom>
        </p:spPr>
      </p:pic>
    </p:spTree>
    <p:extLst>
      <p:ext uri="{BB962C8B-B14F-4D97-AF65-F5344CB8AC3E}">
        <p14:creationId xmlns:p14="http://schemas.microsoft.com/office/powerpoint/2010/main" val="32196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844</Words>
  <Application>Microsoft Office PowerPoint</Application>
  <PresentationFormat>Widescreen</PresentationFormat>
  <Paragraphs>97</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Lucida Sans Unicode</vt:lpstr>
      <vt:lpstr>Times New Roman</vt:lpstr>
      <vt:lpstr>Wingdings</vt:lpstr>
      <vt:lpstr>Office Theme</vt:lpstr>
      <vt:lpstr>Cyber Opportunity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thought: Scalable Security for IoT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Opportunity or  “The Internet of Things”</dc:title>
  <dc:creator>a b</dc:creator>
  <cp:lastModifiedBy>a b</cp:lastModifiedBy>
  <cp:revision>56</cp:revision>
  <dcterms:created xsi:type="dcterms:W3CDTF">2016-01-30T06:08:15Z</dcterms:created>
  <dcterms:modified xsi:type="dcterms:W3CDTF">2016-01-31T08:44:42Z</dcterms:modified>
</cp:coreProperties>
</file>