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37" r:id="rId2"/>
    <p:sldId id="823" r:id="rId3"/>
    <p:sldId id="824" r:id="rId4"/>
    <p:sldId id="826" r:id="rId5"/>
    <p:sldId id="831" r:id="rId6"/>
    <p:sldId id="827" r:id="rId7"/>
    <p:sldId id="828" r:id="rId8"/>
    <p:sldId id="830" r:id="rId9"/>
    <p:sldId id="832" r:id="rId10"/>
    <p:sldId id="829" r:id="rId11"/>
    <p:sldId id="80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  <p:cmAuthor id="2" name="Jana Juginovic" initials="JJ [13]" lastIdx="1" clrIdx="1"/>
  <p:cmAuthor id="3" name="Jana Juginovic" initials="JJ" lastIdx="1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DEDE"/>
    <a:srgbClr val="002B49"/>
    <a:srgbClr val="9C240F"/>
    <a:srgbClr val="CB460F"/>
    <a:srgbClr val="FA5B36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2" autoAdjust="0"/>
    <p:restoredTop sz="92931" autoAdjust="0"/>
  </p:normalViewPr>
  <p:slideViewPr>
    <p:cSldViewPr snapToGrid="0" snapToObjects="1">
      <p:cViewPr varScale="1">
        <p:scale>
          <a:sx n="68" d="100"/>
          <a:sy n="68" d="100"/>
        </p:scale>
        <p:origin x="786" y="78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-65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3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64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*and a few others. See all the patent filings relying on DNSEC 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5D95-2F70-4028-9E59-FC2A80B31E8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48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042D1B-C40D-468C-91F5-DBC205CADD30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49474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lvl="1" eaLnBrk="1" hangingPunct="1">
              <a:spcBef>
                <a:spcPct val="0"/>
              </a:spcBef>
            </a:pPr>
            <a:r>
              <a:rPr lang="en-US" dirty="0" smtClean="0"/>
              <a:t>SSL cert for tata.in can be provided by 1482 CAs including </a:t>
            </a:r>
            <a:r>
              <a:rPr lang="en-US" dirty="0" err="1" smtClean="0"/>
              <a:t>govts</a:t>
            </a:r>
            <a:r>
              <a:rPr lang="en-US" dirty="0" smtClean="0"/>
              <a:t>!!</a:t>
            </a:r>
            <a:r>
              <a:rPr lang="en-US" baseline="0" dirty="0" smtClean="0"/>
              <a:t> How do you know who to trust?</a:t>
            </a:r>
          </a:p>
          <a:p>
            <a:pPr marL="0" lvl="1" eaLnBrk="1" hangingPunct="1">
              <a:spcBef>
                <a:spcPct val="0"/>
              </a:spcBef>
            </a:pPr>
            <a:endParaRPr lang="en-US" dirty="0" smtClean="0"/>
          </a:p>
          <a:p>
            <a:pPr marL="0" lvl="1" eaLnBrk="1" hangingPunct="1">
              <a:spcBef>
                <a:spcPct val="0"/>
              </a:spcBef>
            </a:pPr>
            <a:r>
              <a:rPr lang="en-US" dirty="0" smtClean="0"/>
              <a:t>The</a:t>
            </a:r>
            <a:r>
              <a:rPr lang="en-US" baseline="0" dirty="0" smtClean="0"/>
              <a:t> Internet community started by with just trying to secure the DNS but we ended up with something much more. (see </a:t>
            </a:r>
            <a:r>
              <a:rPr lang="en-US" baseline="0" dirty="0" err="1" smtClean="0"/>
              <a:t>Vint</a:t>
            </a:r>
            <a:r>
              <a:rPr lang="en-US" baseline="0" dirty="0" smtClean="0"/>
              <a:t> Cerf’s quote)</a:t>
            </a:r>
            <a:endParaRPr lang="en-US" dirty="0" smtClean="0"/>
          </a:p>
          <a:p>
            <a:pPr marL="0" lvl="1" eaLnBrk="1" hangingPunct="1">
              <a:spcBef>
                <a:spcPct val="0"/>
              </a:spcBef>
            </a:pPr>
            <a:endParaRPr lang="en-US" dirty="0" smtClean="0"/>
          </a:p>
          <a:p>
            <a:pPr marL="0" lvl="1" eaLnBrk="1" hangingPunct="1">
              <a:spcBef>
                <a:spcPct val="0"/>
              </a:spcBef>
            </a:pPr>
            <a:r>
              <a:rPr lang="en-US" dirty="0" smtClean="0"/>
              <a:t>With so many, trust is diluted.  Used to be good when there were fewer.</a:t>
            </a:r>
          </a:p>
          <a:p>
            <a:pPr marL="0" lvl="1" eaLnBrk="1" hangingPunct="1">
              <a:spcBef>
                <a:spcPct val="0"/>
              </a:spcBef>
            </a:pPr>
            <a:r>
              <a:rPr lang="en-US" dirty="0" smtClean="0"/>
              <a:t>Any one can encrypt. Few can Identify : Encryption != Identity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Examples of this problem: </a:t>
            </a:r>
            <a:r>
              <a:rPr lang="en-US" dirty="0" err="1" smtClean="0"/>
              <a:t>Comodo</a:t>
            </a:r>
            <a:r>
              <a:rPr lang="en-US" dirty="0" smtClean="0"/>
              <a:t>, MD5 crack, </a:t>
            </a:r>
            <a:r>
              <a:rPr lang="en-US" dirty="0" err="1" smtClean="0"/>
              <a:t>DigiNotar</a:t>
            </a:r>
            <a:r>
              <a:rPr lang="en-US" dirty="0" smtClean="0"/>
              <a:t> etc..</a:t>
            </a:r>
            <a:r>
              <a:rPr lang="en-US" baseline="0" dirty="0" smtClean="0"/>
              <a:t> Failures.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Fact is that DNS has been unfortunately used as an independent authentication tool for some time: e.g. email authentication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r>
              <a:rPr lang="en-US" sz="1200" dirty="0" smtClean="0"/>
              <a:t>Looking forward:</a:t>
            </a:r>
          </a:p>
          <a:p>
            <a:endParaRPr lang="en-US" sz="1200" dirty="0" smtClean="0"/>
          </a:p>
          <a:p>
            <a:r>
              <a:rPr lang="en-US" sz="1200" dirty="0" smtClean="0"/>
              <a:t>Build and improve on established trust models, e.g., CAs</a:t>
            </a:r>
          </a:p>
          <a:p>
            <a:endParaRPr lang="en-US" sz="1200" dirty="0" smtClean="0"/>
          </a:p>
          <a:p>
            <a:r>
              <a:rPr lang="en-US" sz="1200" dirty="0" smtClean="0"/>
              <a:t>Greatly expanded SSL usage (currently ~4M/200M)</a:t>
            </a:r>
          </a:p>
          <a:p>
            <a:endParaRPr lang="en-US" sz="1200" dirty="0" smtClean="0"/>
          </a:p>
          <a:p>
            <a:r>
              <a:rPr lang="en-US" sz="1200" dirty="0" smtClean="0"/>
              <a:t>Make SMIME (secured email - SMIMEA) a reality.  All email packages already have support for this.  They just don’t have a way to distribute keys.  /w DNSSEC – now they do.</a:t>
            </a:r>
          </a:p>
          <a:p>
            <a:endParaRPr lang="en-US" sz="1200" dirty="0" smtClean="0"/>
          </a:p>
          <a:p>
            <a:r>
              <a:rPr lang="en-US" sz="1200" dirty="0" smtClean="0"/>
              <a:t>May work in concert with in enhancing or extending other cyber security efforts like digital Identities, </a:t>
            </a:r>
            <a:r>
              <a:rPr lang="en-US" sz="1200" dirty="0" err="1" smtClean="0"/>
              <a:t>WebID</a:t>
            </a:r>
            <a:r>
              <a:rPr lang="en-US" sz="1200" dirty="0" smtClean="0"/>
              <a:t>, </a:t>
            </a:r>
            <a:r>
              <a:rPr lang="en-US" sz="1200" dirty="0" err="1" smtClean="0"/>
              <a:t>BrowserID</a:t>
            </a:r>
            <a:r>
              <a:rPr lang="en-US" sz="1200" dirty="0" smtClean="0"/>
              <a:t>, CAs, ..</a:t>
            </a:r>
          </a:p>
          <a:p>
            <a:endParaRPr lang="en-US" sz="1200" dirty="0" smtClean="0"/>
          </a:p>
          <a:p>
            <a:r>
              <a:rPr lang="en-US" sz="1200" dirty="0" smtClean="0"/>
              <a:t>Securing VoIP</a:t>
            </a:r>
          </a:p>
          <a:p>
            <a:endParaRPr lang="en-US" sz="1200" dirty="0" smtClean="0"/>
          </a:p>
          <a:p>
            <a:r>
              <a:rPr lang="en-US" sz="1200" dirty="0" smtClean="0"/>
              <a:t>Simplify </a:t>
            </a:r>
            <a:r>
              <a:rPr lang="en-US" sz="1200" dirty="0" err="1" smtClean="0"/>
              <a:t>WiFi</a:t>
            </a:r>
            <a:r>
              <a:rPr lang="en-US" sz="1200" dirty="0" smtClean="0"/>
              <a:t> roaming security</a:t>
            </a:r>
          </a:p>
          <a:p>
            <a:endParaRPr lang="en-US" sz="1200" dirty="0" smtClean="0"/>
          </a:p>
          <a:p>
            <a:r>
              <a:rPr lang="en-US" sz="1200" dirty="0" smtClean="0"/>
              <a:t>Secure distribution of configurations (e.g., blacklists, anti-virus sigs) </a:t>
            </a:r>
          </a:p>
          <a:p>
            <a:endParaRPr lang="en-US" sz="1200" dirty="0" smtClean="0"/>
          </a:p>
          <a:p>
            <a:r>
              <a:rPr lang="en-US" sz="1200" dirty="0" smtClean="0"/>
              <a:t>Cryptocurrency?? </a:t>
            </a:r>
          </a:p>
          <a:p>
            <a:endParaRPr lang="en-US" sz="1200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8293F5-1338-43A7-92CC-2E52C312A86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9910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Wingdings" pitchFamily="2" charset="2"/>
              </a:rPr>
              <a:t>Configuration data examples: anti-virus signatures, blacklists, etc…</a:t>
            </a:r>
          </a:p>
          <a:p>
            <a:r>
              <a:rPr lang="en-US" dirty="0" smtClean="0">
                <a:sym typeface="Wingdings" pitchFamily="2" charset="2"/>
              </a:rPr>
              <a:t>Imagine if you could trust “the ‘Net” – again? 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Inter email server exchange (SMTP)  security using DNSSEC+DANE+TLS is becoming very popular in Germany and elsewhere post-Snowden.</a:t>
            </a:r>
          </a:p>
          <a:p>
            <a:r>
              <a:rPr lang="en-US" baseline="0" dirty="0" smtClean="0"/>
              <a:t>At the 2015 Prague IETF meeting Snowden (via video conference) publicly singled out DNSSEC as a key technology for enhancing privacy.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5D95-2F70-4028-9E59-FC2A80B31E8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75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5D95-2F70-4028-9E59-FC2A80B31E8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27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15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openxmlformats.org/officeDocument/2006/relationships/hyperlink" Target="flickr.com/photos/icann" TargetMode="External"/><Relationship Id="rId7" Type="http://schemas.openxmlformats.org/officeDocument/2006/relationships/hyperlink" Target="twitter.com/icann" TargetMode="External"/><Relationship Id="rId12" Type="http://schemas.openxmlformats.org/officeDocument/2006/relationships/image" Target="../media/image23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hyperlink" Target="youtube.com/user/ICANNnews" TargetMode="External"/><Relationship Id="rId5" Type="http://schemas.openxmlformats.org/officeDocument/2006/relationships/hyperlink" Target="linkedin.com/company/icann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hyperlink" Target="facebook.com/icannorg" TargetMode="Externa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dirty="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 dirty="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dirty="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 dirty="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2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72092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(150 character limit)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72092" y="2837137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72092" y="3553945"/>
            <a:ext cx="7744845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72092" y="3827550"/>
            <a:ext cx="7744845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999" y="5211043"/>
            <a:ext cx="1189827" cy="9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72092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(150 character limit)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72092" y="2837137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72092" y="3553945"/>
            <a:ext cx="7744845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72092" y="3827550"/>
            <a:ext cx="7744845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154576"/>
            <a:ext cx="11938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080935" y="2982822"/>
            <a:ext cx="6490074" cy="13255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 </a:t>
            </a:r>
            <a:br>
              <a:rPr lang="en-US" dirty="0"/>
            </a:br>
            <a:r>
              <a:rPr lang="en-US" dirty="0"/>
              <a:t>(150 character limit)</a:t>
            </a:r>
          </a:p>
        </p:txBody>
      </p:sp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442020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4504860"/>
            <a:ext cx="0" cy="1577924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4443978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4443978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80935" y="4612153"/>
            <a:ext cx="6490074" cy="5784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80935" y="5199655"/>
            <a:ext cx="6490074" cy="39052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80935" y="5602566"/>
            <a:ext cx="6490074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2543489" y="4228306"/>
            <a:ext cx="3416667" cy="365760"/>
            <a:chOff x="5325979" y="4715893"/>
            <a:chExt cx="3416667" cy="365760"/>
          </a:xfrm>
        </p:grpSpPr>
        <p:sp>
          <p:nvSpPr>
            <p:cNvPr id="9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flickr.com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10" name="Picture 9" descr="1420947842_social_style_3_flikr-128.png">
              <a:hlinkClick r:id="rId3" action="ppaction://hlinkfile"/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 userDrawn="1"/>
        </p:nvGrpSpPr>
        <p:grpSpPr>
          <a:xfrm>
            <a:off x="2543489" y="4726326"/>
            <a:ext cx="3636602" cy="365760"/>
            <a:chOff x="1235726" y="5571713"/>
            <a:chExt cx="3636602" cy="365760"/>
          </a:xfrm>
        </p:grpSpPr>
        <p:sp>
          <p:nvSpPr>
            <p:cNvPr id="12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13" name="Picture 12" descr="1420948164_social_style_3_in-128.png">
              <a:hlinkClick r:id="rId5" action="ppaction://hlinkfile"/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2543489" y="2734246"/>
            <a:ext cx="2809587" cy="365760"/>
            <a:chOff x="1235726" y="3073176"/>
            <a:chExt cx="2809587" cy="365760"/>
          </a:xfrm>
        </p:grpSpPr>
        <p:sp>
          <p:nvSpPr>
            <p:cNvPr id="15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@icann</a:t>
              </a:r>
            </a:p>
          </p:txBody>
        </p:sp>
        <p:pic>
          <p:nvPicPr>
            <p:cNvPr id="16" name="Picture 15" descr="1420948433_social_style_3_twiter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2543489" y="3232266"/>
            <a:ext cx="3730320" cy="365760"/>
            <a:chOff x="1235727" y="3892739"/>
            <a:chExt cx="3730320" cy="365760"/>
          </a:xfrm>
        </p:grpSpPr>
        <p:sp>
          <p:nvSpPr>
            <p:cNvPr id="18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 </a:t>
              </a:r>
            </a:p>
          </p:txBody>
        </p:sp>
        <p:pic>
          <p:nvPicPr>
            <p:cNvPr id="19" name="Picture 18" descr="1420948141_social_style_3_facebook-128.png">
              <a:hlinkClick r:id="rId9" action="ppaction://hlinkfile"/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2543489" y="3730286"/>
            <a:ext cx="3636602" cy="365760"/>
            <a:chOff x="1235726" y="4721075"/>
            <a:chExt cx="3636602" cy="365760"/>
          </a:xfrm>
        </p:grpSpPr>
        <p:pic>
          <p:nvPicPr>
            <p:cNvPr id="21" name="Picture 20" descr="1420948149_social_style_3_youtube-128.png">
              <a:hlinkClick r:id="rId11" action="ppaction://hlinkfile"/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22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43489" y="5722367"/>
            <a:ext cx="2586167" cy="365760"/>
            <a:chOff x="5325979" y="3073176"/>
            <a:chExt cx="2586167" cy="365760"/>
          </a:xfrm>
        </p:grpSpPr>
        <p:sp>
          <p:nvSpPr>
            <p:cNvPr id="24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 userDrawn="1"/>
        </p:nvGrpSpPr>
        <p:grpSpPr>
          <a:xfrm>
            <a:off x="2543489" y="5224346"/>
            <a:ext cx="3416667" cy="365760"/>
            <a:chOff x="5325979" y="5571713"/>
            <a:chExt cx="3416667" cy="365760"/>
          </a:xfrm>
        </p:grpSpPr>
        <p:sp>
          <p:nvSpPr>
            <p:cNvPr id="27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28" name="Picture 27" descr="1420948164_social_style_3_in-128.png">
              <a:hlinkClick r:id="rId5" action="ppaction://hlinkfile"/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</p:spTree>
    <p:extLst>
      <p:ext uri="{BB962C8B-B14F-4D97-AF65-F5344CB8AC3E}">
        <p14:creationId xmlns:p14="http://schemas.microsoft.com/office/powerpoint/2010/main" val="5972573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578" y="2842544"/>
            <a:ext cx="3149229" cy="3236708"/>
          </a:xfrm>
          <a:prstGeom prst="rect">
            <a:avLst/>
          </a:pr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</p:spTree>
    <p:extLst>
      <p:ext uri="{BB962C8B-B14F-4D97-AF65-F5344CB8AC3E}">
        <p14:creationId xmlns:p14="http://schemas.microsoft.com/office/powerpoint/2010/main" val="37350123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F7B4E9-BDDE-4008-82F6-87ED8A03CAB7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861335-00A6-4C77-8C34-57F4DE934C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7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080935" y="2982822"/>
            <a:ext cx="6490074" cy="13255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(150 character limit)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80935" y="4612153"/>
            <a:ext cx="6490074" cy="5751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80935" y="5199655"/>
            <a:ext cx="6490074" cy="39052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80935" y="5602566"/>
            <a:ext cx="6490074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1"/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679" r:id="rId22"/>
    <p:sldLayoutId id="2147483727" r:id="rId23"/>
    <p:sldLayoutId id="2147483728" r:id="rId24"/>
    <p:sldLayoutId id="2147483730" r:id="rId25"/>
    <p:sldLayoutId id="2147483731" r:id="rId26"/>
    <p:sldLayoutId id="2147483732" r:id="rId27"/>
    <p:sldLayoutId id="2147483729" r:id="rId28"/>
    <p:sldLayoutId id="2147483734" r:id="rId29"/>
    <p:sldLayoutId id="2147483688" r:id="rId30"/>
    <p:sldLayoutId id="2147483743" r:id="rId31"/>
    <p:sldLayoutId id="2147483744" r:id="rId32"/>
    <p:sldLayoutId id="2147483745" r:id="rId33"/>
    <p:sldLayoutId id="2147483746" r:id="rId34"/>
    <p:sldLayoutId id="2147483747" r:id="rId35"/>
    <p:sldLayoutId id="2147483748" r:id="rId36"/>
    <p:sldLayoutId id="2147483750" r:id="rId37"/>
    <p:sldLayoutId id="2147483687" r:id="rId38"/>
    <p:sldLayoutId id="2147483735" r:id="rId39"/>
    <p:sldLayoutId id="2147483736" r:id="rId40"/>
    <p:sldLayoutId id="2147483737" r:id="rId41"/>
    <p:sldLayoutId id="2147483738" r:id="rId42"/>
    <p:sldLayoutId id="2147483739" r:id="rId43"/>
    <p:sldLayoutId id="2147483740" r:id="rId44"/>
    <p:sldLayoutId id="2147483742" r:id="rId45"/>
    <p:sldLayoutId id="2147483716" r:id="rId46"/>
    <p:sldLayoutId id="2147483717" r:id="rId47"/>
    <p:sldLayoutId id="2147483754" r:id="rId48"/>
    <p:sldLayoutId id="2147483756" r:id="rId49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icannnews" TargetMode="External"/><Relationship Id="rId13" Type="http://schemas.openxmlformats.org/officeDocument/2006/relationships/hyperlink" Target="https://www.iana.org/help/tcr-application" TargetMode="External"/><Relationship Id="rId3" Type="http://schemas.openxmlformats.org/officeDocument/2006/relationships/hyperlink" Target="https://www.linkedin.com/company/icann" TargetMode="External"/><Relationship Id="rId7" Type="http://schemas.openxmlformats.org/officeDocument/2006/relationships/image" Target="../media/image23.png"/><Relationship Id="rId12" Type="http://schemas.openxmlformats.org/officeDocument/2006/relationships/hyperlink" Target="https://data.iana.org/root-anchor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Relationship Id="rId6" Type="http://schemas.openxmlformats.org/officeDocument/2006/relationships/hyperlink" Target="youtube.com/user/ICANNnews" TargetMode="External"/><Relationship Id="rId11" Type="http://schemas.openxmlformats.org/officeDocument/2006/relationships/hyperlink" Target="https://go.icann.org/KSKtest" TargetMode="External"/><Relationship Id="rId5" Type="http://schemas.openxmlformats.org/officeDocument/2006/relationships/image" Target="../media/image20.png"/><Relationship Id="rId10" Type="http://schemas.openxmlformats.org/officeDocument/2006/relationships/hyperlink" Target="https://github.com/iana-org/get-trust-anchor" TargetMode="External"/><Relationship Id="rId4" Type="http://schemas.openxmlformats.org/officeDocument/2006/relationships/hyperlink" Target="linkedin.com/company/icann" TargetMode="External"/><Relationship Id="rId9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8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871831" y="2982822"/>
            <a:ext cx="669917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>DANE: The Future of Transport Layer Security (TLS)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ION Malta</a:t>
            </a:r>
          </a:p>
          <a:p>
            <a:r>
              <a:rPr lang="en-US" dirty="0" smtClean="0"/>
              <a:t>18 September </a:t>
            </a:r>
            <a:r>
              <a:rPr lang="en-US" dirty="0"/>
              <a:t>2017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Santa </a:t>
            </a:r>
            <a:r>
              <a:rPr lang="en-US" dirty="0" err="1" smtClean="0"/>
              <a:t>Venera</a:t>
            </a:r>
            <a:r>
              <a:rPr lang="en-US" dirty="0" smtClean="0"/>
              <a:t>, Malta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Dr. Richard Lamb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90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76400"/>
            <a:ext cx="8229600" cy="2895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DNSSEC: Internet infrastructure upgrade to help address today’s needs and create tomorrow’s opportunity.  DANE is a key example.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13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33"/>
          <p:cNvSpPr txBox="1">
            <a:spLocks/>
          </p:cNvSpPr>
          <p:nvPr/>
        </p:nvSpPr>
        <p:spPr bwMode="auto">
          <a:xfrm>
            <a:off x="2543488" y="1147640"/>
            <a:ext cx="6290796" cy="89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40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</a:t>
            </a:r>
            <a:r>
              <a:rPr lang="en-AU" sz="4000" b="1" dirty="0" smtClean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You</a:t>
            </a:r>
            <a:endParaRPr lang="en-AU" sz="40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32613" y="5052380"/>
            <a:ext cx="3636602" cy="365760"/>
            <a:chOff x="1235726" y="5571713"/>
            <a:chExt cx="3636602" cy="365760"/>
          </a:xfrm>
        </p:grpSpPr>
        <p:sp>
          <p:nvSpPr>
            <p:cNvPr id="11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6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linkedin</a:t>
              </a:r>
              <a:r>
                <a:rPr lang="en-US" sz="16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/company/</a:t>
              </a:r>
              <a:r>
                <a:rPr lang="en-US" sz="16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6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12" name="Picture 11" descr="1420948164_social_style_3_in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32613" y="4560555"/>
            <a:ext cx="3636602" cy="365760"/>
            <a:chOff x="1235726" y="4721075"/>
            <a:chExt cx="3636602" cy="365760"/>
          </a:xfrm>
        </p:grpSpPr>
        <p:pic>
          <p:nvPicPr>
            <p:cNvPr id="20" name="Picture 19" descr="1420948149_social_style_3_youtube-128.png">
              <a:hlinkClick r:id="rId6" action="ppaction://hlinkfile"/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21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6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8"/>
                </a:rPr>
                <a:t>youtube.com/</a:t>
              </a:r>
              <a:r>
                <a:rPr lang="en-US" sz="16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8"/>
                </a:rPr>
                <a:t>icannnews</a:t>
              </a:r>
              <a:endParaRPr lang="en-US" sz="16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sp>
        <p:nvSpPr>
          <p:cNvPr id="28" name="Text Placeholder 29"/>
          <p:cNvSpPr txBox="1">
            <a:spLocks/>
          </p:cNvSpPr>
          <p:nvPr/>
        </p:nvSpPr>
        <p:spPr>
          <a:xfrm>
            <a:off x="2543489" y="1855779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Email: r</a:t>
            </a:r>
            <a:r>
              <a:rPr lang="en-US" dirty="0" smtClean="0"/>
              <a:t>ichard.lamb@icann.org</a:t>
            </a:r>
            <a:endParaRPr lang="en-US" dirty="0"/>
          </a:p>
        </p:txBody>
      </p:sp>
      <p:pic>
        <p:nvPicPr>
          <p:cNvPr id="24" name="Picture 23" descr="0203-earth.eps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374" y="5573184"/>
            <a:ext cx="373999" cy="381192"/>
          </a:xfrm>
          <a:prstGeom prst="rect">
            <a:avLst/>
          </a:prstGeom>
        </p:spPr>
      </p:pic>
      <p:sp>
        <p:nvSpPr>
          <p:cNvPr id="29" name="Text Placeholder 32"/>
          <p:cNvSpPr txBox="1">
            <a:spLocks/>
          </p:cNvSpPr>
          <p:nvPr/>
        </p:nvSpPr>
        <p:spPr>
          <a:xfrm>
            <a:off x="1199973" y="5568422"/>
            <a:ext cx="3169242" cy="339725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082">
              <a:spcBef>
                <a:spcPct val="20000"/>
              </a:spcBef>
              <a:buNone/>
              <a:defRPr/>
            </a:pPr>
            <a:r>
              <a:rPr lang="en-US" sz="1600" dirty="0" smtClean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  <a:hlinkClick r:id="rId3"/>
              </a:rPr>
              <a:t>www.icann.org</a:t>
            </a:r>
            <a:endParaRPr lang="en-US" sz="1600" dirty="0">
              <a:solidFill>
                <a:srgbClr val="0A304B"/>
              </a:solidFill>
              <a:latin typeface="+mn-lt"/>
              <a:ea typeface="Segoe UI" panose="020B0502040204020203" pitchFamily="34" charset="0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65590" y="2816711"/>
            <a:ext cx="3436430" cy="590931"/>
          </a:xfrm>
          <a:prstGeom prst="rect">
            <a:avLst/>
          </a:prstGeom>
          <a:noFill/>
        </p:spPr>
        <p:txBody>
          <a:bodyPr wrap="square" lIns="27000" rIns="27000" anchor="ctr">
            <a:spAutoFit/>
          </a:bodyPr>
          <a:lstStyle/>
          <a:p>
            <a:pPr defTabSz="457082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AU" b="1" dirty="0" smtClean="0">
                <a:solidFill>
                  <a:srgbClr val="1A87C9"/>
                </a:solidFill>
                <a:ea typeface="Segoe UI" panose="020B0502040204020203" pitchFamily="34" charset="0"/>
                <a:cs typeface="Arial"/>
              </a:rPr>
              <a:t>ICANN provided KSK Rollover Information and Tools:</a:t>
            </a:r>
            <a:endParaRPr lang="en-AU" b="1" dirty="0">
              <a:solidFill>
                <a:srgbClr val="1A87C9"/>
              </a:solidFill>
              <a:ea typeface="Segoe UI" panose="020B0502040204020203" pitchFamily="34" charset="0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83107" y="3401704"/>
            <a:ext cx="4152776" cy="1055674"/>
          </a:xfrm>
          <a:prstGeom prst="rect">
            <a:avLst/>
          </a:prstGeom>
          <a:noFill/>
        </p:spPr>
        <p:txBody>
          <a:bodyPr wrap="square" lIns="27000" rIns="27000" anchor="ctr">
            <a:spAutoFit/>
          </a:bodyPr>
          <a:lstStyle/>
          <a:p>
            <a:pPr defTabSz="457082">
              <a:lnSpc>
                <a:spcPct val="90000"/>
              </a:lnSpc>
              <a:spcBef>
                <a:spcPts val="150"/>
              </a:spcBef>
              <a:defRPr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  <a:hlinkClick r:id="rId10"/>
              </a:rPr>
              <a:t>https</a:t>
            </a:r>
            <a:r>
              <a:rPr lang="en-US" sz="1600" dirty="0">
                <a:latin typeface="Arial" charset="0"/>
                <a:ea typeface="Arial" charset="0"/>
                <a:cs typeface="Arial" charset="0"/>
                <a:hlinkClick r:id="rId10"/>
              </a:rPr>
              <a:t>://www.icann.org/kskroll</a:t>
            </a:r>
          </a:p>
          <a:p>
            <a:pPr defTabSz="457082">
              <a:lnSpc>
                <a:spcPct val="90000"/>
              </a:lnSpc>
              <a:spcBef>
                <a:spcPts val="150"/>
              </a:spcBef>
              <a:defRPr/>
            </a:pPr>
            <a:endParaRPr lang="en-US" sz="1600" dirty="0" smtClean="0">
              <a:latin typeface="Arial" charset="0"/>
              <a:ea typeface="Arial" charset="0"/>
              <a:cs typeface="Arial" charset="0"/>
              <a:hlinkClick r:id=""/>
            </a:endParaRPr>
          </a:p>
          <a:p>
            <a:pPr defTabSz="457082">
              <a:lnSpc>
                <a:spcPct val="90000"/>
              </a:lnSpc>
              <a:spcBef>
                <a:spcPts val="150"/>
              </a:spcBef>
              <a:defRPr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  <a:hlinkClick r:id=""/>
              </a:rPr>
              <a:t>https</a:t>
            </a:r>
            <a:r>
              <a:rPr lang="en-US" sz="1600" dirty="0">
                <a:latin typeface="Arial" charset="0"/>
                <a:ea typeface="Arial" charset="0"/>
                <a:cs typeface="Arial" charset="0"/>
                <a:hlinkClick r:id="rId10"/>
              </a:rPr>
              <a:t>://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  <a:hlinkClick r:id="rId10"/>
              </a:rPr>
              <a:t>github.com/iana-org/get-trust-anchor</a:t>
            </a:r>
            <a:endParaRPr lang="en-US" sz="1600" dirty="0" smtClean="0">
              <a:latin typeface="Arial" charset="0"/>
              <a:ea typeface="Arial" charset="0"/>
              <a:cs typeface="Arial" charset="0"/>
              <a:hlinkClick r:id=""/>
            </a:endParaRPr>
          </a:p>
          <a:p>
            <a:pPr defTabSz="457082">
              <a:lnSpc>
                <a:spcPct val="90000"/>
              </a:lnSpc>
              <a:spcBef>
                <a:spcPts val="150"/>
              </a:spcBef>
              <a:defRPr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  <a:hlinkClick r:id=""/>
              </a:rPr>
              <a:t>https</a:t>
            </a:r>
            <a:r>
              <a:rPr lang="en-US" sz="1600" dirty="0">
                <a:latin typeface="Arial" charset="0"/>
                <a:ea typeface="Arial" charset="0"/>
                <a:cs typeface="Arial" charset="0"/>
                <a:hlinkClick r:id="rId11"/>
              </a:rPr>
              <a:t>://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  <a:hlinkClick r:id="rId11"/>
              </a:rPr>
              <a:t>go.icann.org/KSKtest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65589" y="4768077"/>
            <a:ext cx="4060577" cy="341632"/>
          </a:xfrm>
          <a:prstGeom prst="rect">
            <a:avLst/>
          </a:prstGeom>
          <a:noFill/>
        </p:spPr>
        <p:txBody>
          <a:bodyPr wrap="square" lIns="27000" rIns="27000" anchor="ctr">
            <a:spAutoFit/>
          </a:bodyPr>
          <a:lstStyle/>
          <a:p>
            <a:pPr defTabSz="457082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AU" b="1" dirty="0" smtClean="0">
                <a:solidFill>
                  <a:srgbClr val="1A87C9"/>
                </a:solidFill>
                <a:ea typeface="Segoe UI" panose="020B0502040204020203" pitchFamily="34" charset="0"/>
                <a:cs typeface="Arial"/>
              </a:rPr>
              <a:t>Root Zone DNSSEC Trust Anchor: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83107" y="5045776"/>
            <a:ext cx="4152776" cy="313932"/>
          </a:xfrm>
          <a:prstGeom prst="rect">
            <a:avLst/>
          </a:prstGeom>
          <a:noFill/>
        </p:spPr>
        <p:txBody>
          <a:bodyPr wrap="square" lIns="27000" rIns="27000" anchor="ctr">
            <a:spAutoFit/>
          </a:bodyPr>
          <a:lstStyle>
            <a:defPPr>
              <a:defRPr lang="en-US"/>
            </a:defPPr>
            <a:lvl1pPr defTabSz="457082">
              <a:lnSpc>
                <a:spcPct val="90000"/>
              </a:lnSpc>
              <a:spcBef>
                <a:spcPct val="20000"/>
              </a:spcBef>
              <a:defRPr sz="16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AU" dirty="0" smtClean="0">
                <a:hlinkClick r:id="rId12"/>
              </a:rPr>
              <a:t>https://data.iana.org/root-anchors</a:t>
            </a:r>
            <a:endParaRPr lang="en-AU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4565589" y="5564636"/>
            <a:ext cx="4060577" cy="341632"/>
          </a:xfrm>
          <a:prstGeom prst="rect">
            <a:avLst/>
          </a:prstGeom>
          <a:noFill/>
        </p:spPr>
        <p:txBody>
          <a:bodyPr wrap="square" lIns="27000" rIns="27000" anchor="ctr">
            <a:spAutoFit/>
          </a:bodyPr>
          <a:lstStyle/>
          <a:p>
            <a:pPr defTabSz="457082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AU" b="1" dirty="0" smtClean="0">
                <a:solidFill>
                  <a:srgbClr val="1A87C9"/>
                </a:solidFill>
                <a:ea typeface="Segoe UI" panose="020B0502040204020203" pitchFamily="34" charset="0"/>
                <a:cs typeface="Arial"/>
              </a:rPr>
              <a:t>Call for TCRs: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83107" y="5835465"/>
            <a:ext cx="4152776" cy="313932"/>
          </a:xfrm>
          <a:prstGeom prst="rect">
            <a:avLst/>
          </a:prstGeom>
          <a:noFill/>
        </p:spPr>
        <p:txBody>
          <a:bodyPr wrap="square" lIns="27000" rIns="27000" anchor="ctr">
            <a:spAutoFit/>
          </a:bodyPr>
          <a:lstStyle>
            <a:defPPr>
              <a:defRPr lang="en-US"/>
            </a:defPPr>
            <a:lvl1pPr defTabSz="457082">
              <a:lnSpc>
                <a:spcPct val="90000"/>
              </a:lnSpc>
              <a:spcBef>
                <a:spcPct val="20000"/>
              </a:spcBef>
              <a:defRPr sz="16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hlinkClick r:id="rId13"/>
              </a:rPr>
              <a:t>https://www.iana.org/help/tcr-application</a:t>
            </a:r>
            <a:endParaRPr lang="en-AU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374904" y="3019010"/>
            <a:ext cx="384540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cs typeface="Source Sans Pro"/>
              </a:rPr>
              <a:t>Thanks to many including:</a:t>
            </a:r>
          </a:p>
          <a:p>
            <a:r>
              <a:rPr lang="en-US" sz="2400" dirty="0" smtClean="0">
                <a:cs typeface="Source Sans Pro"/>
              </a:rPr>
              <a:t>Dan York / ISOC</a:t>
            </a:r>
          </a:p>
        </p:txBody>
      </p:sp>
    </p:spTree>
    <p:extLst>
      <p:ext uri="{BB962C8B-B14F-4D97-AF65-F5344CB8AC3E}">
        <p14:creationId xmlns:p14="http://schemas.microsoft.com/office/powerpoint/2010/main" val="100515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2819400"/>
            <a:ext cx="8384689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DNSSEC: A Global Platform for Innovation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b="1" dirty="0" smtClean="0"/>
              <a:t>or..</a:t>
            </a:r>
            <a:br>
              <a:rPr lang="en-US" b="1" dirty="0" smtClean="0"/>
            </a:br>
            <a:r>
              <a:rPr lang="en-US" b="1" dirty="0" smtClean="0"/>
              <a:t>I* $</a:t>
            </a:r>
            <a:r>
              <a:rPr lang="en-US" b="1" dirty="0" err="1" smtClean="0"/>
              <a:t>mell</a:t>
            </a:r>
            <a:r>
              <a:rPr lang="en-US" b="1" dirty="0" smtClean="0"/>
              <a:t> opportunity 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889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“More has happened here today than meets the eye. An infrastructure has been created for a hierarchical security system, which can be purposed and re‐purposed in a number of different ways. ..” – Vint Cerf (June 2010)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273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/>
              <a:t>Game changing Internet Core Infrastructure Upgrade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8101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23"/>
          <p:cNvSpPr>
            <a:spLocks noChangeShapeType="1"/>
          </p:cNvSpPr>
          <p:nvPr/>
        </p:nvSpPr>
        <p:spPr bwMode="auto">
          <a:xfrm flipH="1">
            <a:off x="5263179" y="2824106"/>
            <a:ext cx="914400" cy="25146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" name="Line 32"/>
          <p:cNvSpPr>
            <a:spLocks noChangeShapeType="1"/>
          </p:cNvSpPr>
          <p:nvPr/>
        </p:nvSpPr>
        <p:spPr bwMode="auto">
          <a:xfrm flipH="1">
            <a:off x="5415579" y="2781244"/>
            <a:ext cx="892175" cy="3090862"/>
          </a:xfrm>
          <a:prstGeom prst="line">
            <a:avLst/>
          </a:prstGeom>
          <a:ln w="63500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24" name="Line 2"/>
          <p:cNvSpPr>
            <a:spLocks noChangeShapeType="1"/>
          </p:cNvSpPr>
          <p:nvPr/>
        </p:nvSpPr>
        <p:spPr bwMode="auto">
          <a:xfrm flipH="1">
            <a:off x="5339379" y="2747906"/>
            <a:ext cx="762000" cy="1828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5" name="Title 1"/>
          <p:cNvSpPr>
            <a:spLocks noGrp="1"/>
          </p:cNvSpPr>
          <p:nvPr>
            <p:ph type="title"/>
          </p:nvPr>
        </p:nvSpPr>
        <p:spPr>
          <a:xfrm>
            <a:off x="233979" y="102561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Another source of </a:t>
            </a:r>
            <a:r>
              <a:rPr lang="en-US" dirty="0"/>
              <a:t>t</a:t>
            </a:r>
            <a:r>
              <a:rPr lang="en-US" b="1" dirty="0" smtClean="0"/>
              <a:t>rust on the Internet</a:t>
            </a:r>
          </a:p>
        </p:txBody>
      </p:sp>
      <p:pic>
        <p:nvPicPr>
          <p:cNvPr id="30746" name="Picture 5" descr="MCj043159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567" y="1550409"/>
            <a:ext cx="86677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7" name="TextBox 12"/>
          <p:cNvSpPr txBox="1">
            <a:spLocks noChangeArrowheads="1"/>
          </p:cNvSpPr>
          <p:nvPr/>
        </p:nvSpPr>
        <p:spPr bwMode="auto">
          <a:xfrm>
            <a:off x="986454" y="1028545"/>
            <a:ext cx="297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CA Certificate roots ~</a:t>
            </a:r>
            <a:r>
              <a:rPr lang="en-US" dirty="0" smtClean="0">
                <a:latin typeface="Calibri" pitchFamily="34" charset="0"/>
              </a:rPr>
              <a:t>1482</a:t>
            </a:r>
          </a:p>
          <a:p>
            <a:r>
              <a:rPr lang="en-US" dirty="0" smtClean="0">
                <a:latin typeface="Calibri" pitchFamily="34" charset="0"/>
              </a:rPr>
              <a:t>Symantec, Thawte, </a:t>
            </a:r>
            <a:r>
              <a:rPr lang="en-US" dirty="0" err="1" smtClean="0">
                <a:latin typeface="Calibri" pitchFamily="34" charset="0"/>
              </a:rPr>
              <a:t>Godaddy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0727" name="TextBox 12"/>
          <p:cNvSpPr txBox="1">
            <a:spLocks noChangeArrowheads="1"/>
          </p:cNvSpPr>
          <p:nvPr/>
        </p:nvSpPr>
        <p:spPr bwMode="auto">
          <a:xfrm>
            <a:off x="6710979" y="5567306"/>
            <a:ext cx="1600200" cy="61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700">
                <a:latin typeface="Calibri" pitchFamily="34" charset="0"/>
              </a:rPr>
              <a:t>Login security SSHFP RFC4255</a:t>
            </a:r>
          </a:p>
        </p:txBody>
      </p:sp>
      <p:sp>
        <p:nvSpPr>
          <p:cNvPr id="30728" name="TextBox 12"/>
          <p:cNvSpPr txBox="1">
            <a:spLocks noChangeArrowheads="1"/>
          </p:cNvSpPr>
          <p:nvPr/>
        </p:nvSpPr>
        <p:spPr bwMode="auto">
          <a:xfrm>
            <a:off x="1376979" y="4805306"/>
            <a:ext cx="2795589" cy="113877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700" b="1" dirty="0" smtClean="0">
                <a:latin typeface="Calibri" pitchFamily="34" charset="0"/>
              </a:rPr>
              <a:t>DANE</a:t>
            </a:r>
            <a:r>
              <a:rPr lang="en-US" sz="1700" dirty="0" smtClean="0">
                <a:latin typeface="Calibri" pitchFamily="34" charset="0"/>
              </a:rPr>
              <a:t> and other yet </a:t>
            </a:r>
            <a:r>
              <a:rPr lang="en-US" sz="1700" dirty="0">
                <a:latin typeface="Calibri" pitchFamily="34" charset="0"/>
              </a:rPr>
              <a:t>to be discovered security </a:t>
            </a:r>
            <a:r>
              <a:rPr lang="en-US" sz="1700" dirty="0" smtClean="0">
                <a:latin typeface="Calibri" pitchFamily="34" charset="0"/>
              </a:rPr>
              <a:t>innovations, enhancements</a:t>
            </a:r>
            <a:r>
              <a:rPr lang="en-US" sz="1700" dirty="0">
                <a:latin typeface="Calibri" pitchFamily="34" charset="0"/>
              </a:rPr>
              <a:t>, and synergies</a:t>
            </a:r>
          </a:p>
        </p:txBody>
      </p:sp>
      <p:sp>
        <p:nvSpPr>
          <p:cNvPr id="30729" name="Text Box 16"/>
          <p:cNvSpPr txBox="1">
            <a:spLocks noChangeArrowheads="1"/>
          </p:cNvSpPr>
          <p:nvPr/>
        </p:nvSpPr>
        <p:spPr bwMode="auto">
          <a:xfrm>
            <a:off x="462579" y="3128906"/>
            <a:ext cx="1828800" cy="113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00">
                <a:latin typeface="Calibri" pitchFamily="34" charset="0"/>
              </a:rPr>
              <a:t>Content security Commercial SSL Certificates for Web and e-mail</a:t>
            </a:r>
          </a:p>
        </p:txBody>
      </p:sp>
      <p:sp>
        <p:nvSpPr>
          <p:cNvPr id="30730" name="Line 19"/>
          <p:cNvSpPr>
            <a:spLocks noChangeShapeType="1"/>
          </p:cNvSpPr>
          <p:nvPr/>
        </p:nvSpPr>
        <p:spPr bwMode="auto">
          <a:xfrm flipH="1">
            <a:off x="1376979" y="2671706"/>
            <a:ext cx="457200" cy="4572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1" name="Line 22"/>
          <p:cNvSpPr>
            <a:spLocks noChangeShapeType="1"/>
          </p:cNvSpPr>
          <p:nvPr/>
        </p:nvSpPr>
        <p:spPr bwMode="auto">
          <a:xfrm flipH="1">
            <a:off x="5720379" y="2671706"/>
            <a:ext cx="152400" cy="304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2" name="Line 23"/>
          <p:cNvSpPr>
            <a:spLocks noChangeShapeType="1"/>
          </p:cNvSpPr>
          <p:nvPr/>
        </p:nvSpPr>
        <p:spPr bwMode="auto">
          <a:xfrm flipH="1">
            <a:off x="3358179" y="2671706"/>
            <a:ext cx="2362200" cy="21336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3" name="Line 24"/>
          <p:cNvSpPr>
            <a:spLocks noChangeShapeType="1"/>
          </p:cNvSpPr>
          <p:nvPr/>
        </p:nvSpPr>
        <p:spPr bwMode="auto">
          <a:xfrm>
            <a:off x="6863379" y="2747906"/>
            <a:ext cx="152400" cy="304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4" name="Line 25"/>
          <p:cNvSpPr>
            <a:spLocks noChangeShapeType="1"/>
          </p:cNvSpPr>
          <p:nvPr/>
        </p:nvSpPr>
        <p:spPr bwMode="auto">
          <a:xfrm>
            <a:off x="6634779" y="2747906"/>
            <a:ext cx="838200" cy="20574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5" name="Line 26"/>
          <p:cNvSpPr>
            <a:spLocks noChangeShapeType="1"/>
          </p:cNvSpPr>
          <p:nvPr/>
        </p:nvSpPr>
        <p:spPr bwMode="auto">
          <a:xfrm>
            <a:off x="6406179" y="2747906"/>
            <a:ext cx="609600" cy="28194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6" name="Text Box 27"/>
          <p:cNvSpPr txBox="1">
            <a:spLocks noChangeArrowheads="1"/>
          </p:cNvSpPr>
          <p:nvPr/>
        </p:nvSpPr>
        <p:spPr bwMode="auto">
          <a:xfrm>
            <a:off x="4348779" y="2976506"/>
            <a:ext cx="2057400" cy="140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00" dirty="0">
                <a:latin typeface="Calibri" pitchFamily="34" charset="0"/>
              </a:rPr>
              <a:t>Content security “Free SSL” certificates for Web and e-mail and “trust agility</a:t>
            </a:r>
            <a:r>
              <a:rPr lang="en-US" sz="1700" dirty="0" smtClean="0">
                <a:latin typeface="Calibri" pitchFamily="34" charset="0"/>
              </a:rPr>
              <a:t>” </a:t>
            </a:r>
            <a:r>
              <a:rPr lang="en-US" sz="1700" b="1" dirty="0" smtClean="0">
                <a:latin typeface="Calibri" pitchFamily="34" charset="0"/>
              </a:rPr>
              <a:t>DANE</a:t>
            </a:r>
            <a:endParaRPr lang="en-US" sz="1700" b="1" dirty="0">
              <a:latin typeface="Calibri" pitchFamily="34" charset="0"/>
            </a:endParaRPr>
          </a:p>
        </p:txBody>
      </p:sp>
      <p:sp>
        <p:nvSpPr>
          <p:cNvPr id="30737" name="TextBox 12"/>
          <p:cNvSpPr txBox="1">
            <a:spLocks noChangeArrowheads="1"/>
          </p:cNvSpPr>
          <p:nvPr/>
        </p:nvSpPr>
        <p:spPr bwMode="auto">
          <a:xfrm>
            <a:off x="4348779" y="4576706"/>
            <a:ext cx="2057400" cy="61555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700" dirty="0" smtClean="0">
                <a:latin typeface="Calibri" pitchFamily="34" charset="0"/>
              </a:rPr>
              <a:t>Crypto currencies and e-commerce?</a:t>
            </a:r>
            <a:endParaRPr lang="en-US" sz="1700" dirty="0">
              <a:latin typeface="Calibri" pitchFamily="34" charset="0"/>
            </a:endParaRPr>
          </a:p>
        </p:txBody>
      </p:sp>
      <p:sp>
        <p:nvSpPr>
          <p:cNvPr id="30738" name="TextBox 12"/>
          <p:cNvSpPr txBox="1">
            <a:spLocks noChangeArrowheads="1"/>
          </p:cNvSpPr>
          <p:nvPr/>
        </p:nvSpPr>
        <p:spPr bwMode="auto">
          <a:xfrm>
            <a:off x="6558579" y="3052706"/>
            <a:ext cx="1905000" cy="140038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700" dirty="0" smtClean="0">
                <a:latin typeface="Calibri" pitchFamily="34" charset="0"/>
              </a:rPr>
              <a:t>Cross-</a:t>
            </a:r>
            <a:r>
              <a:rPr lang="en-US" sz="1700" dirty="0" err="1" smtClean="0">
                <a:latin typeface="Calibri" pitchFamily="34" charset="0"/>
              </a:rPr>
              <a:t>organipltional</a:t>
            </a:r>
            <a:r>
              <a:rPr lang="en-US" sz="1700" dirty="0" smtClean="0">
                <a:latin typeface="Calibri" pitchFamily="34" charset="0"/>
              </a:rPr>
              <a:t> </a:t>
            </a:r>
            <a:r>
              <a:rPr lang="en-US" sz="1700" dirty="0">
                <a:latin typeface="Calibri" pitchFamily="34" charset="0"/>
              </a:rPr>
              <a:t>and trans-national </a:t>
            </a:r>
            <a:r>
              <a:rPr lang="en-US" sz="1700" dirty="0" smtClean="0">
                <a:latin typeface="Calibri" pitchFamily="34" charset="0"/>
              </a:rPr>
              <a:t>authentication and security</a:t>
            </a:r>
            <a:endParaRPr lang="en-US" sz="1700" dirty="0">
              <a:latin typeface="Calibri" pitchFamily="34" charset="0"/>
            </a:endParaRPr>
          </a:p>
        </p:txBody>
      </p:sp>
      <p:sp>
        <p:nvSpPr>
          <p:cNvPr id="30739" name="TextBox 12"/>
          <p:cNvSpPr txBox="1">
            <a:spLocks noChangeArrowheads="1"/>
          </p:cNvSpPr>
          <p:nvPr/>
        </p:nvSpPr>
        <p:spPr bwMode="auto">
          <a:xfrm>
            <a:off x="6710979" y="4805306"/>
            <a:ext cx="2209800" cy="61555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700" dirty="0">
                <a:latin typeface="Calibri" pitchFamily="34" charset="0"/>
              </a:rPr>
              <a:t>E-mail </a:t>
            </a:r>
            <a:r>
              <a:rPr lang="en-US" sz="1700" dirty="0" smtClean="0">
                <a:latin typeface="Calibri" pitchFamily="34" charset="0"/>
              </a:rPr>
              <a:t>security SMIME,</a:t>
            </a:r>
            <a:endParaRPr lang="en-US" sz="1700" dirty="0">
              <a:latin typeface="Calibri" pitchFamily="34" charset="0"/>
            </a:endParaRPr>
          </a:p>
          <a:p>
            <a:r>
              <a:rPr lang="en-US" sz="1700" dirty="0">
                <a:latin typeface="Calibri" pitchFamily="34" charset="0"/>
              </a:rPr>
              <a:t> DKIM RFC4871</a:t>
            </a:r>
          </a:p>
        </p:txBody>
      </p:sp>
      <p:sp>
        <p:nvSpPr>
          <p:cNvPr id="30740" name="Text Box 14"/>
          <p:cNvSpPr txBox="1">
            <a:spLocks noChangeArrowheads="1"/>
          </p:cNvSpPr>
          <p:nvPr/>
        </p:nvSpPr>
        <p:spPr bwMode="auto">
          <a:xfrm>
            <a:off x="5339379" y="1223906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DNSSEC root - 1</a:t>
            </a:r>
          </a:p>
        </p:txBody>
      </p:sp>
      <p:pic>
        <p:nvPicPr>
          <p:cNvPr id="30741" name="Picture 16" descr="MCj042424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8979" y="1528706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2" name="TextBox 12" descr="Large checker board"/>
          <p:cNvSpPr txBox="1">
            <a:spLocks noChangeArrowheads="1"/>
          </p:cNvSpPr>
          <p:nvPr/>
        </p:nvSpPr>
        <p:spPr bwMode="auto">
          <a:xfrm>
            <a:off x="4424979" y="5872106"/>
            <a:ext cx="188277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Domain Names</a:t>
            </a:r>
          </a:p>
        </p:txBody>
      </p:sp>
      <p:sp>
        <p:nvSpPr>
          <p:cNvPr id="30743" name="Line 20"/>
          <p:cNvSpPr>
            <a:spLocks noChangeShapeType="1"/>
          </p:cNvSpPr>
          <p:nvPr/>
        </p:nvSpPr>
        <p:spPr bwMode="auto">
          <a:xfrm>
            <a:off x="2215179" y="2671706"/>
            <a:ext cx="685800" cy="21336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44" name="Text Box 27"/>
          <p:cNvSpPr txBox="1">
            <a:spLocks noChangeArrowheads="1"/>
          </p:cNvSpPr>
          <p:nvPr/>
        </p:nvSpPr>
        <p:spPr bwMode="auto">
          <a:xfrm>
            <a:off x="4424979" y="5338706"/>
            <a:ext cx="1828800" cy="3540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00" dirty="0">
                <a:latin typeface="Calibri" pitchFamily="34" charset="0"/>
              </a:rPr>
              <a:t>S</a:t>
            </a:r>
            <a:r>
              <a:rPr lang="en-US" sz="1700" dirty="0" smtClean="0">
                <a:latin typeface="Calibri" pitchFamily="34" charset="0"/>
              </a:rPr>
              <a:t>ecuring VoIP</a:t>
            </a:r>
            <a:endParaRPr lang="en-US" sz="1700" dirty="0">
              <a:latin typeface="Calibri" pitchFamily="34" charset="0"/>
            </a:endParaRPr>
          </a:p>
        </p:txBody>
      </p:sp>
      <p:sp>
        <p:nvSpPr>
          <p:cNvPr id="30745" name="Rectangle 27"/>
          <p:cNvSpPr>
            <a:spLocks noChangeArrowheads="1"/>
          </p:cNvSpPr>
          <p:nvPr/>
        </p:nvSpPr>
        <p:spPr bwMode="auto">
          <a:xfrm>
            <a:off x="691179" y="6095944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 3" pitchFamily="18" charset="2"/>
              <a:buNone/>
            </a:pPr>
            <a:r>
              <a:rPr lang="en-US" sz="1200" dirty="0">
                <a:latin typeface="Calibri" pitchFamily="34" charset="0"/>
              </a:rPr>
              <a:t>https://www.eff.org/observatory</a:t>
            </a:r>
          </a:p>
          <a:p>
            <a:pPr>
              <a:buFont typeface="Wingdings 3" pitchFamily="18" charset="2"/>
              <a:buNone/>
            </a:pPr>
            <a:r>
              <a:rPr lang="en-US" sz="1200" dirty="0">
                <a:latin typeface="Calibri" pitchFamily="34" charset="0"/>
              </a:rPr>
              <a:t>http://royal.pingdom.com/2011/01/12/internet-2010-in-numbers/</a:t>
            </a:r>
          </a:p>
        </p:txBody>
      </p:sp>
      <p:pic>
        <p:nvPicPr>
          <p:cNvPr id="28" name="Picture 5" descr="MCj043159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5579" y="1702809"/>
            <a:ext cx="86677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 descr="MCj043159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6007" y="1842509"/>
            <a:ext cx="86677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12"/>
          <p:cNvSpPr txBox="1">
            <a:spLocks noChangeArrowheads="1"/>
          </p:cNvSpPr>
          <p:nvPr/>
        </p:nvSpPr>
        <p:spPr bwMode="auto">
          <a:xfrm>
            <a:off x="3510579" y="2135131"/>
            <a:ext cx="1752600" cy="6155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700" dirty="0" smtClean="0">
                <a:latin typeface="Calibri" pitchFamily="34" charset="0"/>
              </a:rPr>
              <a:t>Internet of Things </a:t>
            </a:r>
          </a:p>
          <a:p>
            <a:pPr algn="ctr"/>
            <a:r>
              <a:rPr lang="en-US" sz="1700" b="1" dirty="0" err="1" smtClean="0">
                <a:latin typeface="Calibri" pitchFamily="34" charset="0"/>
              </a:rPr>
              <a:t>IoT</a:t>
            </a:r>
            <a:endParaRPr lang="en-US" sz="1700" b="1" dirty="0">
              <a:latin typeface="Calibri" pitchFamily="34" charset="0"/>
            </a:endParaRPr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 flipH="1">
            <a:off x="5263179" y="2381194"/>
            <a:ext cx="457200" cy="80962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2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26" y="158261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DNS-Based Authentication of Named Entities</a:t>
            </a:r>
            <a:br>
              <a:rPr lang="en-US" dirty="0"/>
            </a:br>
            <a:r>
              <a:rPr lang="en-US" dirty="0" smtClean="0"/>
              <a:t>(DANE)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Q: How do you know if the TLS/SSL certificate is the correct one?</a:t>
            </a:r>
          </a:p>
          <a:p>
            <a:r>
              <a:rPr lang="en-US" dirty="0" smtClean="0"/>
              <a:t>A: Store the certificate (or fingerprint/hash of it) in the DNS and sign it with DNSSEC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42535" y="4074196"/>
            <a:ext cx="741367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cs typeface="Source Sans Pro"/>
              </a:rPr>
              <a:t>Certificate stored in the DNS is controlled by the domain name holder.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2535" y="4965260"/>
            <a:ext cx="741367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cs typeface="Source Sans Pro"/>
              </a:rPr>
              <a:t>But not just for web pages. Could also be:</a:t>
            </a:r>
          </a:p>
          <a:p>
            <a:r>
              <a:rPr lang="en-US" sz="2400" dirty="0" smtClean="0">
                <a:cs typeface="Source Sans Pro"/>
              </a:rPr>
              <a:t>Email, </a:t>
            </a:r>
            <a:r>
              <a:rPr lang="en-US" sz="2400" dirty="0" err="1" smtClean="0">
                <a:cs typeface="Source Sans Pro"/>
              </a:rPr>
              <a:t>voip</a:t>
            </a:r>
            <a:r>
              <a:rPr lang="en-US" sz="2400" dirty="0" smtClean="0">
                <a:cs typeface="Source Sans Pro"/>
              </a:rPr>
              <a:t>, chat, </a:t>
            </a:r>
            <a:r>
              <a:rPr lang="en-US" sz="2400" dirty="0" err="1" smtClean="0">
                <a:cs typeface="Source Sans Pro"/>
              </a:rPr>
              <a:t>pgp</a:t>
            </a:r>
            <a:r>
              <a:rPr lang="en-US" sz="2400" dirty="0" smtClean="0">
                <a:cs typeface="Source Sans Pro"/>
              </a:rPr>
              <a:t> ….</a:t>
            </a:r>
          </a:p>
        </p:txBody>
      </p:sp>
    </p:spTree>
    <p:extLst>
      <p:ext uri="{BB962C8B-B14F-4D97-AF65-F5344CB8AC3E}">
        <p14:creationId xmlns:p14="http://schemas.microsoft.com/office/powerpoint/2010/main" val="422924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Picture3.jpg"/>
          <p:cNvPicPr>
            <a:picLocks noChangeAspect="1"/>
          </p:cNvPicPr>
          <p:nvPr/>
        </p:nvPicPr>
        <p:blipFill>
          <a:blip r:embed="rId3" cstate="print">
            <a:lum bright="72000" contrast="-40000"/>
          </a:blip>
          <a:stretch>
            <a:fillRect/>
          </a:stretch>
        </p:blipFill>
        <p:spPr>
          <a:xfrm>
            <a:off x="4708647" y="3014361"/>
            <a:ext cx="3880112" cy="29139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788" y="2458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Opportunity: New Security Solutions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847" y="875055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Improved Web SSL and certificates for all*</a:t>
            </a:r>
          </a:p>
          <a:p>
            <a:r>
              <a:rPr lang="en-US" b="1" dirty="0" smtClean="0"/>
              <a:t>Secured e-mail (e.g., s/mime, </a:t>
            </a:r>
            <a:r>
              <a:rPr lang="en-US" b="1" dirty="0" err="1" smtClean="0"/>
              <a:t>pgp</a:t>
            </a:r>
            <a:r>
              <a:rPr lang="en-US" b="1" dirty="0" smtClean="0"/>
              <a:t>) for all*</a:t>
            </a:r>
          </a:p>
          <a:p>
            <a:r>
              <a:rPr lang="en-US" b="1" dirty="0" smtClean="0"/>
              <a:t>Securing VoIP</a:t>
            </a:r>
          </a:p>
          <a:p>
            <a:r>
              <a:rPr lang="en-US" b="1" dirty="0" smtClean="0"/>
              <a:t>Cross organizational </a:t>
            </a:r>
            <a:r>
              <a:rPr lang="en-US" b="1" dirty="0" err="1" smtClean="0"/>
              <a:t>authentication+security</a:t>
            </a:r>
            <a:endParaRPr lang="en-US" b="1" dirty="0" smtClean="0"/>
          </a:p>
          <a:p>
            <a:r>
              <a:rPr lang="en-US" b="1" dirty="0" smtClean="0"/>
              <a:t>Secured content delivery (e.g. configurations, updates, keys) – Internet of Things</a:t>
            </a:r>
          </a:p>
          <a:p>
            <a:r>
              <a:rPr lang="en-US" b="1" dirty="0" smtClean="0"/>
              <a:t>Securing the Smart Grid</a:t>
            </a:r>
          </a:p>
          <a:p>
            <a:r>
              <a:rPr lang="en-US" b="1" dirty="0" smtClean="0"/>
              <a:t>Increasing trust in e-commerce</a:t>
            </a:r>
          </a:p>
          <a:p>
            <a:r>
              <a:rPr lang="en-US" b="1" dirty="0" smtClean="0"/>
              <a:t>Securing cryptocurrencies and other new models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A Global Built-in PKI</a:t>
            </a:r>
            <a:endParaRPr lang="en-US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101634" y="5605160"/>
            <a:ext cx="72140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 good ref http://www.internetsociety.org/deploy360/dnssec/</a:t>
            </a:r>
          </a:p>
          <a:p>
            <a:r>
              <a:rPr lang="en-US" b="1" dirty="0" smtClean="0"/>
              <a:t>*IETF standards complete and interest by </a:t>
            </a:r>
            <a:r>
              <a:rPr lang="en-US" b="1" dirty="0" err="1" smtClean="0"/>
              <a:t>govt</a:t>
            </a:r>
            <a:r>
              <a:rPr lang="en-US" b="1" dirty="0" smtClean="0"/>
              <a:t> </a:t>
            </a:r>
            <a:r>
              <a:rPr lang="en-US" b="1" dirty="0" smtClean="0"/>
              <a:t>procurement.</a:t>
            </a:r>
          </a:p>
        </p:txBody>
      </p:sp>
    </p:spTree>
    <p:extLst>
      <p:ext uri="{BB962C8B-B14F-4D97-AF65-F5344CB8AC3E}">
        <p14:creationId xmlns:p14="http://schemas.microsoft.com/office/powerpoint/2010/main" val="235063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/>
          <p:cNvSpPr txBox="1"/>
          <p:nvPr/>
        </p:nvSpPr>
        <p:spPr>
          <a:xfrm>
            <a:off x="164602" y="4484337"/>
            <a:ext cx="8826998" cy="1473434"/>
          </a:xfrm>
          <a:prstGeom prst="rect">
            <a:avLst/>
          </a:prstGeom>
          <a:noFill/>
          <a:ln w="31750">
            <a:solidFill>
              <a:schemeClr val="dk1">
                <a:shade val="95000"/>
                <a:satMod val="10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50" y="79574"/>
            <a:ext cx="8229600" cy="1143000"/>
          </a:xfrm>
        </p:spPr>
        <p:txBody>
          <a:bodyPr/>
          <a:lstStyle/>
          <a:p>
            <a:r>
              <a:rPr lang="en-US" dirty="0" smtClean="0"/>
              <a:t>A thought: Scalable Security for </a:t>
            </a:r>
            <a:r>
              <a:rPr lang="en-US" dirty="0" err="1" smtClean="0"/>
              <a:t>IoT</a:t>
            </a:r>
            <a:endParaRPr lang="en-US" dirty="0"/>
          </a:p>
        </p:txBody>
      </p:sp>
      <p:sp>
        <p:nvSpPr>
          <p:cNvPr id="13" name="Flowchart: Connector 12"/>
          <p:cNvSpPr/>
          <p:nvPr/>
        </p:nvSpPr>
        <p:spPr bwMode="auto">
          <a:xfrm>
            <a:off x="4017169" y="1876399"/>
            <a:ext cx="76200" cy="762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extBox 38"/>
          <p:cNvSpPr txBox="1">
            <a:spLocks noChangeArrowheads="1"/>
          </p:cNvSpPr>
          <p:nvPr/>
        </p:nvSpPr>
        <p:spPr bwMode="auto">
          <a:xfrm>
            <a:off x="2968600" y="2060291"/>
            <a:ext cx="685800" cy="3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/>
              <a:t>com</a:t>
            </a:r>
            <a:endParaRPr lang="en-US" altLang="en-US" sz="1800" dirty="0"/>
          </a:p>
        </p:txBody>
      </p:sp>
      <p:sp>
        <p:nvSpPr>
          <p:cNvPr id="16" name="TextBox 39"/>
          <p:cNvSpPr txBox="1">
            <a:spLocks noChangeArrowheads="1"/>
          </p:cNvSpPr>
          <p:nvPr/>
        </p:nvSpPr>
        <p:spPr bwMode="auto">
          <a:xfrm>
            <a:off x="4637857" y="2798110"/>
            <a:ext cx="685800" cy="3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 smtClean="0"/>
              <a:t>pl</a:t>
            </a:r>
            <a:endParaRPr lang="en-US" altLang="en-US" sz="1800" dirty="0"/>
          </a:p>
        </p:txBody>
      </p:sp>
      <p:sp>
        <p:nvSpPr>
          <p:cNvPr id="17" name="TextBox 40"/>
          <p:cNvSpPr txBox="1">
            <a:spLocks noChangeArrowheads="1"/>
          </p:cNvSpPr>
          <p:nvPr/>
        </p:nvSpPr>
        <p:spPr bwMode="auto">
          <a:xfrm>
            <a:off x="3712369" y="1559425"/>
            <a:ext cx="685800" cy="3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root</a:t>
            </a:r>
          </a:p>
        </p:txBody>
      </p:sp>
      <p:cxnSp>
        <p:nvCxnSpPr>
          <p:cNvPr id="19" name="Straight Connector 18"/>
          <p:cNvCxnSpPr>
            <a:endCxn id="58" idx="0"/>
          </p:cNvCxnSpPr>
          <p:nvPr/>
        </p:nvCxnSpPr>
        <p:spPr bwMode="auto">
          <a:xfrm>
            <a:off x="2164555" y="4127784"/>
            <a:ext cx="170336" cy="523061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51"/>
          <p:cNvSpPr txBox="1">
            <a:spLocks noChangeArrowheads="1"/>
          </p:cNvSpPr>
          <p:nvPr/>
        </p:nvSpPr>
        <p:spPr bwMode="auto">
          <a:xfrm>
            <a:off x="5003898" y="3160361"/>
            <a:ext cx="850108" cy="3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/>
              <a:t>iot.pl</a:t>
            </a:r>
            <a:endParaRPr lang="en-US" altLang="en-US" sz="1800" dirty="0"/>
          </a:p>
        </p:txBody>
      </p:sp>
      <p:sp>
        <p:nvSpPr>
          <p:cNvPr id="25" name="TextBox 51"/>
          <p:cNvSpPr txBox="1">
            <a:spLocks noChangeArrowheads="1"/>
          </p:cNvSpPr>
          <p:nvPr/>
        </p:nvSpPr>
        <p:spPr bwMode="auto">
          <a:xfrm>
            <a:off x="6980634" y="3851018"/>
            <a:ext cx="2590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/>
              <a:t>iotdevices.iot.pl</a:t>
            </a:r>
            <a:endParaRPr lang="en-US" altLang="en-US" sz="1800" dirty="0"/>
          </a:p>
        </p:txBody>
      </p:sp>
      <p:cxnSp>
        <p:nvCxnSpPr>
          <p:cNvPr id="33" name="Straight Connector 32"/>
          <p:cNvCxnSpPr/>
          <p:nvPr/>
        </p:nvCxnSpPr>
        <p:spPr bwMode="auto">
          <a:xfrm flipH="1">
            <a:off x="3998787" y="4160487"/>
            <a:ext cx="903911" cy="1098575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>
            <a:off x="4890790" y="3441804"/>
            <a:ext cx="1999356" cy="674752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 bwMode="auto">
          <a:xfrm>
            <a:off x="4572000" y="3033427"/>
            <a:ext cx="306884" cy="408377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auto">
          <a:xfrm>
            <a:off x="4026619" y="1866900"/>
            <a:ext cx="559446" cy="1193287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 bwMode="auto">
          <a:xfrm flipH="1">
            <a:off x="6585346" y="4150303"/>
            <a:ext cx="292893" cy="391240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 bwMode="auto">
          <a:xfrm flipH="1">
            <a:off x="2152651" y="3441804"/>
            <a:ext cx="2738139" cy="687459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 bwMode="auto">
          <a:xfrm>
            <a:off x="6921692" y="4153892"/>
            <a:ext cx="1125370" cy="892980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 bwMode="auto">
          <a:xfrm>
            <a:off x="4890791" y="3457942"/>
            <a:ext cx="11906" cy="714280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51"/>
          <p:cNvSpPr txBox="1">
            <a:spLocks noChangeArrowheads="1"/>
          </p:cNvSpPr>
          <p:nvPr/>
        </p:nvSpPr>
        <p:spPr bwMode="auto">
          <a:xfrm>
            <a:off x="31030" y="5118493"/>
            <a:ext cx="3206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 smtClean="0"/>
              <a:t>window.rickshome.security.iot.pl</a:t>
            </a:r>
            <a:endParaRPr lang="en-US" altLang="en-US" sz="1400" b="1" dirty="0"/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250031" y="3986775"/>
            <a:ext cx="2590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/>
              <a:t>security.iot.pl</a:t>
            </a:r>
            <a:endParaRPr lang="en-US" altLang="en-US" sz="1800" dirty="0"/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3207841" y="3948341"/>
            <a:ext cx="16948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/>
              <a:t>electric.iot.pl</a:t>
            </a:r>
            <a:endParaRPr lang="en-US" altLang="en-US" sz="1800" dirty="0"/>
          </a:p>
        </p:txBody>
      </p:sp>
      <p:cxnSp>
        <p:nvCxnSpPr>
          <p:cNvPr id="56" name="Straight Connector 55"/>
          <p:cNvCxnSpPr>
            <a:endCxn id="50" idx="0"/>
          </p:cNvCxnSpPr>
          <p:nvPr/>
        </p:nvCxnSpPr>
        <p:spPr bwMode="auto">
          <a:xfrm flipH="1">
            <a:off x="1634430" y="4127784"/>
            <a:ext cx="518219" cy="990709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1"/>
          <p:cNvSpPr txBox="1">
            <a:spLocks noChangeArrowheads="1"/>
          </p:cNvSpPr>
          <p:nvPr/>
        </p:nvSpPr>
        <p:spPr bwMode="auto">
          <a:xfrm>
            <a:off x="846534" y="4650845"/>
            <a:ext cx="29767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 smtClean="0"/>
              <a:t>water.rickshome.security.iot.pl</a:t>
            </a:r>
            <a:endParaRPr lang="en-US" altLang="en-US" sz="1400" b="1" dirty="0"/>
          </a:p>
        </p:txBody>
      </p:sp>
      <p:cxnSp>
        <p:nvCxnSpPr>
          <p:cNvPr id="59" name="Straight Connector 58"/>
          <p:cNvCxnSpPr/>
          <p:nvPr/>
        </p:nvCxnSpPr>
        <p:spPr bwMode="auto">
          <a:xfrm flipH="1">
            <a:off x="1810047" y="4129263"/>
            <a:ext cx="330696" cy="1304193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 bwMode="auto">
          <a:xfrm>
            <a:off x="6871690" y="4140513"/>
            <a:ext cx="581477" cy="1331347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54" idx="3"/>
          </p:cNvCxnSpPr>
          <p:nvPr/>
        </p:nvCxnSpPr>
        <p:spPr bwMode="auto">
          <a:xfrm>
            <a:off x="4902697" y="4133007"/>
            <a:ext cx="635943" cy="648352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TextBox 51"/>
          <p:cNvSpPr txBox="1">
            <a:spLocks noChangeArrowheads="1"/>
          </p:cNvSpPr>
          <p:nvPr/>
        </p:nvSpPr>
        <p:spPr bwMode="auto">
          <a:xfrm>
            <a:off x="250031" y="5544428"/>
            <a:ext cx="3206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 smtClean="0"/>
              <a:t>door.rickshome.security.iot.pl</a:t>
            </a:r>
            <a:endParaRPr lang="en-US" altLang="en-US" sz="1400" b="1" dirty="0"/>
          </a:p>
        </p:txBody>
      </p:sp>
      <p:sp>
        <p:nvSpPr>
          <p:cNvPr id="91" name="TextBox 51"/>
          <p:cNvSpPr txBox="1">
            <a:spLocks noChangeArrowheads="1"/>
          </p:cNvSpPr>
          <p:nvPr/>
        </p:nvSpPr>
        <p:spPr bwMode="auto">
          <a:xfrm>
            <a:off x="2300359" y="5310691"/>
            <a:ext cx="3206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 smtClean="0"/>
              <a:t>meter.rickshome.electric.iot.pl</a:t>
            </a:r>
            <a:endParaRPr lang="en-US" altLang="en-US" sz="1400" b="1" dirty="0"/>
          </a:p>
        </p:txBody>
      </p:sp>
      <p:sp>
        <p:nvSpPr>
          <p:cNvPr id="92" name="TextBox 51"/>
          <p:cNvSpPr txBox="1">
            <a:spLocks noChangeArrowheads="1"/>
          </p:cNvSpPr>
          <p:nvPr/>
        </p:nvSpPr>
        <p:spPr bwMode="auto">
          <a:xfrm>
            <a:off x="3702101" y="4812583"/>
            <a:ext cx="3206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 smtClean="0"/>
              <a:t>aircond.rickshome.electric.iot.pl</a:t>
            </a:r>
            <a:endParaRPr lang="en-US" altLang="en-US" sz="1400" b="1" dirty="0"/>
          </a:p>
        </p:txBody>
      </p:sp>
      <p:cxnSp>
        <p:nvCxnSpPr>
          <p:cNvPr id="99" name="Straight Connector 98"/>
          <p:cNvCxnSpPr/>
          <p:nvPr/>
        </p:nvCxnSpPr>
        <p:spPr bwMode="auto">
          <a:xfrm flipH="1">
            <a:off x="3723048" y="1929098"/>
            <a:ext cx="292893" cy="391240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TextBox 51"/>
          <p:cNvSpPr txBox="1">
            <a:spLocks noChangeArrowheads="1"/>
          </p:cNvSpPr>
          <p:nvPr/>
        </p:nvSpPr>
        <p:spPr bwMode="auto">
          <a:xfrm>
            <a:off x="5538640" y="4581985"/>
            <a:ext cx="3206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 smtClean="0"/>
              <a:t>car.rickshome.iotdevices.iot.pl</a:t>
            </a:r>
            <a:endParaRPr lang="en-US" altLang="en-US" sz="1400" b="1" dirty="0"/>
          </a:p>
        </p:txBody>
      </p:sp>
      <p:sp>
        <p:nvSpPr>
          <p:cNvPr id="101" name="TextBox 51"/>
          <p:cNvSpPr txBox="1">
            <a:spLocks noChangeArrowheads="1"/>
          </p:cNvSpPr>
          <p:nvPr/>
        </p:nvSpPr>
        <p:spPr bwMode="auto">
          <a:xfrm>
            <a:off x="5366145" y="5578855"/>
            <a:ext cx="36099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 smtClean="0"/>
              <a:t>refrigerator.rickshome.iotdevices.iot.pl</a:t>
            </a:r>
            <a:endParaRPr lang="en-US" altLang="en-US" sz="1400" b="1" dirty="0"/>
          </a:p>
        </p:txBody>
      </p:sp>
      <p:sp>
        <p:nvSpPr>
          <p:cNvPr id="103" name="TextBox 51"/>
          <p:cNvSpPr txBox="1">
            <a:spLocks noChangeArrowheads="1"/>
          </p:cNvSpPr>
          <p:nvPr/>
        </p:nvSpPr>
        <p:spPr bwMode="auto">
          <a:xfrm>
            <a:off x="5500240" y="5090422"/>
            <a:ext cx="35425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 smtClean="0"/>
              <a:t>thermostat.rickshome.iotdevices.iot.pl</a:t>
            </a:r>
            <a:endParaRPr lang="en-US" altLang="en-US" sz="1400" b="1" dirty="0"/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1863253" y="2539104"/>
            <a:ext cx="18017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g</a:t>
            </a:r>
            <a:r>
              <a:rPr lang="en-US" altLang="en-US" sz="1800" dirty="0" smtClean="0"/>
              <a:t>oogle.com</a:t>
            </a:r>
            <a:endParaRPr lang="en-US" altLang="en-US" sz="1800" dirty="0"/>
          </a:p>
        </p:txBody>
      </p:sp>
      <p:cxnSp>
        <p:nvCxnSpPr>
          <p:cNvPr id="107" name="Straight Connector 106"/>
          <p:cNvCxnSpPr/>
          <p:nvPr/>
        </p:nvCxnSpPr>
        <p:spPr bwMode="auto">
          <a:xfrm flipH="1">
            <a:off x="3409208" y="2343912"/>
            <a:ext cx="292893" cy="391240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TextBox 51"/>
          <p:cNvSpPr txBox="1">
            <a:spLocks noChangeArrowheads="1"/>
          </p:cNvSpPr>
          <p:nvPr/>
        </p:nvSpPr>
        <p:spPr bwMode="auto">
          <a:xfrm>
            <a:off x="5422103" y="1508132"/>
            <a:ext cx="31796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smtClean="0"/>
              <a:t>DNS is already there</a:t>
            </a:r>
            <a:endParaRPr lang="en-US" altLang="en-US" sz="2400" b="1" dirty="0"/>
          </a:p>
        </p:txBody>
      </p:sp>
      <p:sp>
        <p:nvSpPr>
          <p:cNvPr id="109" name="TextBox 51"/>
          <p:cNvSpPr txBox="1">
            <a:spLocks noChangeArrowheads="1"/>
          </p:cNvSpPr>
          <p:nvPr/>
        </p:nvSpPr>
        <p:spPr bwMode="auto">
          <a:xfrm>
            <a:off x="5428952" y="1900702"/>
            <a:ext cx="3410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smtClean="0"/>
              <a:t>DNSSEC adds security</a:t>
            </a:r>
            <a:endParaRPr lang="en-US" altLang="en-US" sz="2400" b="1" dirty="0"/>
          </a:p>
        </p:txBody>
      </p:sp>
      <p:pic>
        <p:nvPicPr>
          <p:cNvPr id="111" name="Picture 5" descr="MCj043159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1079" y="2053728"/>
            <a:ext cx="506796" cy="51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5" descr="MCj043159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346" y="4423183"/>
            <a:ext cx="506796" cy="51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5" descr="MCj043159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6068" y="2744309"/>
            <a:ext cx="506796" cy="51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5" descr="MCj043159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2292" y="3439615"/>
            <a:ext cx="506796" cy="51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5" descr="MCj043159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8070" y="3635118"/>
            <a:ext cx="506796" cy="51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5" descr="MCj043159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0359" y="3431334"/>
            <a:ext cx="506796" cy="51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5" descr="MCj043159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490" y="4537371"/>
            <a:ext cx="506796" cy="51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Picture 5" descr="MCj043159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4786" y="4575961"/>
            <a:ext cx="506796" cy="51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" name="TextBox 51"/>
          <p:cNvSpPr txBox="1">
            <a:spLocks noChangeArrowheads="1"/>
          </p:cNvSpPr>
          <p:nvPr/>
        </p:nvSpPr>
        <p:spPr bwMode="auto">
          <a:xfrm>
            <a:off x="6695690" y="2238096"/>
            <a:ext cx="244831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smtClean="0"/>
              <a:t>and crosses </a:t>
            </a:r>
            <a:r>
              <a:rPr lang="en-US" altLang="en-US" sz="2400" b="1" dirty="0" err="1" smtClean="0"/>
              <a:t>organipltional</a:t>
            </a:r>
            <a:r>
              <a:rPr lang="en-US" altLang="en-US" sz="2400" b="1" dirty="0" smtClean="0"/>
              <a:t> boundaries.</a:t>
            </a:r>
            <a:endParaRPr lang="en-US" altLang="en-US" sz="2400" b="1" dirty="0"/>
          </a:p>
        </p:txBody>
      </p:sp>
      <p:cxnSp>
        <p:nvCxnSpPr>
          <p:cNvPr id="120" name="Straight Connector 119"/>
          <p:cNvCxnSpPr>
            <a:stCxn id="54" idx="1"/>
          </p:cNvCxnSpPr>
          <p:nvPr/>
        </p:nvCxnSpPr>
        <p:spPr bwMode="auto">
          <a:xfrm flipH="1">
            <a:off x="2443835" y="4133007"/>
            <a:ext cx="764006" cy="27480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 bwMode="auto">
          <a:xfrm flipH="1">
            <a:off x="5381665" y="4181371"/>
            <a:ext cx="1313433" cy="845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 bwMode="auto">
          <a:xfrm flipH="1">
            <a:off x="3132362" y="4971758"/>
            <a:ext cx="647863" cy="217462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 bwMode="auto">
          <a:xfrm flipH="1">
            <a:off x="5355106" y="5345118"/>
            <a:ext cx="535362" cy="126375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 bwMode="auto">
          <a:xfrm flipH="1" flipV="1">
            <a:off x="4878884" y="5578488"/>
            <a:ext cx="540160" cy="117763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 bwMode="auto">
          <a:xfrm flipH="1" flipV="1">
            <a:off x="3769438" y="4770228"/>
            <a:ext cx="413855" cy="42355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91" idx="2"/>
          </p:cNvCxnSpPr>
          <p:nvPr/>
        </p:nvCxnSpPr>
        <p:spPr bwMode="auto">
          <a:xfrm flipH="1">
            <a:off x="3255897" y="5618468"/>
            <a:ext cx="647862" cy="134082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 bwMode="auto">
          <a:xfrm flipH="1" flipV="1">
            <a:off x="3528929" y="2853021"/>
            <a:ext cx="977721" cy="463792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 bwMode="auto">
          <a:xfrm flipH="1">
            <a:off x="2940644" y="2999139"/>
            <a:ext cx="400445" cy="587203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31031" y="6342728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Animated slide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1922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264"/>
            <a:ext cx="8229600" cy="1143000"/>
          </a:xfrm>
        </p:spPr>
        <p:txBody>
          <a:bodyPr/>
          <a:lstStyle/>
          <a:p>
            <a:r>
              <a:rPr lang="en-US" b="0" dirty="0" smtClean="0"/>
              <a:t>Lots of excitement (and standards) in the Internet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7472"/>
            <a:ext cx="8229600" cy="4525963"/>
          </a:xfrm>
        </p:spPr>
        <p:txBody>
          <a:bodyPr/>
          <a:lstStyle/>
          <a:p>
            <a:r>
              <a:rPr lang="en-US" dirty="0" smtClean="0"/>
              <a:t>The underlying mechanism that secures all these processes is DANE</a:t>
            </a:r>
          </a:p>
          <a:p>
            <a:r>
              <a:rPr lang="en-US" dirty="0" smtClean="0"/>
              <a:t>RFC6698 (protocol), RFC6394 (use cases), RFC7671 (operational guidance)</a:t>
            </a:r>
          </a:p>
          <a:p>
            <a:r>
              <a:rPr lang="en-US" dirty="0" smtClean="0"/>
              <a:t>RFC7672 SMTP Security</a:t>
            </a:r>
          </a:p>
          <a:p>
            <a:r>
              <a:rPr lang="en-US" dirty="0" smtClean="0"/>
              <a:t>RFC7673 Chat</a:t>
            </a:r>
          </a:p>
          <a:p>
            <a:r>
              <a:rPr lang="en-US" dirty="0" smtClean="0"/>
              <a:t>RFC7929 PGP email</a:t>
            </a:r>
          </a:p>
          <a:p>
            <a:r>
              <a:rPr lang="en-US" dirty="0" smtClean="0"/>
              <a:t>RFC8162 S/MIME email</a:t>
            </a:r>
          </a:p>
          <a:p>
            <a:r>
              <a:rPr lang="en-US" dirty="0" smtClean="0"/>
              <a:t>OpenSSL supports DANE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200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723"/>
            <a:ext cx="8229600" cy="1143000"/>
          </a:xfrm>
        </p:spPr>
        <p:txBody>
          <a:bodyPr/>
          <a:lstStyle/>
          <a:p>
            <a:r>
              <a:rPr lang="en-US" dirty="0" err="1" smtClean="0"/>
              <a:t>Govt</a:t>
            </a:r>
            <a:r>
              <a:rPr lang="en-US" dirty="0" smtClean="0"/>
              <a:t> interest?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NIST published Special Publication 1800-6, “DNS-Based E-Mail Security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844" y="2225723"/>
            <a:ext cx="3187852" cy="32749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5208" y="5680052"/>
            <a:ext cx="69238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/>
              <a:t>https://beta.csrc.nist.gov/publications/detail/sp/1800-6/draft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3272761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May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_J_014 20170523-1.potx" id="{654A4D94-B81B-4026-9985-B0D7108301BE}" vid="{EA5C918B-D2F6-460C-9211-32147EF719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 PPT Template v2 4x3</Template>
  <TotalTime>2035</TotalTime>
  <Words>800</Words>
  <Application>Microsoft Office PowerPoint</Application>
  <PresentationFormat>On-screen Show (4:3)</PresentationFormat>
  <Paragraphs>134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ＭＳ Ｐゴシック</vt:lpstr>
      <vt:lpstr>Arial</vt:lpstr>
      <vt:lpstr>Calibri</vt:lpstr>
      <vt:lpstr>Lucida Sans Unicode</vt:lpstr>
      <vt:lpstr>Segoe UI</vt:lpstr>
      <vt:lpstr>Source Sans Pro</vt:lpstr>
      <vt:lpstr>Wingdings</vt:lpstr>
      <vt:lpstr>Wingdings 3</vt:lpstr>
      <vt:lpstr>ICANNPPT_Arial_4x3_May 2017_potx</vt:lpstr>
      <vt:lpstr> DANE: The Future of Transport Layer Security (TLS)</vt:lpstr>
      <vt:lpstr>DNSSEC: A Global Platform for Innovation or.. I* $mell opportunity !</vt:lpstr>
      <vt:lpstr>Game changing Internet Core Infrastructure Upgrade </vt:lpstr>
      <vt:lpstr>Another source of trust on the Internet</vt:lpstr>
      <vt:lpstr>DNS-Based Authentication of Named Entities (DANE)</vt:lpstr>
      <vt:lpstr>Opportunity: New Security Solutions</vt:lpstr>
      <vt:lpstr>A thought: Scalable Security for IoT</vt:lpstr>
      <vt:lpstr>Lots of excitement (and standards) in the Internet </vt:lpstr>
      <vt:lpstr>Govt interest?</vt:lpstr>
      <vt:lpstr>DNSSEC: Internet infrastructure upgrade to help address today’s needs and create tomorrow’s opportunity.  DANE is a key example.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Speaker’s Bureau</dc:title>
  <dc:creator>Glenn Bowdidge</dc:creator>
  <cp:lastModifiedBy>lamb</cp:lastModifiedBy>
  <cp:revision>257</cp:revision>
  <cp:lastPrinted>2017-01-26T19:29:02Z</cp:lastPrinted>
  <dcterms:created xsi:type="dcterms:W3CDTF">2017-05-26T16:15:36Z</dcterms:created>
  <dcterms:modified xsi:type="dcterms:W3CDTF">2017-09-15T15:58:41Z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ive_LatestUserAccountName">
    <vt:lpwstr>richard.lamb@icann.org</vt:lpwstr>
  </property>
  <property fmtid="{D5CDD505-2E9C-101B-9397-08002B2CF9AE}" pid="3" name="Offisync_UniqueId">
    <vt:lpwstr>22176</vt:lpwstr>
  </property>
  <property fmtid="{D5CDD505-2E9C-101B-9397-08002B2CF9AE}" pid="4" name="Offisync_ServerID">
    <vt:lpwstr>f1a3e59a-4990-4d5e-9ace-4d146556dde0</vt:lpwstr>
  </property>
  <property fmtid="{D5CDD505-2E9C-101B-9397-08002B2CF9AE}" pid="5" name="Offisync_UpdateToken">
    <vt:lpwstr>1</vt:lpwstr>
  </property>
  <property fmtid="{D5CDD505-2E9C-101B-9397-08002B2CF9AE}" pid="6" name="Jive_VersionGuid">
    <vt:lpwstr>65452587-0312-47f4-b048-a93c82616560</vt:lpwstr>
  </property>
  <property fmtid="{D5CDD505-2E9C-101B-9397-08002B2CF9AE}" pid="7" name="Offisync_ProviderInitializationData">
    <vt:lpwstr>https://wecann.icann.org</vt:lpwstr>
  </property>
</Properties>
</file>