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57" r:id="rId3"/>
    <p:sldId id="258" r:id="rId4"/>
    <p:sldId id="277" r:id="rId5"/>
    <p:sldId id="278" r:id="rId6"/>
    <p:sldId id="285" r:id="rId7"/>
    <p:sldId id="284" r:id="rId8"/>
    <p:sldId id="286" r:id="rId9"/>
    <p:sldId id="259" r:id="rId10"/>
    <p:sldId id="275" r:id="rId11"/>
    <p:sldId id="260" r:id="rId12"/>
    <p:sldId id="261" r:id="rId13"/>
    <p:sldId id="263" r:id="rId14"/>
    <p:sldId id="287" r:id="rId15"/>
    <p:sldId id="270" r:id="rId16"/>
    <p:sldId id="264" r:id="rId17"/>
    <p:sldId id="265" r:id="rId18"/>
    <p:sldId id="282" r:id="rId19"/>
    <p:sldId id="269" r:id="rId20"/>
    <p:sldId id="266" r:id="rId21"/>
    <p:sldId id="276" r:id="rId22"/>
    <p:sldId id="283" r:id="rId2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66" autoAdjust="0"/>
  </p:normalViewPr>
  <p:slideViewPr>
    <p:cSldViewPr>
      <p:cViewPr varScale="1">
        <p:scale>
          <a:sx n="113" d="100"/>
          <a:sy n="113" d="100"/>
        </p:scale>
        <p:origin x="-159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34830F4E-1778-4ABD-867B-6C473B793483}" type="datetimeFigureOut">
              <a:rPr lang="en-US" smtClean="0"/>
              <a:pPr/>
              <a:t>8/2/2012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567F5D95-2F70-4028-9E59-FC2A80B31E8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abs.nic.cz/dnssec-validator/"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nacion.com/2012-03-15/Tecnologia/Sitios-web-de-bancos-tico"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cira.ca/knowledge-centre/technology/dnssec/practice-statement/"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csrc.nist.gov/publications/nistpubs/800-90A/SP800-90A.pdf" TargetMode="External"/><Relationship Id="rId4" Type="http://schemas.openxmlformats.org/officeDocument/2006/relationships/hyperlink" Target="http://www.nytimes.com/2012/02/15/technology/researchers-find-flaw-in-an-online-encryption-method.html?_r=2&amp;hp"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theregister.co.uk/2011/11/10/botnet_take_down_clean_up/"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pcworld.com/businesscenter/article/250480/fcc_chairman_calls_on_isps_to_adopt_new_security_measures.html" TargetMode="External"/><Relationship Id="rId5" Type="http://schemas.openxmlformats.org/officeDocument/2006/relationships/hyperlink" Target="http://www.fcc.gov/document/chairmans-remarks-cybersecurity-bipartisan-policy-center" TargetMode="External"/><Relationship Id="rId4" Type="http://schemas.openxmlformats.org/officeDocument/2006/relationships/hyperlink" Target="http://threatpost.com/en_us/blogs/major-dns-cache-poisoning-attack-hits-brazilian-isps-11071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icann.org/en/news/in-focus/dnssec/deployment"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blog.comcast.com/2011/12/dnssec-deployment-update.htm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thesecuritypractice.com/the_security_practice/2011/12/all-paypal-domains-are-now-using-dnssec.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isc.sans.edu/diary.html?storyid=1177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genie is out of the bottle.</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Awareness: DNSSEC.jp </a:t>
            </a:r>
            <a:r>
              <a:rPr lang="en-US" dirty="0" smtClean="0"/>
              <a:t>has made great progress in educating</a:t>
            </a:r>
            <a:r>
              <a:rPr lang="en-US" baseline="0" dirty="0" smtClean="0"/>
              <a:t> entities in this ecosystem</a:t>
            </a:r>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COMCAST: Was speed. Now security.  Takes a while to ramp up so do now /w ipv6.  Start early.  Not adopting has greater disadvantages.)</a:t>
            </a:r>
          </a:p>
          <a:p>
            <a:endParaRPr lang="en-US" dirty="0" smtClean="0"/>
          </a:p>
          <a:p>
            <a:r>
              <a:rPr lang="en-US" sz="1200" b="1" dirty="0" smtClean="0"/>
              <a:t>Tools to test with </a:t>
            </a:r>
            <a:r>
              <a:rPr lang="en-US" sz="1200" b="1" dirty="0" smtClean="0">
                <a:hlinkClick r:id="rId3"/>
              </a:rPr>
              <a:t>https://labs.nic.cz/dnssec-validator/</a:t>
            </a:r>
            <a:endParaRPr lang="en-US" sz="1200" b="1" dirty="0" smtClean="0"/>
          </a:p>
          <a:p>
            <a:r>
              <a:rPr lang="en-US" sz="1200" b="1" dirty="0" smtClean="0"/>
              <a:t>ISPs do not have to validate, just allow for validation to occur downstream. End2end security model</a:t>
            </a:r>
          </a:p>
          <a:p>
            <a:endParaRPr lang="en-US" dirty="0" smtClean="0"/>
          </a:p>
          <a:p>
            <a:endParaRPr lang="en-US" dirty="0" smtClean="0"/>
          </a:p>
          <a:p>
            <a:r>
              <a:rPr lang="en-US" dirty="0" smtClean="0"/>
              <a:t>CIRA</a:t>
            </a:r>
            <a:r>
              <a:rPr lang="en-US" baseline="0" dirty="0" smtClean="0"/>
              <a:t> just published a DPS  -  all based on SE.  I have Spanish one as well.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people: e.g., Tomofumi Okubo</a:t>
            </a:r>
            <a:r>
              <a:rPr lang="en-US" baseline="0" dirty="0" smtClean="0"/>
              <a:t>, Fredrik Lundgren, </a:t>
            </a:r>
            <a:r>
              <a:rPr lang="en-US" dirty="0" smtClean="0"/>
              <a:t>Paul</a:t>
            </a:r>
            <a:r>
              <a:rPr lang="en-US" baseline="0" dirty="0" smtClean="0"/>
              <a:t> Hoffman, David Miller (AEP)</a:t>
            </a:r>
          </a:p>
          <a:p>
            <a:pPr lvl="1"/>
            <a:r>
              <a:rPr lang="en-US" dirty="0" smtClean="0"/>
              <a:t>The people (those willing to share in this secret art)</a:t>
            </a:r>
          </a:p>
          <a:p>
            <a:pPr lvl="1"/>
            <a:r>
              <a:rPr lang="en-US" dirty="0" smtClean="0"/>
              <a:t>The mindset (trust in process. not people)</a:t>
            </a:r>
          </a:p>
          <a:p>
            <a:pPr lvl="1"/>
            <a:r>
              <a:rPr lang="en-US" dirty="0" smtClean="0"/>
              <a:t>The practices (physical, logical, cryptographic security)</a:t>
            </a:r>
          </a:p>
          <a:p>
            <a:pPr lvl="1"/>
            <a:r>
              <a:rPr lang="en-US" dirty="0" smtClean="0"/>
              <a:t>The legal framework (setting </a:t>
            </a:r>
            <a:r>
              <a:rPr lang="en-US" dirty="0" err="1" smtClean="0"/>
              <a:t>expecations</a:t>
            </a:r>
            <a:r>
              <a:rPr lang="en-US" dirty="0" smtClean="0"/>
              <a:t>. liability limitations)</a:t>
            </a:r>
          </a:p>
          <a:p>
            <a:endParaRPr lang="en-US" dirty="0" smtClean="0"/>
          </a:p>
          <a:p>
            <a:r>
              <a:rPr lang="en-US" dirty="0" smtClean="0"/>
              <a:t>HEBC/USHER</a:t>
            </a:r>
            <a:r>
              <a:rPr lang="en-US" baseline="0" dirty="0" smtClean="0"/>
              <a:t> – US university system PKI example.</a:t>
            </a:r>
            <a:endParaRPr lang="en-US" dirty="0" smtClean="0"/>
          </a:p>
          <a:p>
            <a:endParaRPr lang="en-US" dirty="0" smtClean="0"/>
          </a:p>
          <a:p>
            <a:r>
              <a:rPr lang="en-US" dirty="0" err="1" smtClean="0"/>
              <a:t>SysTrust</a:t>
            </a:r>
            <a:r>
              <a:rPr lang="en-US" dirty="0" smtClean="0"/>
              <a:t> similar to </a:t>
            </a:r>
            <a:r>
              <a:rPr lang="en-US" dirty="0" err="1" smtClean="0"/>
              <a:t>WebTrust</a:t>
            </a:r>
            <a:r>
              <a:rPr lang="en-US" dirty="0" smtClean="0"/>
              <a:t> – economies of similarity.  Number</a:t>
            </a:r>
            <a:r>
              <a:rPr lang="en-US" baseline="0" dirty="0" smtClean="0"/>
              <a:t> of SSL: 4M/200+M sites Could have many more.  Many countries use VRSN for </a:t>
            </a:r>
            <a:r>
              <a:rPr lang="en-US" baseline="0" dirty="0" err="1" smtClean="0"/>
              <a:t>govt</a:t>
            </a:r>
            <a:r>
              <a:rPr lang="en-US" baseline="0" dirty="0" smtClean="0"/>
              <a:t> dig sign.  Why not own country? </a:t>
            </a:r>
            <a:endParaRPr lang="en-US" dirty="0" smtClean="0"/>
          </a:p>
          <a:p>
            <a:r>
              <a:rPr lang="en-US" dirty="0" smtClean="0"/>
              <a:t>ETSI</a:t>
            </a:r>
            <a:r>
              <a:rPr lang="en-US" baseline="0" dirty="0" smtClean="0"/>
              <a:t> failed for </a:t>
            </a:r>
            <a:r>
              <a:rPr lang="en-US" baseline="0" dirty="0" err="1" smtClean="0"/>
              <a:t>DigiNotar</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 NZ, root, com, UK</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JP,</a:t>
            </a:r>
            <a:r>
              <a:rPr lang="en-US" baseline="0" dirty="0" smtClean="0"/>
              <a:t> old SE, new CR</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 March 2012</a:t>
            </a:r>
          </a:p>
          <a:p>
            <a:r>
              <a:rPr lang="en-US" dirty="0" smtClean="0"/>
              <a:t>…and bnonline.fi.cr</a:t>
            </a:r>
          </a:p>
          <a:p>
            <a:r>
              <a:rPr lang="en-US" sz="1200" u="sng" kern="1200" dirty="0" smtClean="0">
                <a:solidFill>
                  <a:schemeClr val="tx1"/>
                </a:solidFill>
                <a:latin typeface="+mn-lt"/>
                <a:ea typeface="+mn-ea"/>
                <a:cs typeface="+mn-cs"/>
                <a:hlinkClick r:id="rId3"/>
              </a:rPr>
              <a:t>http://www.nacion.com/2012-03-15/Tecnologia/Sitios-web-de-bancos-tico</a:t>
            </a:r>
            <a:r>
              <a:rPr lang="en-US" sz="1200" kern="1200" dirty="0" smtClean="0">
                <a:solidFill>
                  <a:schemeClr val="tx1"/>
                </a:solidFill>
                <a:latin typeface="+mn-lt"/>
                <a:ea typeface="+mn-ea"/>
                <a:cs typeface="+mn-cs"/>
              </a:rPr>
              <a:t>s-podran-ser-mas-seguros.aspx </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 LACTLD training I gave in September.  Notes</a:t>
            </a:r>
            <a:r>
              <a:rPr lang="en-US" baseline="0" dirty="0" smtClean="0"/>
              <a:t> from there on simple separation of duties and even </a:t>
            </a:r>
            <a:r>
              <a:rPr lang="en-US" baseline="0" dirty="0" err="1" smtClean="0"/>
              <a:t>ssss.c</a:t>
            </a:r>
            <a:r>
              <a:rPr lang="en-US" baseline="0" dirty="0" smtClean="0"/>
              <a:t> for M-of-N.  Go thru risk analysis, threats and controls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Pull out TEBs.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a:t>
            </a:r>
            <a:r>
              <a:rPr lang="en-US" baseline="0" dirty="0" smtClean="0"/>
              <a:t> </a:t>
            </a:r>
            <a:r>
              <a:rPr lang="en-US" dirty="0" smtClean="0"/>
              <a:t>NZ,</a:t>
            </a:r>
            <a:r>
              <a:rPr lang="en-US" baseline="0" dirty="0" smtClean="0"/>
              <a:t> PCH, and others based on pioneering work by SE / Fredrik and RFC draft for DPS.  I use one for my training sessions and have one translated into Spanish.  I understand JPNIC has one translated into English. </a:t>
            </a:r>
          </a:p>
          <a:p>
            <a:r>
              <a:rPr lang="en-US" sz="1200" u="sng" kern="1200" dirty="0" smtClean="0">
                <a:solidFill>
                  <a:schemeClr val="tx1"/>
                </a:solidFill>
                <a:latin typeface="+mn-lt"/>
                <a:ea typeface="+mn-ea"/>
                <a:cs typeface="+mn-cs"/>
                <a:hlinkClick r:id="rId3"/>
              </a:rPr>
              <a:t>http://cira.ca/knowledge-centre/technology/dnssec/practice-statement/</a:t>
            </a:r>
            <a:r>
              <a:rPr lang="en-US" sz="1200" u="sng" kern="1200" dirty="0" smtClean="0">
                <a:solidFill>
                  <a:schemeClr val="tx1"/>
                </a:solidFill>
                <a:latin typeface="+mn-lt"/>
                <a:ea typeface="+mn-ea"/>
                <a:cs typeface="+mn-cs"/>
              </a:rPr>
              <a:t>  </a:t>
            </a:r>
            <a:endParaRPr lang="en-US" baseline="0" dirty="0" smtClean="0"/>
          </a:p>
          <a:p>
            <a:r>
              <a:rPr lang="en-US" dirty="0" smtClean="0"/>
              <a:t>Recent</a:t>
            </a:r>
            <a:r>
              <a:rPr lang="en-US" baseline="0" dirty="0" smtClean="0"/>
              <a:t> news of bad random numbers for 10s of 1000’s of SSL certificates (15 Feb). 2 out of 1000 offer no security.</a:t>
            </a:r>
            <a:endParaRPr lang="en-US" dirty="0" smtClean="0"/>
          </a:p>
          <a:p>
            <a:r>
              <a:rPr lang="en-US" dirty="0" smtClean="0">
                <a:hlinkClick r:id="rId4"/>
              </a:rPr>
              <a:t>http://www.nytimes.com/2012/02/15/technology/researchers-find-flaw-in-an-online-encryption-method.html?_r=2&amp;hp</a:t>
            </a:r>
            <a:endParaRPr lang="en-US" dirty="0" smtClean="0"/>
          </a:p>
          <a:p>
            <a:r>
              <a:rPr lang="en-US" dirty="0" smtClean="0"/>
              <a:t>DRBG </a:t>
            </a:r>
            <a:r>
              <a:rPr lang="en-US" dirty="0" smtClean="0">
                <a:hlinkClick r:id="rId5"/>
              </a:rPr>
              <a:t>http://csrc.nist.gov/publications/nistpubs/800-90A/SP800-90A.pdf</a:t>
            </a:r>
            <a:endParaRPr lang="en-US" dirty="0" smtClean="0"/>
          </a:p>
          <a:p>
            <a:r>
              <a:rPr lang="en-US" dirty="0" err="1" smtClean="0"/>
              <a:t>SysTrust</a:t>
            </a:r>
            <a:r>
              <a:rPr lang="en-US" dirty="0" smtClean="0"/>
              <a:t> similar to </a:t>
            </a:r>
            <a:r>
              <a:rPr lang="en-US" dirty="0" err="1" smtClean="0"/>
              <a:t>WebTrust</a:t>
            </a:r>
            <a:r>
              <a:rPr lang="en-US" dirty="0" smtClean="0"/>
              <a:t> – economies of similarity.  </a:t>
            </a:r>
          </a:p>
          <a:p>
            <a:r>
              <a:rPr lang="en-US" dirty="0" smtClean="0"/>
              <a:t>Number</a:t>
            </a:r>
            <a:r>
              <a:rPr lang="en-US" baseline="0" dirty="0" smtClean="0"/>
              <a:t> of SSL: 4M/200+M sites Could have many more.  </a:t>
            </a:r>
          </a:p>
          <a:p>
            <a:r>
              <a:rPr lang="en-US" baseline="0" dirty="0" smtClean="0"/>
              <a:t>Many countries use VRSN for </a:t>
            </a:r>
            <a:r>
              <a:rPr lang="en-US" baseline="0" dirty="0" err="1" smtClean="0"/>
              <a:t>govt</a:t>
            </a:r>
            <a:r>
              <a:rPr lang="en-US" baseline="0" dirty="0" smtClean="0"/>
              <a:t> dig sign.  Why not own country?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DNSSEC deployment as an excuse to improve all process (ENISA)</a:t>
            </a:r>
          </a:p>
          <a:p>
            <a:endParaRPr lang="en-US" dirty="0" smtClean="0"/>
          </a:p>
          <a:p>
            <a:r>
              <a:rPr lang="en-US" dirty="0" smtClean="0"/>
              <a:t>Leverage </a:t>
            </a:r>
            <a:r>
              <a:rPr lang="en-US" dirty="0" err="1" smtClean="0"/>
              <a:t>govt</a:t>
            </a:r>
            <a:r>
              <a:rPr lang="en-US" dirty="0" smtClean="0"/>
              <a:t> interests in cyber security (+secure smart grid and other infrastructures that rely on DNSSEC) and digital identity efforts.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Opportunity to use DNSSEC requirements and current interest in digital identity systems as an excuse to improve overall DNS and identity ecosystems</a:t>
            </a:r>
          </a:p>
          <a:p>
            <a:endParaRPr lang="en-US" dirty="0" smtClean="0"/>
          </a:p>
          <a:p>
            <a:r>
              <a:rPr lang="en-US" dirty="0" smtClean="0"/>
              <a:t>DNS/DNSSEC part of all Internet ecosystems.</a:t>
            </a:r>
          </a:p>
          <a:p>
            <a:pPr>
              <a:lnSpc>
                <a:spcPct val="80000"/>
              </a:lnSpc>
              <a:defRPr/>
            </a:pPr>
            <a:endParaRPr lang="en-US" dirty="0" smtClean="0"/>
          </a:p>
          <a:p>
            <a:pPr>
              <a:lnSpc>
                <a:spcPct val="80000"/>
              </a:lnSpc>
              <a:defRPr/>
            </a:pPr>
            <a:r>
              <a:rPr lang="en-US" dirty="0" smtClean="0"/>
              <a:t>In order to realize the full benefits of DNSSEC, DNS operators and other entities that make up the chain of trust must embrace transparent IT security processes and practices. </a:t>
            </a:r>
          </a:p>
          <a:p>
            <a:pPr>
              <a:lnSpc>
                <a:spcPct val="80000"/>
              </a:lnSpc>
              <a:defRPr/>
            </a:pPr>
            <a:endParaRPr lang="en-US" dirty="0" smtClean="0"/>
          </a:p>
          <a:p>
            <a:pPr>
              <a:lnSpc>
                <a:spcPct val="80000"/>
              </a:lnSpc>
              <a:defRPr/>
            </a:pPr>
            <a:r>
              <a:rPr lang="en-US" dirty="0" smtClean="0"/>
              <a:t>Greater end user and Registrant awareness of the benefits of DNSSEC is needed to drive a virtuous cycle of effective deployment. </a:t>
            </a:r>
          </a:p>
          <a:p>
            <a:pPr>
              <a:lnSpc>
                <a:spcPct val="80000"/>
              </a:lnSpc>
              <a:defRPr/>
            </a:pPr>
            <a:endParaRPr lang="en-US" dirty="0" smtClean="0"/>
          </a:p>
        </p:txBody>
      </p:sp>
      <p:sp>
        <p:nvSpPr>
          <p:cNvPr id="4" name="Slide Number Placeholder 3"/>
          <p:cNvSpPr>
            <a:spLocks noGrp="1"/>
          </p:cNvSpPr>
          <p:nvPr>
            <p:ph type="sldNum" sz="quarter" idx="10"/>
          </p:nvPr>
        </p:nvSpPr>
        <p:spPr/>
        <p:txBody>
          <a:bodyPr/>
          <a:lstStyle/>
          <a:p>
            <a:fld id="{567F5D95-2F70-4028-9E59-FC2A80B31E89}"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APNIC,</a:t>
            </a:r>
            <a:r>
              <a:rPr lang="en-US" baseline="0" dirty="0" smtClean="0"/>
              <a:t> NSRC, ISOC, ICANN </a:t>
            </a:r>
            <a:r>
              <a:rPr lang="en-US" dirty="0" smtClean="0"/>
              <a:t>Training courses.</a:t>
            </a:r>
          </a:p>
          <a:p>
            <a:endParaRPr lang="en-US" dirty="0" smtClean="0"/>
          </a:p>
          <a:p>
            <a:r>
              <a:rPr lang="en-US" dirty="0" smtClean="0"/>
              <a:t>Nothing is perfect but forcing thought about secure processes and practices helps solve many </a:t>
            </a:r>
            <a:r>
              <a:rPr lang="en-US" dirty="0" err="1" smtClean="0"/>
              <a:t>exisiting</a:t>
            </a:r>
            <a:r>
              <a:rPr lang="en-US" baseline="0" dirty="0" smtClean="0"/>
              <a:t> problems. Doing the DPS is the </a:t>
            </a:r>
            <a:r>
              <a:rPr lang="en-US" baseline="0" dirty="0" err="1" smtClean="0"/>
              <a:t>mesuarble</a:t>
            </a:r>
            <a:r>
              <a:rPr lang="en-US" baseline="0" dirty="0" smtClean="0"/>
              <a:t> </a:t>
            </a:r>
            <a:r>
              <a:rPr lang="en-US" baseline="0" dirty="0" err="1" smtClean="0"/>
              <a:t>exercize</a:t>
            </a:r>
            <a:r>
              <a:rPr lang="en-US" baseline="0" dirty="0" smtClean="0"/>
              <a:t> that provides this.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Just Ask.  I have seen them all.  I am happy to do a training session here.  Its my job.</a:t>
            </a:r>
          </a:p>
          <a:p>
            <a:endParaRPr lang="en-US" dirty="0" smtClean="0"/>
          </a:p>
          <a:p>
            <a:r>
              <a:rPr lang="en-US" dirty="0" smtClean="0"/>
              <a:t>Ask 1) how many have </a:t>
            </a:r>
            <a:r>
              <a:rPr lang="en-US" dirty="0" err="1" smtClean="0"/>
              <a:t>dnssec</a:t>
            </a:r>
            <a:r>
              <a:rPr lang="en-US" dirty="0" smtClean="0"/>
              <a:t> deployed on corporate domains </a:t>
            </a:r>
          </a:p>
          <a:p>
            <a:r>
              <a:rPr lang="en-US" dirty="0" smtClean="0"/>
              <a:t>and 2) if any of their resolvers have validation turned 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fontAlgn="auto" hangingPunct="1">
              <a:spcAft>
                <a:spcPts val="0"/>
              </a:spcAft>
              <a:defRPr/>
            </a:pPr>
            <a:r>
              <a:rPr lang="en-US" dirty="0" smtClean="0"/>
              <a:t>Smart Electrical Grid effort</a:t>
            </a:r>
            <a:r>
              <a:rPr lang="en-US" baseline="0" dirty="0" smtClean="0"/>
              <a:t> - </a:t>
            </a:r>
            <a:r>
              <a:rPr lang="en-US" dirty="0" smtClean="0"/>
              <a:t>Not just reading meters</a:t>
            </a:r>
          </a:p>
          <a:p>
            <a:endParaRPr lang="en-US" dirty="0"/>
          </a:p>
        </p:txBody>
      </p:sp>
      <p:sp>
        <p:nvSpPr>
          <p:cNvPr id="4" name="Slide Number Placeholder 3"/>
          <p:cNvSpPr>
            <a:spLocks noGrp="1"/>
          </p:cNvSpPr>
          <p:nvPr>
            <p:ph type="sldNum" sz="quarter" idx="10"/>
          </p:nvPr>
        </p:nvSpPr>
        <p:spPr/>
        <p:txBody>
          <a:bodyPr/>
          <a:lstStyle/>
          <a:p>
            <a:pPr>
              <a:defRPr/>
            </a:pPr>
            <a:fld id="{D08A335E-9999-41C4-846D-DF3C1322430A}"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DNS Changer/Ghost Click: 4M PCs across 100 countries  - </a:t>
            </a:r>
            <a:r>
              <a:rPr lang="en-US" sz="1200" u="sng" kern="1200" dirty="0" smtClean="0">
                <a:solidFill>
                  <a:schemeClr val="tx1"/>
                </a:solidFill>
                <a:latin typeface="+mn-lt"/>
                <a:ea typeface="+mn-ea"/>
                <a:cs typeface="+mn-cs"/>
                <a:hlinkClick r:id="rId3"/>
              </a:rPr>
              <a:t>http://www.theregister.co.uk/2011/11/10/botnet_take_down_clean_up/</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latin typeface="+mn-lt"/>
              <a:ea typeface="+mn-ea"/>
              <a:cs typeface="+mn-cs"/>
              <a:hlinkClick r:id="rId4"/>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hlinkClick r:id="rId4"/>
              </a:rPr>
              <a:t>http://threatpost.com/en_us/blogs/major-dns-cache-poisoning-attack-hits-brazilian-isps-110711</a:t>
            </a:r>
            <a:endParaRPr lang="en-US" sz="1200" kern="1200" dirty="0" smtClean="0">
              <a:solidFill>
                <a:schemeClr val="tx1"/>
              </a:solidFill>
              <a:latin typeface="+mn-lt"/>
              <a:ea typeface="+mn-ea"/>
              <a:cs typeface="+mn-cs"/>
            </a:endParaRPr>
          </a:p>
          <a:p>
            <a:endParaRPr lang="en-US" dirty="0" smtClean="0"/>
          </a:p>
          <a:p>
            <a:r>
              <a:rPr lang="en-US" dirty="0" smtClean="0"/>
              <a:t>Potentially millions of users effected.</a:t>
            </a:r>
          </a:p>
          <a:p>
            <a:endParaRPr lang="en-US" dirty="0" smtClean="0"/>
          </a:p>
          <a:p>
            <a:r>
              <a:rPr lang="en-US" dirty="0" smtClean="0"/>
              <a:t>TLD+SSL opportunity and economy - .NG</a:t>
            </a:r>
            <a:r>
              <a:rPr lang="en-US" baseline="0" dirty="0" smtClean="0"/>
              <a:t> and others.</a:t>
            </a:r>
          </a:p>
          <a:p>
            <a:r>
              <a:rPr lang="en-US" dirty="0" smtClean="0">
                <a:hlinkClick r:id="rId5"/>
              </a:rPr>
              <a:t>http://www.fcc.gov/document/chairmans-remarks-cybersecurity-bipartisan-policy-center</a:t>
            </a:r>
            <a:endParaRPr lang="en-US" baseline="0" dirty="0" smtClean="0"/>
          </a:p>
          <a:p>
            <a:r>
              <a:rPr lang="en-US" dirty="0" smtClean="0">
                <a:hlinkClick r:id="rId6"/>
              </a:rPr>
              <a:t>http://www.pcworld.com/businesscenter/article/250480/fcc_chairman_calls_on_isps_to_adopt_new_security_measures.html</a:t>
            </a:r>
            <a:endParaRPr lang="en-US" baseline="0" dirty="0" smtClean="0"/>
          </a:p>
          <a:p>
            <a:r>
              <a:rPr lang="en-US" sz="1200" b="0" i="0" kern="1200" dirty="0" smtClean="0">
                <a:solidFill>
                  <a:schemeClr val="tx1"/>
                </a:solidFill>
                <a:latin typeface="+mn-lt"/>
                <a:ea typeface="+mn-ea"/>
                <a:cs typeface="+mn-cs"/>
              </a:rPr>
              <a:t>“A report by Gartner found 3.6 million Americans getting redirected to bogus websites in </a:t>
            </a:r>
          </a:p>
          <a:p>
            <a:r>
              <a:rPr lang="en-US" sz="1200" b="0" i="0" kern="1200" dirty="0" smtClean="0">
                <a:solidFill>
                  <a:schemeClr val="tx1"/>
                </a:solidFill>
                <a:latin typeface="+mn-lt"/>
                <a:ea typeface="+mn-ea"/>
                <a:cs typeface="+mn-cs"/>
              </a:rPr>
              <a:t>a single year, costing them $3.2 billion.,” said </a:t>
            </a:r>
            <a:r>
              <a:rPr lang="en-US" sz="1200" b="0" i="0" kern="1200" dirty="0" err="1" smtClean="0">
                <a:solidFill>
                  <a:schemeClr val="tx1"/>
                </a:solidFill>
                <a:latin typeface="+mn-lt"/>
                <a:ea typeface="+mn-ea"/>
                <a:cs typeface="+mn-cs"/>
              </a:rPr>
              <a:t>Genachowski</a:t>
            </a:r>
            <a:r>
              <a:rPr lang="en-US" sz="1200" b="0" i="0" kern="1200" dirty="0" smtClean="0">
                <a:solidFill>
                  <a:schemeClr val="tx1"/>
                </a:solidFill>
                <a:latin typeface="+mn-lt"/>
                <a:ea typeface="+mn-ea"/>
                <a:cs typeface="+mn-cs"/>
              </a:rPr>
              <a:t>. and “urge[d] all broadband providers to begin implementing DNSSEC as soon as possible.”</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08A335E-9999-41C4-846D-DF3C1322430A}"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1) Rogue insider who added bogus entries to ISP resolvers. </a:t>
            </a:r>
            <a:r>
              <a:rPr lang="pt-BR" smtClean="0"/>
              <a:t>( alguma demanda priveligiada de dentro dos ISP que adicionou a entrada falsa.</a:t>
            </a:r>
            <a:endParaRPr lang="en-US" smtClean="0"/>
          </a:p>
          <a:p>
            <a:r>
              <a:rPr lang="pt-BR" smtClean="0"/>
              <a:t>2) Hacking of customer premise gateways (mainly home/SOHO routers) with default or easily guessed passwords to add bogus entries. There was possibly some vulnerability hacking in this area as well, but no clear answer on that.</a:t>
            </a:r>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60A99BAC-F41F-408B-8085-6E28F53586E3}"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US" dirty="0" smtClean="0"/>
              <a:t>With so many, trust is diluted.  Used to be good when there were fewer.</a:t>
            </a:r>
          </a:p>
          <a:p>
            <a:pPr marL="0" lvl="1" eaLnBrk="1" hangingPunct="1">
              <a:spcBef>
                <a:spcPct val="0"/>
              </a:spcBef>
            </a:pPr>
            <a:r>
              <a:rPr lang="en-US" dirty="0" smtClean="0"/>
              <a:t>Any one can encrypt. Few can Identify : Encryption != Identity</a:t>
            </a:r>
          </a:p>
          <a:p>
            <a:pPr eaLnBrk="1" hangingPunct="1">
              <a:spcBef>
                <a:spcPct val="0"/>
              </a:spcBef>
            </a:pPr>
            <a:endParaRPr lang="en-US" dirty="0" smtClean="0"/>
          </a:p>
          <a:p>
            <a:pPr eaLnBrk="1" hangingPunct="1">
              <a:spcBef>
                <a:spcPct val="0"/>
              </a:spcBef>
            </a:pPr>
            <a:r>
              <a:rPr lang="en-US" dirty="0" err="1" smtClean="0"/>
              <a:t>Comodo</a:t>
            </a:r>
            <a:r>
              <a:rPr lang="en-US" dirty="0" smtClean="0"/>
              <a:t>, MD5 crack, etc..</a:t>
            </a:r>
          </a:p>
          <a:p>
            <a:pPr eaLnBrk="1" hangingPunct="1">
              <a:spcBef>
                <a:spcPct val="0"/>
              </a:spcBef>
            </a:pPr>
            <a:endParaRPr lang="en-US" dirty="0" smtClean="0"/>
          </a:p>
          <a:p>
            <a:pPr eaLnBrk="1" hangingPunct="1">
              <a:spcBef>
                <a:spcPct val="0"/>
              </a:spcBef>
            </a:pPr>
            <a:r>
              <a:rPr lang="en-US" dirty="0" smtClean="0"/>
              <a:t>Fact is that DNS has been unfortunately used as an independent authentication tool for some time: e.g. email authentication</a:t>
            </a:r>
          </a:p>
          <a:p>
            <a:pPr eaLnBrk="1" hangingPunct="1">
              <a:spcBef>
                <a:spcPct val="0"/>
              </a:spcBef>
            </a:pPr>
            <a:endParaRPr lang="en-US" dirty="0" smtClean="0"/>
          </a:p>
          <a:p>
            <a:r>
              <a:rPr lang="en-US" sz="1200" dirty="0" smtClean="0"/>
              <a:t>Build and improve on established trust models, e.g., CAs</a:t>
            </a:r>
          </a:p>
          <a:p>
            <a:endParaRPr lang="en-US" sz="1200" dirty="0" smtClean="0"/>
          </a:p>
          <a:p>
            <a:r>
              <a:rPr lang="en-US" sz="1200" dirty="0" smtClean="0"/>
              <a:t>Greatly expanded SSL usage (currently ~4M/200M)</a:t>
            </a:r>
          </a:p>
          <a:p>
            <a:endParaRPr lang="en-US" sz="1200" dirty="0" smtClean="0"/>
          </a:p>
          <a:p>
            <a:r>
              <a:rPr lang="en-US" sz="1200" dirty="0" smtClean="0"/>
              <a:t>Make SMIME (secured email) a reality.  All email packages already have support for this.  They just don’t have a way to distribute keys.  /w DNSSEC – now they do.</a:t>
            </a:r>
          </a:p>
          <a:p>
            <a:endParaRPr lang="en-US" sz="1200" dirty="0" smtClean="0"/>
          </a:p>
          <a:p>
            <a:r>
              <a:rPr lang="en-US" sz="1200" dirty="0" smtClean="0"/>
              <a:t>May work in concert with in enhancing or extending other cyber security efforts like digital Identities, </a:t>
            </a:r>
            <a:r>
              <a:rPr lang="en-US" sz="1200" dirty="0" err="1" smtClean="0"/>
              <a:t>WebID</a:t>
            </a:r>
            <a:r>
              <a:rPr lang="en-US" sz="1200" dirty="0" smtClean="0"/>
              <a:t>, </a:t>
            </a:r>
            <a:r>
              <a:rPr lang="en-US" sz="1200" dirty="0" err="1" smtClean="0"/>
              <a:t>BrowserID</a:t>
            </a:r>
            <a:r>
              <a:rPr lang="en-US" sz="1200" dirty="0" smtClean="0"/>
              <a:t>, CAs, ..</a:t>
            </a:r>
          </a:p>
          <a:p>
            <a:endParaRPr lang="en-US" sz="1200" dirty="0" smtClean="0"/>
          </a:p>
          <a:p>
            <a:r>
              <a:rPr lang="en-US" sz="1200" dirty="0" smtClean="0"/>
              <a:t>Securing VoIP</a:t>
            </a:r>
          </a:p>
          <a:p>
            <a:endParaRPr lang="en-US" sz="1200" dirty="0" smtClean="0"/>
          </a:p>
          <a:p>
            <a:r>
              <a:rPr lang="en-US" sz="1200" dirty="0" smtClean="0"/>
              <a:t>Simplify </a:t>
            </a:r>
            <a:r>
              <a:rPr lang="en-US" sz="1200" dirty="0" err="1" smtClean="0"/>
              <a:t>WiFi</a:t>
            </a:r>
            <a:r>
              <a:rPr lang="en-US" sz="1200" dirty="0" smtClean="0"/>
              <a:t> roaming security</a:t>
            </a:r>
          </a:p>
          <a:p>
            <a:endParaRPr lang="en-US" sz="1200" dirty="0" smtClean="0"/>
          </a:p>
          <a:p>
            <a:r>
              <a:rPr lang="en-US" sz="1200" dirty="0" smtClean="0"/>
              <a:t>Secure distribution of configurations (e.g., blacklists, anti-virus sigs) </a:t>
            </a:r>
          </a:p>
          <a:p>
            <a:pPr eaLnBrk="1" hangingPunct="1">
              <a:spcBef>
                <a:spcPct val="0"/>
              </a:spcBef>
            </a:pPr>
            <a:endParaRPr lang="en-US" dirty="0" smtClean="0"/>
          </a:p>
          <a:p>
            <a:pPr eaLnBrk="1" hangingPunct="1">
              <a:spcBef>
                <a:spcPct val="0"/>
              </a:spcBef>
            </a:pPr>
            <a:endParaRPr lang="en-US"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8293F5-1338-43A7-92CC-2E52C312A860}"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DNS over HTTP Chrome-</a:t>
            </a:r>
            <a:r>
              <a:rPr lang="en-US" dirty="0" err="1" smtClean="0"/>
              <a:t>ish</a:t>
            </a:r>
            <a:r>
              <a:rPr lang="en-US" dirty="0" smtClean="0"/>
              <a:t>, proprietary</a:t>
            </a:r>
            <a:r>
              <a:rPr lang="en-US" baseline="0" dirty="0" smtClean="0"/>
              <a:t> solutions: MSFT active directory, </a:t>
            </a:r>
            <a:r>
              <a:rPr lang="en-US" baseline="0" dirty="0" err="1" smtClean="0"/>
              <a:t>OpenDNS</a:t>
            </a:r>
            <a:endParaRPr lang="en-US" baseline="0" dirty="0" smtClean="0"/>
          </a:p>
          <a:p>
            <a:r>
              <a:rPr lang="en-US" dirty="0" smtClean="0"/>
              <a:t>All 18M COMCAST Internet customers.</a:t>
            </a:r>
            <a:r>
              <a:rPr lang="en-US" baseline="0" dirty="0" smtClean="0"/>
              <a:t> Also </a:t>
            </a:r>
            <a:r>
              <a:rPr lang="en-US" baseline="0" dirty="0" err="1" smtClean="0"/>
              <a:t>TeliaSonera</a:t>
            </a:r>
            <a:r>
              <a:rPr lang="en-US" baseline="0" dirty="0" smtClean="0"/>
              <a:t> SE, Vodafone, </a:t>
            </a:r>
            <a:r>
              <a:rPr lang="en-US" baseline="0" dirty="0" err="1" smtClean="0"/>
              <a:t>Telefonica</a:t>
            </a:r>
            <a:r>
              <a:rPr lang="en-US" baseline="0" dirty="0" smtClean="0"/>
              <a:t>, CZ, T-mobile NL </a:t>
            </a:r>
            <a:endParaRPr lang="en-US" dirty="0" smtClean="0">
              <a:hlinkClick r:id="rId3"/>
            </a:endParaRPr>
          </a:p>
          <a:p>
            <a:r>
              <a:rPr lang="en-US" sz="1200" kern="1200" dirty="0" smtClean="0">
                <a:solidFill>
                  <a:schemeClr val="tx1"/>
                </a:solidFill>
                <a:latin typeface="+mn-lt"/>
                <a:ea typeface="+mn-ea"/>
                <a:cs typeface="+mn-cs"/>
              </a:rPr>
              <a:t>US ISP Comcast DNSSEC deployment plan for 18M customers and &gt;5000 domain names </a:t>
            </a:r>
            <a:r>
              <a:rPr lang="en-US" sz="1200" u="sng" kern="1200" dirty="0" smtClean="0">
                <a:solidFill>
                  <a:schemeClr val="tx1"/>
                </a:solidFill>
                <a:latin typeface="+mn-lt"/>
                <a:ea typeface="+mn-ea"/>
                <a:cs typeface="+mn-cs"/>
                <a:hlinkClick r:id="rId4"/>
              </a:rPr>
              <a:t>http://blog.comcast.com/2011/12/dnssec-deployment-update.html</a:t>
            </a:r>
            <a:r>
              <a:rPr lang="en-US" sz="1200" kern="1200" dirty="0" smtClean="0">
                <a:solidFill>
                  <a:schemeClr val="tx1"/>
                </a:solidFill>
                <a:latin typeface="+mn-lt"/>
                <a:ea typeface="+mn-ea"/>
                <a:cs typeface="+mn-cs"/>
              </a:rPr>
              <a:t> .</a:t>
            </a:r>
          </a:p>
          <a:p>
            <a:endParaRPr lang="en-US" dirty="0" smtClean="0">
              <a:hlinkClick r:id="rId3"/>
            </a:endParaRPr>
          </a:p>
          <a:p>
            <a:r>
              <a:rPr lang="en-US" dirty="0" smtClean="0">
                <a:hlinkClick r:id="rId3"/>
              </a:rPr>
              <a:t>http://www.icann.org/en/news/in-focus/dnssec/deployment</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Paypal</a:t>
            </a:r>
            <a:r>
              <a:rPr lang="en-US" sz="1200" kern="1200" dirty="0" smtClean="0">
                <a:solidFill>
                  <a:schemeClr val="tx1"/>
                </a:solidFill>
                <a:latin typeface="+mn-lt"/>
                <a:ea typeface="+mn-ea"/>
                <a:cs typeface="+mn-cs"/>
              </a:rPr>
              <a:t> deploys DNSSEC </a:t>
            </a:r>
            <a:r>
              <a:rPr lang="en-US" sz="1200" u="sng" kern="1200" dirty="0" smtClean="0">
                <a:solidFill>
                  <a:schemeClr val="tx1"/>
                </a:solidFill>
                <a:latin typeface="+mn-lt"/>
                <a:ea typeface="+mn-ea"/>
                <a:cs typeface="+mn-cs"/>
                <a:hlinkClick r:id="rId3"/>
              </a:rPr>
              <a:t>http://www.thesecuritypractice.com/the_security_practice/2011/12/all-paypal-domains-are-now-using-dnssec.html</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1) how many have </a:t>
            </a:r>
            <a:r>
              <a:rPr lang="en-US" dirty="0" err="1" smtClean="0"/>
              <a:t>dnssec</a:t>
            </a:r>
            <a:r>
              <a:rPr lang="en-US" dirty="0" smtClean="0"/>
              <a:t> deployed on corporate domains </a:t>
            </a:r>
          </a:p>
          <a:p>
            <a:r>
              <a:rPr lang="en-US" dirty="0" smtClean="0"/>
              <a:t>and 2) if any of their resolvers have validation turned on.</a:t>
            </a:r>
          </a:p>
          <a:p>
            <a:endParaRPr lang="en-US" dirty="0" smtClean="0"/>
          </a:p>
          <a:p>
            <a:r>
              <a:rPr lang="en-US" dirty="0" smtClean="0"/>
              <a:t>“ISP support for DNSSEC is necessary even in a future in which end points perform all validation. They must be able to, at a minimum, recognize DNSSEC-related traffic and allow it to pass for the smooth functioning of an end-to-end, DNSSEC-secured system.”</a:t>
            </a:r>
          </a:p>
          <a:p>
            <a:endParaRPr lang="en-US" dirty="0" smtClean="0"/>
          </a:p>
          <a:p>
            <a:r>
              <a:rPr lang="en-US" dirty="0" smtClean="0"/>
              <a:t>Tools like DNS-Trigger, the CZ plug-in, etc help test this.</a:t>
            </a:r>
          </a:p>
          <a:p>
            <a:endParaRPr lang="en-US" dirty="0" smtClean="0"/>
          </a:p>
          <a:p>
            <a:r>
              <a:rPr lang="en-US" dirty="0" smtClean="0"/>
              <a:t>~6000 .COM 12 Dec 2011</a:t>
            </a:r>
          </a:p>
          <a:p>
            <a:r>
              <a:rPr lang="en-US" dirty="0" smtClean="0"/>
              <a:t>For a virtuous cycle of secure</a:t>
            </a:r>
            <a:r>
              <a:rPr lang="en-US" baseline="0" dirty="0" smtClean="0"/>
              <a:t> DNSSEC implementations towards full deployment.</a:t>
            </a:r>
          </a:p>
          <a:p>
            <a:r>
              <a:rPr lang="en-US" baseline="0" dirty="0" smtClean="0"/>
              <a:t>…and brings to bear improvements in overall IT security processes and practices that will address growing number of exploits such as hijacking.</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Joe Klein/</a:t>
            </a:r>
            <a:r>
              <a:rPr lang="en-US" dirty="0" err="1" smtClean="0"/>
              <a:t>Qinetiq</a:t>
            </a:r>
            <a:r>
              <a:rPr lang="en-US" smtClean="0"/>
              <a:t>/CES – “hard </a:t>
            </a:r>
            <a:r>
              <a:rPr lang="en-US" dirty="0" smtClean="0"/>
              <a:t>to justify trust as a feature at many apps at the second </a:t>
            </a:r>
            <a:r>
              <a:rPr lang="en-US" smtClean="0"/>
              <a:t>level domain”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…but with secure IT practices unlike </a:t>
            </a:r>
            <a:r>
              <a:rPr lang="en-US" dirty="0" err="1" smtClean="0"/>
              <a:t>DigiNotar</a:t>
            </a:r>
            <a:r>
              <a:rPr lang="en-US" dirty="0" smtClean="0"/>
              <a:t>/black tulip etc.  Things can spiral into failure if we end up like SSL.</a:t>
            </a:r>
          </a:p>
          <a:p>
            <a:r>
              <a:rPr lang="en-US" dirty="0" smtClean="0"/>
              <a:t>Domain hijacking </a:t>
            </a:r>
            <a:r>
              <a:rPr lang="en-US" dirty="0" err="1" smtClean="0"/>
              <a:t>redux</a:t>
            </a:r>
            <a:r>
              <a:rPr lang="en-US" dirty="0" smtClean="0"/>
              <a:t> - </a:t>
            </a:r>
            <a:r>
              <a:rPr lang="en-US" dirty="0" smtClean="0">
                <a:hlinkClick r:id="rId3"/>
              </a:rPr>
              <a:t>https://isc.sans.edu/diary.html?storyid=11770</a:t>
            </a:r>
            <a:endParaRPr lang="en-US" dirty="0" smtClean="0"/>
          </a:p>
          <a:p>
            <a:r>
              <a:rPr lang="en-US" dirty="0" smtClean="0"/>
              <a:t>SSAC 044</a:t>
            </a:r>
          </a:p>
          <a:p>
            <a:r>
              <a:rPr lang="en-US" dirty="0" smtClean="0"/>
              <a:t>SSAC</a:t>
            </a:r>
            <a:r>
              <a:rPr lang="en-US" baseline="0" dirty="0" smtClean="0"/>
              <a:t> 007</a:t>
            </a:r>
            <a:endParaRPr lang="en-US" dirty="0" smtClean="0"/>
          </a:p>
          <a:p>
            <a:r>
              <a:rPr lang="en-US" dirty="0" smtClean="0"/>
              <a:t>DNS-EASY presentation</a:t>
            </a:r>
            <a:r>
              <a:rPr lang="en-US" baseline="0" dirty="0" smtClean="0"/>
              <a:t> on DNSSEC: how to avoid certain failure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8/2/2012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8/2/2012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8/2/2012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8/2/2012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F7B4E9-BDDE-4008-82F6-87ED8A03CAB7}" type="datetimeFigureOut">
              <a:rPr lang="en-US" smtClean="0"/>
              <a:pPr/>
              <a:t>8/2/2012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F7B4E9-BDDE-4008-82F6-87ED8A03CAB7}" type="datetimeFigureOut">
              <a:rPr lang="en-US" smtClean="0"/>
              <a:pPr/>
              <a:t>8/2/2012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F7B4E9-BDDE-4008-82F6-87ED8A03CAB7}" type="datetimeFigureOut">
              <a:rPr lang="en-US" smtClean="0"/>
              <a:pPr/>
              <a:t>8/2/2012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F7B4E9-BDDE-4008-82F6-87ED8A03CAB7}" type="datetimeFigureOut">
              <a:rPr lang="en-US" smtClean="0"/>
              <a:pPr/>
              <a:t>8/2/2012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7B4E9-BDDE-4008-82F6-87ED8A03CAB7}" type="datetimeFigureOut">
              <a:rPr lang="en-US" smtClean="0"/>
              <a:pPr/>
              <a:t>8/2/2012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7B4E9-BDDE-4008-82F6-87ED8A03CAB7}" type="datetimeFigureOut">
              <a:rPr lang="en-US" smtClean="0"/>
              <a:pPr/>
              <a:t>8/2/2012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7B4E9-BDDE-4008-82F6-87ED8A03CAB7}" type="datetimeFigureOut">
              <a:rPr lang="en-US" smtClean="0"/>
              <a:pPr/>
              <a:t>8/2/2012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7B4E9-BDDE-4008-82F6-87ED8A03CAB7}" type="datetimeFigureOut">
              <a:rPr lang="en-US" smtClean="0"/>
              <a:pPr/>
              <a:t>8/2/2012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61335-00A6-4C77-8C34-57F4DE934C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securelist.com/en/blog/208193214/Massive_DNS_poisoning_attacks_in_Brazil"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b="1" dirty="0" smtClean="0"/>
              <a:t>DNSSEC:  </a:t>
            </a:r>
            <a:r>
              <a:rPr lang="en-US" b="1" dirty="0"/>
              <a:t>Where We </a:t>
            </a:r>
            <a:r>
              <a:rPr lang="en-US" b="1" dirty="0" smtClean="0"/>
              <a:t>Are (and how we get to where we want to be)</a:t>
            </a:r>
            <a:endParaRPr lang="en-US" b="1" dirty="0"/>
          </a:p>
        </p:txBody>
      </p:sp>
      <p:sp>
        <p:nvSpPr>
          <p:cNvPr id="3" name="Subtitle 2"/>
          <p:cNvSpPr>
            <a:spLocks noGrp="1"/>
          </p:cNvSpPr>
          <p:nvPr>
            <p:ph type="subTitle" idx="1"/>
          </p:nvPr>
        </p:nvSpPr>
        <p:spPr/>
        <p:txBody>
          <a:bodyPr>
            <a:normAutofit/>
          </a:bodyPr>
          <a:lstStyle/>
          <a:p>
            <a:pPr algn="ctr"/>
            <a:r>
              <a:rPr lang="en-US" dirty="0" smtClean="0"/>
              <a:t> APNIC 34, Phnom Penh, Cambodia </a:t>
            </a:r>
          </a:p>
          <a:p>
            <a:pPr algn="ctr"/>
            <a:r>
              <a:rPr lang="en-US" dirty="0" smtClean="0"/>
              <a:t>August 2012</a:t>
            </a:r>
          </a:p>
          <a:p>
            <a:pPr algn="ctr"/>
            <a:r>
              <a:rPr lang="en-US" dirty="0" smtClean="0"/>
              <a:t>richard.lamb@icann.org</a:t>
            </a:r>
          </a:p>
        </p:txBody>
      </p:sp>
      <p:pic>
        <p:nvPicPr>
          <p:cNvPr id="4" name="Picture 2"/>
          <p:cNvPicPr>
            <a:picLocks noChangeAspect="1" noChangeArrowheads="1"/>
          </p:cNvPicPr>
          <p:nvPr/>
        </p:nvPicPr>
        <p:blipFill>
          <a:blip r:embed="rId2" cstate="print"/>
          <a:srcRect/>
          <a:stretch>
            <a:fillRect/>
          </a:stretch>
        </p:blipFill>
        <p:spPr bwMode="auto">
          <a:xfrm>
            <a:off x="304800" y="457200"/>
            <a:ext cx="838200" cy="6701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fedv6-deployment.antd.nist.gov/images/graphdnspie-com.png"/>
          <p:cNvPicPr>
            <a:picLocks noChangeAspect="1" noChangeArrowheads="1"/>
          </p:cNvPicPr>
          <p:nvPr/>
        </p:nvPicPr>
        <p:blipFill>
          <a:blip r:embed="rId3" cstate="print">
            <a:lum bright="77000"/>
          </a:blip>
          <a:srcRect/>
          <a:stretch>
            <a:fillRect/>
          </a:stretch>
        </p:blipFill>
        <p:spPr bwMode="auto">
          <a:xfrm>
            <a:off x="4572000" y="2819400"/>
            <a:ext cx="4286250" cy="3143250"/>
          </a:xfrm>
          <a:prstGeom prst="rect">
            <a:avLst/>
          </a:prstGeom>
          <a:noFill/>
        </p:spPr>
      </p:pic>
      <p:sp>
        <p:nvSpPr>
          <p:cNvPr id="3" name="Title 2"/>
          <p:cNvSpPr>
            <a:spLocks noGrp="1"/>
          </p:cNvSpPr>
          <p:nvPr>
            <p:ph type="title"/>
          </p:nvPr>
        </p:nvSpPr>
        <p:spPr/>
        <p:txBody>
          <a:bodyPr>
            <a:normAutofit/>
          </a:bodyPr>
          <a:lstStyle/>
          <a:p>
            <a:pPr algn="ctr"/>
            <a:r>
              <a:rPr lang="en-US" sz="4000" b="1" dirty="0" smtClean="0"/>
              <a:t>But…</a:t>
            </a:r>
            <a:endParaRPr lang="en-US" sz="4000" b="1" dirty="0"/>
          </a:p>
        </p:txBody>
      </p:sp>
      <p:sp>
        <p:nvSpPr>
          <p:cNvPr id="2" name="Content Placeholder 1"/>
          <p:cNvSpPr>
            <a:spLocks noGrp="1"/>
          </p:cNvSpPr>
          <p:nvPr>
            <p:ph idx="1"/>
          </p:nvPr>
        </p:nvSpPr>
        <p:spPr>
          <a:xfrm>
            <a:off x="381000" y="1600200"/>
            <a:ext cx="8229600" cy="4525963"/>
          </a:xfrm>
        </p:spPr>
        <p:txBody>
          <a:bodyPr>
            <a:normAutofit/>
          </a:bodyPr>
          <a:lstStyle/>
          <a:p>
            <a:r>
              <a:rPr lang="en-US" dirty="0" smtClean="0"/>
              <a:t>But deployed on &lt; 1% of 2</a:t>
            </a:r>
            <a:r>
              <a:rPr lang="en-US" baseline="30000" dirty="0" smtClean="0"/>
              <a:t>nd</a:t>
            </a:r>
            <a:r>
              <a:rPr lang="en-US" dirty="0" smtClean="0"/>
              <a:t> level domains.  Many have plans. Few have taken the step (e.g., yandex.com, paypal.com*).</a:t>
            </a:r>
          </a:p>
          <a:p>
            <a:r>
              <a:rPr lang="en-US" dirty="0" err="1" smtClean="0"/>
              <a:t>DNSChanger</a:t>
            </a:r>
            <a:r>
              <a:rPr lang="en-US" dirty="0" smtClean="0"/>
              <a:t> and other attacks highlight today’s need.</a:t>
            </a:r>
          </a:p>
          <a:p>
            <a:r>
              <a:rPr lang="en-US" dirty="0" smtClean="0"/>
              <a:t>Innovative security solutions (e.g., DANE) highlight tomorrow’s value.</a:t>
            </a:r>
          </a:p>
          <a:p>
            <a:endParaRPr lang="en-US" dirty="0" smtClean="0"/>
          </a:p>
          <a:p>
            <a:pPr>
              <a:buNone/>
            </a:pPr>
            <a:endParaRPr lang="en-US" dirty="0"/>
          </a:p>
        </p:txBody>
      </p:sp>
      <p:sp>
        <p:nvSpPr>
          <p:cNvPr id="6" name="Rectangle 5"/>
          <p:cNvSpPr/>
          <p:nvPr/>
        </p:nvSpPr>
        <p:spPr>
          <a:xfrm>
            <a:off x="76200" y="6119336"/>
            <a:ext cx="9144000" cy="738664"/>
          </a:xfrm>
          <a:prstGeom prst="rect">
            <a:avLst/>
          </a:prstGeom>
        </p:spPr>
        <p:txBody>
          <a:bodyPr wrap="square">
            <a:spAutoFit/>
          </a:bodyPr>
          <a:lstStyle/>
          <a:p>
            <a:r>
              <a:rPr lang="en-US" sz="1400" b="1" dirty="0" smtClean="0"/>
              <a:t> * http://fedv6-deployment.antd.nist.gov/cgi-bin/generate-com http://www.thesecuritypractice.com/the_security_practice/2011/12/all-paypal-domains-are-now-using-dnssec.html</a:t>
            </a:r>
          </a:p>
          <a:p>
            <a:r>
              <a:rPr lang="en-US" sz="1400" b="1" dirty="0" smtClean="0"/>
              <a:t>http://www.nacion.com/2012-03-15/Tecnologia/Sitios-web-de-bancos-ticos-podran-ser-mas-seguros.aspx</a:t>
            </a:r>
            <a:endParaRPr lang="en-US" sz="1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fedv6-deployment.antd.nist.gov/images/graphdnspie-com.png"/>
          <p:cNvPicPr>
            <a:picLocks noChangeAspect="1" noChangeArrowheads="1"/>
          </p:cNvPicPr>
          <p:nvPr/>
        </p:nvPicPr>
        <p:blipFill>
          <a:blip r:embed="rId3" cstate="print">
            <a:lum bright="77000"/>
          </a:blip>
          <a:srcRect/>
          <a:stretch>
            <a:fillRect/>
          </a:stretch>
        </p:blipFill>
        <p:spPr bwMode="auto">
          <a:xfrm>
            <a:off x="4857750" y="2819400"/>
            <a:ext cx="4286250" cy="3143250"/>
          </a:xfrm>
          <a:prstGeom prst="rect">
            <a:avLst/>
          </a:prstGeom>
          <a:noFill/>
        </p:spPr>
      </p:pic>
      <p:sp>
        <p:nvSpPr>
          <p:cNvPr id="2" name="Title 1"/>
          <p:cNvSpPr>
            <a:spLocks noGrp="1"/>
          </p:cNvSpPr>
          <p:nvPr>
            <p:ph type="title"/>
          </p:nvPr>
        </p:nvSpPr>
        <p:spPr/>
        <p:txBody>
          <a:bodyPr/>
          <a:lstStyle/>
          <a:p>
            <a:r>
              <a:rPr lang="en-US" b="1" dirty="0" smtClean="0"/>
              <a:t>DNSSEC: So what’s the problem?</a:t>
            </a:r>
            <a:endParaRPr lang="en-US" dirty="0"/>
          </a:p>
        </p:txBody>
      </p:sp>
      <p:sp>
        <p:nvSpPr>
          <p:cNvPr id="3" name="Content Placeholder 2"/>
          <p:cNvSpPr>
            <a:spLocks noGrp="1"/>
          </p:cNvSpPr>
          <p:nvPr>
            <p:ph idx="1"/>
          </p:nvPr>
        </p:nvSpPr>
        <p:spPr/>
        <p:txBody>
          <a:bodyPr>
            <a:normAutofit/>
          </a:bodyPr>
          <a:lstStyle/>
          <a:p>
            <a:r>
              <a:rPr lang="en-US" dirty="0" smtClean="0"/>
              <a:t>Not enough enterprise IT departments know about it or are putting out other fires.</a:t>
            </a:r>
          </a:p>
          <a:p>
            <a:endParaRPr lang="en-US" dirty="0" smtClean="0"/>
          </a:p>
          <a:p>
            <a:r>
              <a:rPr lang="en-US" dirty="0" smtClean="0"/>
              <a:t>When they do look into it they hear FUD and lack of turnkey solutions.</a:t>
            </a:r>
          </a:p>
          <a:p>
            <a:endParaRPr lang="en-US" dirty="0" smtClean="0"/>
          </a:p>
          <a:p>
            <a:r>
              <a:rPr lang="en-US" dirty="0" smtClean="0"/>
              <a:t> Registrars/DNS providers see no demand</a:t>
            </a:r>
          </a:p>
          <a:p>
            <a:pPr>
              <a:buNone/>
            </a:pPr>
            <a:endParaRPr lang="en-US" dirty="0" smtClean="0"/>
          </a:p>
          <a:p>
            <a:pPr>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Barriers to success</a:t>
            </a:r>
            <a:endParaRPr lang="en-US" sz="4000" b="1" dirty="0"/>
          </a:p>
        </p:txBody>
      </p:sp>
      <p:sp>
        <p:nvSpPr>
          <p:cNvPr id="3" name="Content Placeholder 2"/>
          <p:cNvSpPr>
            <a:spLocks noGrp="1"/>
          </p:cNvSpPr>
          <p:nvPr>
            <p:ph idx="1"/>
          </p:nvPr>
        </p:nvSpPr>
        <p:spPr>
          <a:xfrm>
            <a:off x="457200" y="1447800"/>
            <a:ext cx="8229600" cy="4525963"/>
          </a:xfrm>
        </p:spPr>
        <p:txBody>
          <a:bodyPr>
            <a:normAutofit fontScale="70000" lnSpcReduction="20000"/>
          </a:bodyPr>
          <a:lstStyle/>
          <a:p>
            <a:r>
              <a:rPr lang="en-US" dirty="0" smtClean="0"/>
              <a:t>Lack of Awareness at enterprise and customer level (e.g., security implications)</a:t>
            </a:r>
          </a:p>
          <a:p>
            <a:r>
              <a:rPr lang="en-US" dirty="0" smtClean="0"/>
              <a:t>Lack of Registrar support*</a:t>
            </a:r>
          </a:p>
          <a:p>
            <a:pPr lvl="1"/>
            <a:r>
              <a:rPr lang="en-US" dirty="0" smtClean="0"/>
              <a:t>Chicken and egg</a:t>
            </a:r>
          </a:p>
          <a:p>
            <a:pPr lvl="1"/>
            <a:r>
              <a:rPr lang="en-US" dirty="0" smtClean="0"/>
              <a:t>Lack of expertise and/or simple solutions</a:t>
            </a:r>
          </a:p>
          <a:p>
            <a:pPr lvl="1"/>
            <a:r>
              <a:rPr lang="en-US" dirty="0" smtClean="0"/>
              <a:t>Justifying cost</a:t>
            </a:r>
          </a:p>
          <a:p>
            <a:r>
              <a:rPr lang="en-US" dirty="0" smtClean="0"/>
              <a:t>Implementation F.U.D. by solution provider</a:t>
            </a:r>
          </a:p>
          <a:p>
            <a:pPr lvl="1"/>
            <a:r>
              <a:rPr lang="en-US" dirty="0" smtClean="0"/>
              <a:t>Security/crypto/key management/complexity</a:t>
            </a:r>
          </a:p>
          <a:p>
            <a:pPr lvl="1"/>
            <a:r>
              <a:rPr lang="en-US" dirty="0" smtClean="0"/>
              <a:t>Effect on existing enterprise operations: e.g. expiry, LB, CDN, etc..</a:t>
            </a:r>
          </a:p>
          <a:p>
            <a:r>
              <a:rPr lang="en-US" dirty="0" smtClean="0"/>
              <a:t>Un-trustworthy deployment</a:t>
            </a:r>
          </a:p>
          <a:p>
            <a:pPr lvl="1"/>
            <a:r>
              <a:rPr lang="en-US" dirty="0" smtClean="0"/>
              <a:t>Yet another security thing to manage: “email the keys to everyone”</a:t>
            </a:r>
          </a:p>
          <a:p>
            <a:pPr lvl="1"/>
            <a:r>
              <a:rPr lang="en-US" dirty="0" smtClean="0"/>
              <a:t>Insecure practices and processes</a:t>
            </a:r>
          </a:p>
          <a:p>
            <a:pPr lvl="1"/>
            <a:r>
              <a:rPr lang="en-US" dirty="0" smtClean="0"/>
              <a:t>Garbage in, garbage out - what does signing my zone buy me? </a:t>
            </a:r>
          </a:p>
        </p:txBody>
      </p:sp>
      <p:sp>
        <p:nvSpPr>
          <p:cNvPr id="4" name="Rectangle 3"/>
          <p:cNvSpPr/>
          <p:nvPr/>
        </p:nvSpPr>
        <p:spPr>
          <a:xfrm>
            <a:off x="228600" y="6248400"/>
            <a:ext cx="8458200" cy="523220"/>
          </a:xfrm>
          <a:prstGeom prst="rect">
            <a:avLst/>
          </a:prstGeom>
        </p:spPr>
        <p:txBody>
          <a:bodyPr wrap="square">
            <a:spAutoFit/>
          </a:bodyPr>
          <a:lstStyle/>
          <a:p>
            <a:r>
              <a:rPr lang="en-US" sz="1400" b="1" dirty="0" smtClean="0"/>
              <a:t>*Partial list of Registrars supporting DNSSEC </a:t>
            </a:r>
          </a:p>
          <a:p>
            <a:r>
              <a:rPr lang="en-US" sz="1400" b="1" dirty="0" smtClean="0"/>
              <a:t>http://www.icann.org/en/news/in-focus/dnssec/deployment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Solutions</a:t>
            </a:r>
            <a:endParaRPr lang="en-US" sz="4000" b="1" dirty="0"/>
          </a:p>
        </p:txBody>
      </p:sp>
      <p:sp>
        <p:nvSpPr>
          <p:cNvPr id="3" name="Content Placeholder 2"/>
          <p:cNvSpPr>
            <a:spLocks noGrp="1"/>
          </p:cNvSpPr>
          <p:nvPr>
            <p:ph idx="1"/>
          </p:nvPr>
        </p:nvSpPr>
        <p:spPr>
          <a:xfrm>
            <a:off x="457200" y="1295400"/>
            <a:ext cx="8229600" cy="4953000"/>
          </a:xfrm>
        </p:spPr>
        <p:txBody>
          <a:bodyPr>
            <a:normAutofit fontScale="55000" lnSpcReduction="20000"/>
          </a:bodyPr>
          <a:lstStyle/>
          <a:p>
            <a:r>
              <a:rPr lang="en-US" dirty="0" smtClean="0"/>
              <a:t>Raise </a:t>
            </a:r>
            <a:r>
              <a:rPr lang="en-US" dirty="0" smtClean="0"/>
              <a:t>awareness of domain </a:t>
            </a:r>
            <a:r>
              <a:rPr lang="en-US" dirty="0" smtClean="0"/>
              <a:t>holders, </a:t>
            </a:r>
            <a:r>
              <a:rPr lang="en-US" dirty="0" smtClean="0"/>
              <a:t>end users, h/</a:t>
            </a:r>
            <a:r>
              <a:rPr lang="en-US" dirty="0" err="1" smtClean="0"/>
              <a:t>w+s</a:t>
            </a:r>
            <a:r>
              <a:rPr lang="en-US" dirty="0" smtClean="0"/>
              <a:t>/w vendors </a:t>
            </a:r>
            <a:r>
              <a:rPr lang="en-US" sz="2500" dirty="0" smtClean="0"/>
              <a:t>[1]</a:t>
            </a:r>
            <a:endParaRPr lang="en-US" dirty="0" smtClean="0"/>
          </a:p>
          <a:p>
            <a:pPr lvl="1"/>
            <a:r>
              <a:rPr lang="en-US" dirty="0" smtClean="0"/>
              <a:t>Point to improved </a:t>
            </a:r>
            <a:r>
              <a:rPr lang="en-US" dirty="0" smtClean="0"/>
              <a:t>s</a:t>
            </a:r>
            <a:r>
              <a:rPr lang="en-US" dirty="0" smtClean="0"/>
              <a:t>ecurity </a:t>
            </a:r>
            <a:r>
              <a:rPr lang="en-US" dirty="0" smtClean="0"/>
              <a:t>as </a:t>
            </a:r>
            <a:r>
              <a:rPr lang="en-US" dirty="0" smtClean="0"/>
              <a:t>differentiator and the disadvantage of not adopting</a:t>
            </a:r>
          </a:p>
          <a:p>
            <a:pPr lvl="1"/>
            <a:r>
              <a:rPr lang="en-US" dirty="0" smtClean="0"/>
              <a:t>New opportunities for O/S (mobile and desktop) and browser vendors</a:t>
            </a:r>
          </a:p>
          <a:p>
            <a:pPr lvl="1"/>
            <a:r>
              <a:rPr lang="en-US" dirty="0" smtClean="0"/>
              <a:t>Added security for hardware products (e.g., </a:t>
            </a:r>
            <a:r>
              <a:rPr lang="en-US" dirty="0" err="1" smtClean="0"/>
              <a:t>validator</a:t>
            </a:r>
            <a:r>
              <a:rPr lang="en-US" dirty="0" smtClean="0"/>
              <a:t> in CPE)</a:t>
            </a:r>
          </a:p>
          <a:p>
            <a:pPr lvl="1"/>
            <a:r>
              <a:rPr lang="en-US" dirty="0" smtClean="0"/>
              <a:t>Meet with Registrars and DNS providers</a:t>
            </a:r>
            <a:endParaRPr lang="en-US" dirty="0" smtClean="0"/>
          </a:p>
          <a:p>
            <a:r>
              <a:rPr lang="en-US" dirty="0" smtClean="0"/>
              <a:t>Ease </a:t>
            </a:r>
            <a:r>
              <a:rPr lang="en-US" dirty="0" smtClean="0"/>
              <a:t>Implementation: </a:t>
            </a:r>
          </a:p>
          <a:p>
            <a:pPr lvl="1"/>
            <a:r>
              <a:rPr lang="en-US" dirty="0" smtClean="0"/>
              <a:t>Take advantage of DNSSEC training</a:t>
            </a:r>
            <a:r>
              <a:rPr lang="en-US" sz="2500" dirty="0" smtClean="0"/>
              <a:t>[2] </a:t>
            </a:r>
            <a:r>
              <a:rPr lang="en-US" dirty="0" smtClean="0"/>
              <a:t>and learn </a:t>
            </a:r>
            <a:r>
              <a:rPr lang="en-US" dirty="0" smtClean="0"/>
              <a:t>from existing implementations</a:t>
            </a:r>
          </a:p>
          <a:p>
            <a:pPr lvl="1"/>
            <a:r>
              <a:rPr lang="en-US" dirty="0" smtClean="0"/>
              <a:t>Automate </a:t>
            </a:r>
            <a:r>
              <a:rPr lang="en-US" dirty="0" smtClean="0"/>
              <a:t>k</a:t>
            </a:r>
            <a:r>
              <a:rPr lang="en-US" dirty="0" smtClean="0"/>
              <a:t>ey </a:t>
            </a:r>
            <a:r>
              <a:rPr lang="en-US" dirty="0" smtClean="0"/>
              <a:t>management </a:t>
            </a:r>
            <a:r>
              <a:rPr lang="en-US" dirty="0" smtClean="0"/>
              <a:t>and </a:t>
            </a:r>
            <a:r>
              <a:rPr lang="en-US" dirty="0" smtClean="0"/>
              <a:t>monitoring</a:t>
            </a:r>
          </a:p>
          <a:p>
            <a:pPr lvl="1"/>
            <a:r>
              <a:rPr lang="en-US" dirty="0" smtClean="0"/>
              <a:t>Crypto: HSM? Smartcard? TPM chip? Soft keys? - all good</a:t>
            </a:r>
          </a:p>
          <a:p>
            <a:pPr lvl="1"/>
            <a:r>
              <a:rPr lang="en-US" dirty="0" smtClean="0"/>
              <a:t>Seek “click </a:t>
            </a:r>
            <a:r>
              <a:rPr lang="en-US" dirty="0" smtClean="0"/>
              <a:t>and sign” </a:t>
            </a:r>
            <a:r>
              <a:rPr lang="en-US" dirty="0" smtClean="0"/>
              <a:t>interface simplicity</a:t>
            </a:r>
          </a:p>
          <a:p>
            <a:pPr lvl="1"/>
            <a:r>
              <a:rPr lang="en-US" dirty="0" smtClean="0"/>
              <a:t>Start implementation early since to get ahead in learning curve</a:t>
            </a:r>
            <a:endParaRPr lang="en-US" dirty="0" smtClean="0"/>
          </a:p>
          <a:p>
            <a:pPr lvl="1"/>
            <a:r>
              <a:rPr lang="en-US" dirty="0" smtClean="0"/>
              <a:t>For ISPs, at minimum ensure validation can occur downstream to support end2end security</a:t>
            </a:r>
            <a:endParaRPr lang="en-US" dirty="0" smtClean="0"/>
          </a:p>
          <a:p>
            <a:r>
              <a:rPr lang="en-US" dirty="0" smtClean="0"/>
              <a:t>Make it trustworthy: </a:t>
            </a:r>
          </a:p>
          <a:p>
            <a:pPr lvl="1"/>
            <a:r>
              <a:rPr lang="en-US" dirty="0" smtClean="0"/>
              <a:t>Transparent </a:t>
            </a:r>
            <a:r>
              <a:rPr lang="en-US" dirty="0" smtClean="0"/>
              <a:t>and </a:t>
            </a:r>
            <a:r>
              <a:rPr lang="en-US" dirty="0" smtClean="0"/>
              <a:t>secure </a:t>
            </a:r>
            <a:r>
              <a:rPr lang="en-US" dirty="0" smtClean="0"/>
              <a:t>processes and practices</a:t>
            </a:r>
          </a:p>
          <a:p>
            <a:pPr lvl="1"/>
            <a:r>
              <a:rPr lang="en-US" dirty="0" smtClean="0"/>
              <a:t>Writing a DPS creates the right mindset for:</a:t>
            </a:r>
          </a:p>
          <a:p>
            <a:pPr lvl="2"/>
            <a:r>
              <a:rPr lang="en-US" dirty="0" smtClean="0"/>
              <a:t>Separation of duties</a:t>
            </a:r>
          </a:p>
          <a:p>
            <a:pPr lvl="2"/>
            <a:r>
              <a:rPr lang="en-US" dirty="0" smtClean="0"/>
              <a:t>Documented procedures</a:t>
            </a:r>
          </a:p>
          <a:p>
            <a:pPr lvl="2"/>
            <a:r>
              <a:rPr lang="en-US" dirty="0" smtClean="0"/>
              <a:t>Audit logging</a:t>
            </a:r>
          </a:p>
          <a:p>
            <a:pPr lvl="1"/>
            <a:r>
              <a:rPr lang="en-US" dirty="0" smtClean="0"/>
              <a:t>Opportunity to improve overall operations using DNSSEC as an </a:t>
            </a:r>
            <a:r>
              <a:rPr lang="en-US" dirty="0" smtClean="0"/>
              <a:t>excuse </a:t>
            </a:r>
            <a:r>
              <a:rPr lang="en-US" sz="2500" dirty="0" smtClean="0"/>
              <a:t>[3]</a:t>
            </a:r>
            <a:endParaRPr lang="en-US" dirty="0" smtClean="0"/>
          </a:p>
        </p:txBody>
      </p:sp>
      <p:sp>
        <p:nvSpPr>
          <p:cNvPr id="4" name="Rectangle 3"/>
          <p:cNvSpPr/>
          <p:nvPr/>
        </p:nvSpPr>
        <p:spPr>
          <a:xfrm>
            <a:off x="609600" y="6172200"/>
            <a:ext cx="7010400" cy="692497"/>
          </a:xfrm>
          <a:prstGeom prst="rect">
            <a:avLst/>
          </a:prstGeom>
        </p:spPr>
        <p:txBody>
          <a:bodyPr wrap="square">
            <a:spAutoFit/>
          </a:bodyPr>
          <a:lstStyle/>
          <a:p>
            <a:r>
              <a:rPr lang="en-US" sz="1300" b="1" dirty="0" smtClean="0"/>
              <a:t>[</a:t>
            </a:r>
            <a:r>
              <a:rPr lang="en-US" sz="1300" b="1" dirty="0" smtClean="0"/>
              <a:t>1] </a:t>
            </a:r>
            <a:r>
              <a:rPr lang="en-US" sz="1300" b="1" dirty="0" smtClean="0"/>
              <a:t>DNSSEC.jp and other groups are excellent examples</a:t>
            </a:r>
            <a:endParaRPr lang="en-US" sz="1300" b="1" dirty="0" smtClean="0"/>
          </a:p>
          <a:p>
            <a:r>
              <a:rPr lang="en-US" sz="1300" b="1" dirty="0" smtClean="0"/>
              <a:t>[2] </a:t>
            </a:r>
            <a:r>
              <a:rPr lang="en-US" sz="1300" b="1" dirty="0" smtClean="0"/>
              <a:t>APNIC</a:t>
            </a:r>
            <a:r>
              <a:rPr lang="en-US" sz="1300" b="1" dirty="0" smtClean="0"/>
              <a:t>, NSRC, ISOC, ICANN </a:t>
            </a:r>
            <a:r>
              <a:rPr lang="en-US" sz="1300" b="1" dirty="0" smtClean="0"/>
              <a:t>offer training</a:t>
            </a:r>
          </a:p>
          <a:p>
            <a:r>
              <a:rPr lang="en-US" sz="1300" b="1" dirty="0" smtClean="0"/>
              <a:t>[3] ENISA report on DNSSEC deployment</a:t>
            </a:r>
            <a:endParaRPr lang="en-US" sz="1300" b="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normAutofit/>
          </a:bodyPr>
          <a:lstStyle/>
          <a:p>
            <a:r>
              <a:rPr lang="en-US" sz="4000" b="1" dirty="0" smtClean="0"/>
              <a:t>Trustworthy Implementation</a:t>
            </a:r>
            <a:endParaRPr lang="en-US" sz="40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The good:</a:t>
            </a:r>
          </a:p>
          <a:p>
            <a:pPr lvl="1"/>
            <a:r>
              <a:rPr lang="en-US" dirty="0" smtClean="0"/>
              <a:t>The people</a:t>
            </a:r>
          </a:p>
          <a:p>
            <a:pPr lvl="1"/>
            <a:r>
              <a:rPr lang="en-US" dirty="0" smtClean="0"/>
              <a:t>The mindset</a:t>
            </a:r>
          </a:p>
          <a:p>
            <a:pPr lvl="1"/>
            <a:r>
              <a:rPr lang="en-US" dirty="0" smtClean="0"/>
              <a:t>The practices</a:t>
            </a:r>
          </a:p>
          <a:p>
            <a:pPr lvl="1"/>
            <a:r>
              <a:rPr lang="en-US" dirty="0" smtClean="0"/>
              <a:t>The legal framework</a:t>
            </a:r>
          </a:p>
          <a:p>
            <a:pPr lvl="1"/>
            <a:r>
              <a:rPr lang="en-US" dirty="0" smtClean="0"/>
              <a:t>The audit against international accounting and technical standards</a:t>
            </a:r>
          </a:p>
          <a:p>
            <a:r>
              <a:rPr lang="en-US" dirty="0" smtClean="0"/>
              <a:t>The bad:</a:t>
            </a:r>
          </a:p>
          <a:p>
            <a:pPr lvl="1"/>
            <a:r>
              <a:rPr lang="en-US" dirty="0" smtClean="0"/>
              <a:t>Diluted trust with a race to the bottom (&gt;1400 CA’s)</a:t>
            </a:r>
          </a:p>
          <a:p>
            <a:pPr lvl="1"/>
            <a:r>
              <a:rPr lang="en-US" dirty="0" smtClean="0"/>
              <a:t> </a:t>
            </a:r>
            <a:r>
              <a:rPr lang="en-US" dirty="0" err="1" smtClean="0"/>
              <a:t>DigiNotar</a:t>
            </a:r>
            <a:endParaRPr lang="en-US" dirty="0" smtClean="0"/>
          </a:p>
          <a:p>
            <a:pPr lvl="2"/>
            <a:r>
              <a:rPr lang="en-US" dirty="0" smtClean="0"/>
              <a:t>Weak and inconsistent polices and controls</a:t>
            </a:r>
          </a:p>
          <a:p>
            <a:pPr lvl="2"/>
            <a:r>
              <a:rPr lang="en-US" dirty="0" smtClean="0"/>
              <a:t>Lack of compromise notification (non-transparent)</a:t>
            </a:r>
          </a:p>
          <a:p>
            <a:pPr lvl="2"/>
            <a:r>
              <a:rPr lang="en-US" dirty="0" smtClean="0"/>
              <a:t>Audits don’t solve everything (ETSI audit)</a:t>
            </a:r>
          </a:p>
        </p:txBody>
      </p:sp>
      <p:pic>
        <p:nvPicPr>
          <p:cNvPr id="4" name="Picture 1"/>
          <p:cNvPicPr>
            <a:picLocks noChangeAspect="1" noChangeArrowheads="1"/>
          </p:cNvPicPr>
          <p:nvPr/>
        </p:nvPicPr>
        <p:blipFill>
          <a:blip r:embed="rId3" cstate="print"/>
          <a:srcRect/>
          <a:stretch>
            <a:fillRect/>
          </a:stretch>
        </p:blipFill>
        <p:spPr bwMode="auto">
          <a:xfrm>
            <a:off x="5486400" y="3657600"/>
            <a:ext cx="1581150" cy="504825"/>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6629400" y="4648200"/>
            <a:ext cx="2314575" cy="70485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pPr algn="ctr"/>
            <a:r>
              <a:rPr lang="en-US" b="1" dirty="0" smtClean="0"/>
              <a:t>Learn from CA successes </a:t>
            </a:r>
            <a:br>
              <a:rPr lang="en-US" b="1" dirty="0" smtClean="0"/>
            </a:br>
            <a:r>
              <a:rPr lang="en-US" b="1" dirty="0" smtClean="0"/>
              <a:t>(and mistakes)</a:t>
            </a:r>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An implementation can be </a:t>
            </a:r>
            <a:r>
              <a:rPr lang="en-US" sz="4000" b="1" dirty="0" err="1" smtClean="0"/>
              <a:t>thi</a:t>
            </a:r>
            <a:r>
              <a:rPr lang="en-US" sz="4000" b="1" dirty="0" smtClean="0"/>
              <a:t>$</a:t>
            </a:r>
            <a:endParaRPr lang="en-US" sz="4000" b="1" dirty="0"/>
          </a:p>
        </p:txBody>
      </p:sp>
      <p:pic>
        <p:nvPicPr>
          <p:cNvPr id="5" name="Picture 4"/>
          <p:cNvPicPr>
            <a:picLocks noChangeAspect="1" noChangeArrowheads="1"/>
          </p:cNvPicPr>
          <p:nvPr/>
        </p:nvPicPr>
        <p:blipFill>
          <a:blip r:embed="rId3" cstate="print"/>
          <a:srcRect/>
          <a:stretch>
            <a:fillRect/>
          </a:stretch>
        </p:blipFill>
        <p:spPr bwMode="auto">
          <a:xfrm>
            <a:off x="4038600" y="4191000"/>
            <a:ext cx="4743450" cy="1876425"/>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609600" y="1676400"/>
            <a:ext cx="2209800" cy="1647825"/>
          </a:xfrm>
          <a:prstGeom prst="rect">
            <a:avLst/>
          </a:prstGeom>
          <a:noFill/>
          <a:ln w="9525">
            <a:noFill/>
            <a:miter lim="800000"/>
            <a:headEnd/>
            <a:tailEnd/>
          </a:ln>
        </p:spPr>
      </p:pic>
      <p:pic>
        <p:nvPicPr>
          <p:cNvPr id="7" name="Picture 2" descr="http://t2.gstatic.com/images?q=tbn:ANd9GcStGqmng3BjcQWK2rxpW3RiiSt0H9qFmo8lgCEmoMOMdw859A_a"/>
          <p:cNvPicPr>
            <a:picLocks noChangeAspect="1" noChangeArrowheads="1"/>
          </p:cNvPicPr>
          <p:nvPr/>
        </p:nvPicPr>
        <p:blipFill>
          <a:blip r:embed="rId5" cstate="print"/>
          <a:srcRect/>
          <a:stretch>
            <a:fillRect/>
          </a:stretch>
        </p:blipFill>
        <p:spPr bwMode="auto">
          <a:xfrm>
            <a:off x="3810000" y="1676400"/>
            <a:ext cx="1937548" cy="1524000"/>
          </a:xfrm>
          <a:prstGeom prst="rect">
            <a:avLst/>
          </a:prstGeom>
          <a:noFill/>
          <a:ln w="9525">
            <a:noFill/>
            <a:miter lim="800000"/>
            <a:headEnd/>
            <a:tailEnd/>
          </a:ln>
        </p:spPr>
      </p:pic>
      <p:pic>
        <p:nvPicPr>
          <p:cNvPr id="8" name="Picture 4"/>
          <p:cNvPicPr>
            <a:picLocks noChangeAspect="1" noChangeArrowheads="1"/>
          </p:cNvPicPr>
          <p:nvPr/>
        </p:nvPicPr>
        <p:blipFill>
          <a:blip r:embed="rId6" cstate="print"/>
          <a:srcRect/>
          <a:stretch>
            <a:fillRect/>
          </a:stretch>
        </p:blipFill>
        <p:spPr bwMode="auto">
          <a:xfrm>
            <a:off x="5943600" y="1447800"/>
            <a:ext cx="2994025" cy="2062163"/>
          </a:xfrm>
          <a:prstGeom prst="rect">
            <a:avLst/>
          </a:prstGeom>
          <a:noFill/>
          <a:ln w="9525">
            <a:noFill/>
            <a:miter lim="800000"/>
            <a:headEnd/>
            <a:tailEnd/>
          </a:ln>
        </p:spPr>
      </p:pic>
      <p:pic>
        <p:nvPicPr>
          <p:cNvPr id="9" name="Picture 4" descr="http://www.cesnet.cz/doc/2008/zprava/sca_6000.jpg"/>
          <p:cNvPicPr>
            <a:picLocks noChangeAspect="1" noChangeArrowheads="1"/>
          </p:cNvPicPr>
          <p:nvPr/>
        </p:nvPicPr>
        <p:blipFill>
          <a:blip r:embed="rId7" cstate="print"/>
          <a:srcRect/>
          <a:stretch>
            <a:fillRect/>
          </a:stretch>
        </p:blipFill>
        <p:spPr bwMode="auto">
          <a:xfrm>
            <a:off x="609600" y="3733800"/>
            <a:ext cx="2971800" cy="2228850"/>
          </a:xfrm>
          <a:prstGeom prst="rect">
            <a:avLst/>
          </a:prstGeom>
          <a:noFill/>
          <a:ln w="9525">
            <a:noFill/>
            <a:miter lim="800000"/>
            <a:headEnd/>
            <a:tailEnd/>
          </a:ln>
        </p:spPr>
      </p:pic>
      <p:pic>
        <p:nvPicPr>
          <p:cNvPr id="1026" name="Picture 2"/>
          <p:cNvPicPr>
            <a:picLocks noChangeAspect="1" noChangeArrowheads="1"/>
          </p:cNvPicPr>
          <p:nvPr/>
        </p:nvPicPr>
        <p:blipFill>
          <a:blip r:embed="rId8" cstate="print"/>
          <a:srcRect/>
          <a:stretch>
            <a:fillRect/>
          </a:stretch>
        </p:blipFill>
        <p:spPr bwMode="auto">
          <a:xfrm>
            <a:off x="2971800" y="1371600"/>
            <a:ext cx="762240" cy="203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3" cstate="print"/>
          <a:srcRect/>
          <a:stretch>
            <a:fillRect/>
          </a:stretch>
        </p:blipFill>
        <p:spPr bwMode="auto">
          <a:xfrm>
            <a:off x="0" y="4724400"/>
            <a:ext cx="5857875" cy="5019675"/>
          </a:xfrm>
          <a:prstGeom prst="rect">
            <a:avLst/>
          </a:prstGeom>
          <a:noFill/>
          <a:ln w="9525">
            <a:noFill/>
            <a:miter lim="800000"/>
            <a:headEnd/>
            <a:tailEnd/>
          </a:ln>
        </p:spPr>
      </p:pic>
      <p:pic>
        <p:nvPicPr>
          <p:cNvPr id="5" name="Picture 6"/>
          <p:cNvPicPr>
            <a:picLocks noChangeAspect="1" noChangeArrowheads="1"/>
          </p:cNvPicPr>
          <p:nvPr/>
        </p:nvPicPr>
        <p:blipFill>
          <a:blip r:embed="rId4" cstate="print"/>
          <a:srcRect/>
          <a:stretch>
            <a:fillRect/>
          </a:stretch>
        </p:blipFill>
        <p:spPr bwMode="auto">
          <a:xfrm>
            <a:off x="3419475" y="838200"/>
            <a:ext cx="5724525" cy="4352925"/>
          </a:xfrm>
          <a:prstGeom prst="rect">
            <a:avLst/>
          </a:prstGeom>
          <a:noFill/>
          <a:ln w="9525">
            <a:noFill/>
            <a:miter lim="800000"/>
            <a:headEnd/>
            <a:tailEnd/>
          </a:ln>
        </p:spPr>
      </p:pic>
      <p:pic>
        <p:nvPicPr>
          <p:cNvPr id="6" name="Picture 5"/>
          <p:cNvPicPr>
            <a:picLocks noChangeAspect="1" noChangeArrowheads="1"/>
          </p:cNvPicPr>
          <p:nvPr/>
        </p:nvPicPr>
        <p:blipFill>
          <a:blip r:embed="rId5" cstate="print"/>
          <a:srcRect/>
          <a:stretch>
            <a:fillRect/>
          </a:stretch>
        </p:blipFill>
        <p:spPr bwMode="auto">
          <a:xfrm>
            <a:off x="3124200" y="2486025"/>
            <a:ext cx="5753100" cy="4371975"/>
          </a:xfrm>
          <a:prstGeom prst="rect">
            <a:avLst/>
          </a:prstGeom>
          <a:noFill/>
          <a:ln w="9525">
            <a:noFill/>
            <a:miter lim="800000"/>
            <a:headEnd/>
            <a:tailEnd/>
          </a:ln>
        </p:spPr>
      </p:pic>
      <p:pic>
        <p:nvPicPr>
          <p:cNvPr id="8" name="Picture 4" descr="http://www.newyorkmobilenotaryservice.com/safedepositbox.jpg"/>
          <p:cNvPicPr>
            <a:picLocks noChangeAspect="1" noChangeArrowheads="1"/>
          </p:cNvPicPr>
          <p:nvPr/>
        </p:nvPicPr>
        <p:blipFill>
          <a:blip r:embed="rId6" cstate="print"/>
          <a:srcRect/>
          <a:stretch>
            <a:fillRect/>
          </a:stretch>
        </p:blipFill>
        <p:spPr bwMode="auto">
          <a:xfrm>
            <a:off x="6172200" y="2590800"/>
            <a:ext cx="2647950" cy="1524000"/>
          </a:xfrm>
          <a:prstGeom prst="rect">
            <a:avLst/>
          </a:prstGeom>
          <a:ln>
            <a:noFill/>
          </a:ln>
          <a:effectLst>
            <a:outerShdw blurRad="292100" dist="139700" dir="2700000" algn="tl" rotWithShape="0">
              <a:srgbClr val="333333">
                <a:alpha val="65000"/>
              </a:srgbClr>
            </a:outerShdw>
          </a:effectLst>
        </p:spPr>
      </p:pic>
      <p:sp>
        <p:nvSpPr>
          <p:cNvPr id="9" name="TextBox 7"/>
          <p:cNvSpPr txBox="1">
            <a:spLocks noChangeArrowheads="1"/>
          </p:cNvSpPr>
          <p:nvPr/>
        </p:nvSpPr>
        <p:spPr bwMode="auto">
          <a:xfrm>
            <a:off x="5334000" y="3200400"/>
            <a:ext cx="533400" cy="1016000"/>
          </a:xfrm>
          <a:prstGeom prst="rect">
            <a:avLst/>
          </a:prstGeom>
          <a:noFill/>
          <a:ln w="9525">
            <a:noFill/>
            <a:miter lim="800000"/>
            <a:headEnd/>
            <a:tailEnd/>
          </a:ln>
        </p:spPr>
        <p:txBody>
          <a:bodyPr>
            <a:spAutoFit/>
          </a:bodyPr>
          <a:lstStyle/>
          <a:p>
            <a:r>
              <a:rPr lang="en-US" sz="6000" b="1">
                <a:latin typeface="Calibri" pitchFamily="34" charset="0"/>
              </a:rPr>
              <a:t>+</a:t>
            </a:r>
          </a:p>
        </p:txBody>
      </p:sp>
      <p:pic>
        <p:nvPicPr>
          <p:cNvPr id="10" name="Picture 2"/>
          <p:cNvPicPr>
            <a:picLocks noChangeAspect="1" noChangeArrowheads="1"/>
          </p:cNvPicPr>
          <p:nvPr/>
        </p:nvPicPr>
        <p:blipFill>
          <a:blip r:embed="rId7" cstate="print"/>
          <a:stretch>
            <a:fillRect/>
          </a:stretch>
        </p:blipFill>
        <p:spPr bwMode="auto">
          <a:xfrm>
            <a:off x="6248400" y="0"/>
            <a:ext cx="2895600" cy="1544638"/>
          </a:xfrm>
          <a:prstGeom prst="rect">
            <a:avLst/>
          </a:prstGeom>
          <a:noFill/>
          <a:ln w="9525">
            <a:noFill/>
            <a:miter lim="800000"/>
            <a:headEnd/>
            <a:tailEnd/>
          </a:ln>
          <a:effectLst>
            <a:outerShdw blurRad="292100" dist="139700" dir="2700000" algn="tl" rotWithShape="0">
              <a:srgbClr val="333333">
                <a:alpha val="65000"/>
              </a:srgbClr>
            </a:outerShdw>
          </a:effectLst>
        </p:spPr>
      </p:pic>
      <p:pic>
        <p:nvPicPr>
          <p:cNvPr id="14" name="Picture 13" descr="Picture5.jpg"/>
          <p:cNvPicPr>
            <a:picLocks noChangeAspect="1"/>
          </p:cNvPicPr>
          <p:nvPr/>
        </p:nvPicPr>
        <p:blipFill>
          <a:blip r:embed="rId8" cstate="print"/>
          <a:stretch>
            <a:fillRect/>
          </a:stretch>
        </p:blipFill>
        <p:spPr>
          <a:xfrm>
            <a:off x="-228600" y="990600"/>
            <a:ext cx="5285232" cy="4102608"/>
          </a:xfrm>
          <a:prstGeom prst="rect">
            <a:avLst/>
          </a:prstGeom>
        </p:spPr>
      </p:pic>
      <p:sp>
        <p:nvSpPr>
          <p:cNvPr id="12" name="Title 1"/>
          <p:cNvSpPr txBox="1">
            <a:spLocks/>
          </p:cNvSpPr>
          <p:nvPr/>
        </p:nvSpPr>
        <p:spPr>
          <a:xfrm>
            <a:off x="2362200" y="3810000"/>
            <a:ext cx="838200" cy="457200"/>
          </a:xfrm>
          <a:prstGeom prst="rect">
            <a:avLst/>
          </a:prstGeom>
          <a:solidFill>
            <a:schemeClr val="accent1"/>
          </a:solidFill>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TPM</a:t>
            </a:r>
            <a:endParaRPr kumimoji="0" lang="en-US" sz="24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pic>
        <p:nvPicPr>
          <p:cNvPr id="11" name="Picture 5"/>
          <p:cNvPicPr>
            <a:picLocks noChangeAspect="1" noChangeArrowheads="1"/>
          </p:cNvPicPr>
          <p:nvPr/>
        </p:nvPicPr>
        <p:blipFill>
          <a:blip r:embed="rId9" cstate="print"/>
          <a:srcRect/>
          <a:stretch>
            <a:fillRect/>
          </a:stretch>
        </p:blipFill>
        <p:spPr bwMode="auto">
          <a:xfrm>
            <a:off x="0" y="228600"/>
            <a:ext cx="1963738" cy="838200"/>
          </a:xfrm>
          <a:prstGeom prst="rect">
            <a:avLst/>
          </a:prstGeom>
          <a:noFill/>
          <a:ln w="9525">
            <a:noFill/>
            <a:miter lim="800000"/>
            <a:headEnd/>
            <a:tailEnd/>
          </a:ln>
        </p:spPr>
      </p:pic>
      <p:sp>
        <p:nvSpPr>
          <p:cNvPr id="2" name="Title 1"/>
          <p:cNvSpPr>
            <a:spLocks noGrp="1"/>
          </p:cNvSpPr>
          <p:nvPr>
            <p:ph type="title"/>
          </p:nvPr>
        </p:nvSpPr>
        <p:spPr>
          <a:xfrm>
            <a:off x="152400" y="76200"/>
            <a:ext cx="8229600" cy="1143000"/>
          </a:xfrm>
        </p:spPr>
        <p:txBody>
          <a:bodyPr/>
          <a:lstStyle/>
          <a:p>
            <a:pPr algn="ctr"/>
            <a:r>
              <a:rPr lang="en-US" b="1" dirty="0" smtClean="0"/>
              <a:t>…or this     </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Slide14.jpg"/>
          <p:cNvPicPr>
            <a:picLocks noChangeAspect="1"/>
          </p:cNvPicPr>
          <p:nvPr/>
        </p:nvPicPr>
        <p:blipFill>
          <a:blip r:embed="rId3" cstate="print">
            <a:lum/>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295400" y="0"/>
            <a:ext cx="5410200" cy="1143000"/>
          </a:xfrm>
          <a:solidFill>
            <a:schemeClr val="bg1"/>
          </a:solidFill>
        </p:spPr>
        <p:txBody>
          <a:bodyPr>
            <a:normAutofit/>
          </a:bodyPr>
          <a:lstStyle/>
          <a:p>
            <a:r>
              <a:rPr lang="en-US" sz="4000" b="1" dirty="0" smtClean="0"/>
              <a:t>..or this  (CR NIC)</a:t>
            </a:r>
            <a:endParaRPr lang="en-US" sz="4000" b="1" dirty="0"/>
          </a:p>
        </p:txBody>
      </p:sp>
      <p:sp>
        <p:nvSpPr>
          <p:cNvPr id="4" name="TextBox 3"/>
          <p:cNvSpPr txBox="1"/>
          <p:nvPr/>
        </p:nvSpPr>
        <p:spPr>
          <a:xfrm>
            <a:off x="762000" y="2747665"/>
            <a:ext cx="1600200" cy="646331"/>
          </a:xfrm>
          <a:prstGeom prst="rect">
            <a:avLst/>
          </a:prstGeom>
          <a:noFill/>
          <a:ln>
            <a:solidFill>
              <a:schemeClr val="tx1"/>
            </a:solidFill>
          </a:ln>
        </p:spPr>
        <p:txBody>
          <a:bodyPr wrap="square" rtlCol="0">
            <a:spAutoFit/>
          </a:bodyPr>
          <a:lstStyle/>
          <a:p>
            <a:pPr algn="ctr"/>
            <a:r>
              <a:rPr lang="en-US" b="1" dirty="0" smtClean="0"/>
              <a:t>Offline Laptop with TPM</a:t>
            </a:r>
            <a:endParaRPr lang="en-US" b="1" dirty="0"/>
          </a:p>
        </p:txBody>
      </p:sp>
      <p:sp>
        <p:nvSpPr>
          <p:cNvPr id="5" name="TextBox 4"/>
          <p:cNvSpPr txBox="1"/>
          <p:nvPr/>
        </p:nvSpPr>
        <p:spPr>
          <a:xfrm>
            <a:off x="5168484" y="2797433"/>
            <a:ext cx="1600200" cy="923330"/>
          </a:xfrm>
          <a:prstGeom prst="rect">
            <a:avLst/>
          </a:prstGeom>
          <a:noFill/>
          <a:ln>
            <a:solidFill>
              <a:schemeClr val="tx1"/>
            </a:solidFill>
          </a:ln>
        </p:spPr>
        <p:txBody>
          <a:bodyPr wrap="square" rtlCol="0">
            <a:spAutoFit/>
          </a:bodyPr>
          <a:lstStyle/>
          <a:p>
            <a:pPr algn="ctr"/>
            <a:r>
              <a:rPr lang="en-US" b="1" dirty="0" smtClean="0"/>
              <a:t>Online/off-net DNSSEC Signer with TPM</a:t>
            </a:r>
            <a:endParaRPr lang="en-US" b="1" dirty="0"/>
          </a:p>
        </p:txBody>
      </p:sp>
      <p:sp>
        <p:nvSpPr>
          <p:cNvPr id="6" name="Flowchart: Magnetic Disk 5"/>
          <p:cNvSpPr/>
          <p:nvPr/>
        </p:nvSpPr>
        <p:spPr>
          <a:xfrm>
            <a:off x="5739984" y="3978533"/>
            <a:ext cx="457200" cy="6858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5968584" y="2450931"/>
            <a:ext cx="0" cy="3465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768684" y="3254633"/>
            <a:ext cx="420974" cy="44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2"/>
            <a:endCxn id="6" idx="1"/>
          </p:cNvCxnSpPr>
          <p:nvPr/>
        </p:nvCxnSpPr>
        <p:spPr>
          <a:xfrm>
            <a:off x="5968584" y="3720763"/>
            <a:ext cx="0" cy="25777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5168484" y="4734699"/>
            <a:ext cx="1600200" cy="369332"/>
          </a:xfrm>
          <a:prstGeom prst="rect">
            <a:avLst/>
          </a:prstGeom>
          <a:noFill/>
          <a:ln>
            <a:noFill/>
          </a:ln>
        </p:spPr>
        <p:txBody>
          <a:bodyPr wrap="square" rtlCol="0">
            <a:spAutoFit/>
          </a:bodyPr>
          <a:lstStyle/>
          <a:p>
            <a:pPr algn="ctr"/>
            <a:r>
              <a:rPr lang="en-US" b="1" dirty="0" smtClean="0"/>
              <a:t>Generate ZSKs</a:t>
            </a:r>
            <a:endParaRPr lang="en-US" b="1" dirty="0"/>
          </a:p>
        </p:txBody>
      </p:sp>
      <p:sp>
        <p:nvSpPr>
          <p:cNvPr id="19" name="TextBox 18"/>
          <p:cNvSpPr txBox="1"/>
          <p:nvPr/>
        </p:nvSpPr>
        <p:spPr>
          <a:xfrm>
            <a:off x="3000531" y="4180701"/>
            <a:ext cx="1600200" cy="923330"/>
          </a:xfrm>
          <a:prstGeom prst="rect">
            <a:avLst/>
          </a:prstGeom>
          <a:noFill/>
          <a:ln>
            <a:noFill/>
          </a:ln>
        </p:spPr>
        <p:txBody>
          <a:bodyPr wrap="square" rtlCol="0">
            <a:spAutoFit/>
          </a:bodyPr>
          <a:lstStyle/>
          <a:p>
            <a:pPr algn="ctr"/>
            <a:r>
              <a:rPr lang="en-US" b="1" dirty="0" smtClean="0"/>
              <a:t>Transport public half of ZSKs</a:t>
            </a:r>
            <a:endParaRPr lang="en-US" b="1" dirty="0"/>
          </a:p>
        </p:txBody>
      </p:sp>
      <p:sp>
        <p:nvSpPr>
          <p:cNvPr id="20" name="TextBox 19"/>
          <p:cNvSpPr txBox="1"/>
          <p:nvPr/>
        </p:nvSpPr>
        <p:spPr>
          <a:xfrm>
            <a:off x="762000" y="4349234"/>
            <a:ext cx="1600200" cy="369332"/>
          </a:xfrm>
          <a:prstGeom prst="rect">
            <a:avLst/>
          </a:prstGeom>
          <a:noFill/>
          <a:ln>
            <a:noFill/>
          </a:ln>
        </p:spPr>
        <p:txBody>
          <a:bodyPr wrap="square" rtlCol="0">
            <a:spAutoFit/>
          </a:bodyPr>
          <a:lstStyle/>
          <a:p>
            <a:pPr algn="ctr"/>
            <a:r>
              <a:rPr lang="en-US" b="1" dirty="0" smtClean="0"/>
              <a:t>Generate KSK</a:t>
            </a:r>
            <a:endParaRPr lang="en-US" b="1" dirty="0"/>
          </a:p>
        </p:txBody>
      </p:sp>
      <p:sp>
        <p:nvSpPr>
          <p:cNvPr id="21" name="TextBox 20"/>
          <p:cNvSpPr txBox="1"/>
          <p:nvPr/>
        </p:nvSpPr>
        <p:spPr>
          <a:xfrm>
            <a:off x="762000" y="2039034"/>
            <a:ext cx="1600200" cy="646331"/>
          </a:xfrm>
          <a:prstGeom prst="rect">
            <a:avLst/>
          </a:prstGeom>
          <a:noFill/>
          <a:ln>
            <a:noFill/>
          </a:ln>
        </p:spPr>
        <p:txBody>
          <a:bodyPr wrap="square" rtlCol="0">
            <a:spAutoFit/>
          </a:bodyPr>
          <a:lstStyle/>
          <a:p>
            <a:pPr algn="ctr"/>
            <a:r>
              <a:rPr lang="en-US" b="1" dirty="0" smtClean="0"/>
              <a:t>Sign ZSKs with KSK</a:t>
            </a:r>
            <a:endParaRPr lang="en-US" b="1" dirty="0"/>
          </a:p>
        </p:txBody>
      </p:sp>
      <p:sp>
        <p:nvSpPr>
          <p:cNvPr id="22" name="TextBox 21"/>
          <p:cNvSpPr txBox="1"/>
          <p:nvPr/>
        </p:nvSpPr>
        <p:spPr>
          <a:xfrm>
            <a:off x="2971800" y="1600200"/>
            <a:ext cx="1628931" cy="923330"/>
          </a:xfrm>
          <a:prstGeom prst="rect">
            <a:avLst/>
          </a:prstGeom>
          <a:noFill/>
          <a:ln>
            <a:noFill/>
          </a:ln>
        </p:spPr>
        <p:txBody>
          <a:bodyPr wrap="square" rtlCol="0">
            <a:spAutoFit/>
          </a:bodyPr>
          <a:lstStyle/>
          <a:p>
            <a:pPr algn="ctr"/>
            <a:r>
              <a:rPr lang="en-US" b="1" dirty="0" smtClean="0"/>
              <a:t>Transport KSK signed DNSKEY </a:t>
            </a:r>
            <a:r>
              <a:rPr lang="en-US" b="1" dirty="0" err="1" smtClean="0"/>
              <a:t>RRsets</a:t>
            </a:r>
            <a:endParaRPr lang="en-US" b="1" dirty="0"/>
          </a:p>
        </p:txBody>
      </p:sp>
      <p:sp>
        <p:nvSpPr>
          <p:cNvPr id="23" name="TextBox 22"/>
          <p:cNvSpPr txBox="1"/>
          <p:nvPr/>
        </p:nvSpPr>
        <p:spPr>
          <a:xfrm>
            <a:off x="6389558" y="2053798"/>
            <a:ext cx="1600200" cy="646331"/>
          </a:xfrm>
          <a:prstGeom prst="rect">
            <a:avLst/>
          </a:prstGeom>
          <a:noFill/>
          <a:ln>
            <a:noFill/>
          </a:ln>
        </p:spPr>
        <p:txBody>
          <a:bodyPr wrap="square" rtlCol="0">
            <a:spAutoFit/>
          </a:bodyPr>
          <a:lstStyle/>
          <a:p>
            <a:pPr algn="ctr"/>
            <a:r>
              <a:rPr lang="en-US" b="1" dirty="0" smtClean="0"/>
              <a:t>Sign zones with ZSK</a:t>
            </a:r>
            <a:endParaRPr lang="en-US" b="1" dirty="0"/>
          </a:p>
        </p:txBody>
      </p:sp>
      <p:sp>
        <p:nvSpPr>
          <p:cNvPr id="24" name="TextBox 23"/>
          <p:cNvSpPr txBox="1"/>
          <p:nvPr/>
        </p:nvSpPr>
        <p:spPr>
          <a:xfrm>
            <a:off x="7189658" y="2931467"/>
            <a:ext cx="838200" cy="646331"/>
          </a:xfrm>
          <a:prstGeom prst="rect">
            <a:avLst/>
          </a:prstGeom>
          <a:noFill/>
          <a:ln>
            <a:noFill/>
          </a:ln>
        </p:spPr>
        <p:txBody>
          <a:bodyPr wrap="square" rtlCol="0">
            <a:spAutoFit/>
          </a:bodyPr>
          <a:lstStyle/>
          <a:p>
            <a:pPr algn="ctr"/>
            <a:r>
              <a:rPr lang="en-US" b="1" dirty="0" smtClean="0"/>
              <a:t>signed</a:t>
            </a:r>
          </a:p>
          <a:p>
            <a:pPr algn="ctr"/>
            <a:r>
              <a:rPr lang="en-US" b="1" dirty="0" smtClean="0"/>
              <a:t>zone</a:t>
            </a:r>
            <a:endParaRPr lang="en-US" b="1" dirty="0"/>
          </a:p>
        </p:txBody>
      </p:sp>
      <p:sp>
        <p:nvSpPr>
          <p:cNvPr id="25" name="TextBox 24"/>
          <p:cNvSpPr txBox="1"/>
          <p:nvPr/>
        </p:nvSpPr>
        <p:spPr>
          <a:xfrm>
            <a:off x="5435184" y="1846302"/>
            <a:ext cx="1066800" cy="646331"/>
          </a:xfrm>
          <a:prstGeom prst="rect">
            <a:avLst/>
          </a:prstGeom>
          <a:noFill/>
          <a:ln>
            <a:noFill/>
          </a:ln>
        </p:spPr>
        <p:txBody>
          <a:bodyPr wrap="square" rtlCol="0">
            <a:spAutoFit/>
          </a:bodyPr>
          <a:lstStyle/>
          <a:p>
            <a:pPr algn="ctr"/>
            <a:r>
              <a:rPr lang="en-US" b="1" dirty="0" smtClean="0"/>
              <a:t>unsigned</a:t>
            </a:r>
          </a:p>
          <a:p>
            <a:pPr algn="ctr"/>
            <a:r>
              <a:rPr lang="en-US" b="1" dirty="0" smtClean="0"/>
              <a:t>zone</a:t>
            </a:r>
            <a:endParaRPr lang="en-US" b="1" dirty="0"/>
          </a:p>
        </p:txBody>
      </p:sp>
      <p:sp>
        <p:nvSpPr>
          <p:cNvPr id="26" name="Flowchart: Magnetic Disk 25"/>
          <p:cNvSpPr/>
          <p:nvPr/>
        </p:nvSpPr>
        <p:spPr>
          <a:xfrm>
            <a:off x="1333500" y="3623965"/>
            <a:ext cx="457200" cy="6858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stCxn id="4" idx="2"/>
            <a:endCxn id="26" idx="1"/>
          </p:cNvCxnSpPr>
          <p:nvPr/>
        </p:nvCxnSpPr>
        <p:spPr>
          <a:xfrm>
            <a:off x="1562100" y="3393996"/>
            <a:ext cx="0" cy="229969"/>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2848131"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4676931"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5682834" y="4387334"/>
            <a:ext cx="571500" cy="276999"/>
          </a:xfrm>
          <a:prstGeom prst="rect">
            <a:avLst/>
          </a:prstGeom>
          <a:noFill/>
          <a:ln>
            <a:noFill/>
          </a:ln>
        </p:spPr>
        <p:txBody>
          <a:bodyPr wrap="square" rtlCol="0">
            <a:spAutoFit/>
          </a:bodyPr>
          <a:lstStyle/>
          <a:p>
            <a:pPr algn="ctr"/>
            <a:r>
              <a:rPr lang="en-US" sz="1200" b="1" dirty="0" smtClean="0"/>
              <a:t>ZSKs</a:t>
            </a:r>
            <a:endParaRPr lang="en-US" sz="1200" b="1" dirty="0"/>
          </a:p>
        </p:txBody>
      </p:sp>
      <p:cxnSp>
        <p:nvCxnSpPr>
          <p:cNvPr id="40" name="Straight Arrow Connector 39"/>
          <p:cNvCxnSpPr/>
          <p:nvPr/>
        </p:nvCxnSpPr>
        <p:spPr>
          <a:xfrm flipH="1" flipV="1">
            <a:off x="3107961" y="4050374"/>
            <a:ext cx="1395334"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276350" y="4032766"/>
            <a:ext cx="571500" cy="276999"/>
          </a:xfrm>
          <a:prstGeom prst="rect">
            <a:avLst/>
          </a:prstGeom>
          <a:noFill/>
          <a:ln>
            <a:noFill/>
          </a:ln>
        </p:spPr>
        <p:txBody>
          <a:bodyPr wrap="square" rtlCol="0">
            <a:spAutoFit/>
          </a:bodyPr>
          <a:lstStyle/>
          <a:p>
            <a:pPr algn="ctr"/>
            <a:r>
              <a:rPr lang="en-US" sz="1200" b="1" dirty="0" smtClean="0"/>
              <a:t>KSK</a:t>
            </a:r>
            <a:endParaRPr lang="en-US" sz="1200" b="1" dirty="0"/>
          </a:p>
        </p:txBody>
      </p:sp>
      <p:cxnSp>
        <p:nvCxnSpPr>
          <p:cNvPr id="45" name="Straight Arrow Connector 44"/>
          <p:cNvCxnSpPr/>
          <p:nvPr/>
        </p:nvCxnSpPr>
        <p:spPr>
          <a:xfrm flipV="1">
            <a:off x="3107961" y="2685365"/>
            <a:ext cx="1395334" cy="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990600" y="5104031"/>
            <a:ext cx="1600200" cy="646331"/>
          </a:xfrm>
          <a:prstGeom prst="rect">
            <a:avLst/>
          </a:prstGeom>
          <a:noFill/>
          <a:ln>
            <a:noFill/>
          </a:ln>
        </p:spPr>
        <p:txBody>
          <a:bodyPr wrap="square" rtlCol="0">
            <a:spAutoFit/>
          </a:bodyPr>
          <a:lstStyle/>
          <a:p>
            <a:pPr algn="ctr"/>
            <a:r>
              <a:rPr lang="en-US" b="1" dirty="0" smtClean="0"/>
              <a:t>Secure Off-line Environment</a:t>
            </a:r>
            <a:endParaRPr lang="en-US" b="1" dirty="0"/>
          </a:p>
        </p:txBody>
      </p:sp>
      <p:pic>
        <p:nvPicPr>
          <p:cNvPr id="29" name="Picture 2"/>
          <p:cNvPicPr>
            <a:picLocks noChangeAspect="1" noChangeArrowheads="1"/>
          </p:cNvPicPr>
          <p:nvPr/>
        </p:nvPicPr>
        <p:blipFill>
          <a:blip r:embed="rId4" cstate="print"/>
          <a:srcRect/>
          <a:stretch>
            <a:fillRect/>
          </a:stretch>
        </p:blipFill>
        <p:spPr bwMode="auto">
          <a:xfrm>
            <a:off x="6477000" y="228600"/>
            <a:ext cx="1362075" cy="1019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par>
                                <p:cTn id="19" presetID="3" presetClass="entr" presetSubtype="1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linds(horizontal)">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linds(horizontal)">
                                      <p:cBhvr>
                                        <p:cTn id="26" dur="500"/>
                                        <p:tgtEl>
                                          <p:spTgt spid="2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linds(horizontal)">
                                      <p:cBhvr>
                                        <p:cTn id="29" dur="500"/>
                                        <p:tgtEl>
                                          <p:spTgt spid="26"/>
                                        </p:tgtEl>
                                      </p:cBhvr>
                                    </p:animEffect>
                                  </p:childTnLst>
                                </p:cTn>
                              </p:par>
                              <p:par>
                                <p:cTn id="30" presetID="3" presetClass="entr" presetSubtype="1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linds(horizontal)">
                                      <p:cBhvr>
                                        <p:cTn id="35" dur="500"/>
                                        <p:tgtEl>
                                          <p:spTgt spid="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linds(horizontal)">
                                      <p:cBhvr>
                                        <p:cTn id="38" dur="50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ppt_x"/>
                                          </p:val>
                                        </p:tav>
                                        <p:tav tm="100000">
                                          <p:val>
                                            <p:strVal val="#ppt_x"/>
                                          </p:val>
                                        </p:tav>
                                      </p:tavLst>
                                    </p:anim>
                                    <p:anim calcmode="lin" valueType="num">
                                      <p:cBhvr additive="base">
                                        <p:cTn id="54" dur="500" fill="hold"/>
                                        <p:tgtEl>
                                          <p:spTgt spid="4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ppt_x"/>
                                          </p:val>
                                        </p:tav>
                                        <p:tav tm="100000">
                                          <p:val>
                                            <p:strVal val="#ppt_x"/>
                                          </p:val>
                                        </p:tav>
                                      </p:tavLst>
                                    </p:anim>
                                    <p:anim calcmode="lin" valueType="num">
                                      <p:cBhvr additive="base">
                                        <p:cTn id="6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5"/>
                                        </p:tgtEl>
                                        <p:attrNameLst>
                                          <p:attrName>style.visibility</p:attrName>
                                        </p:attrNameLst>
                                      </p:cBhvr>
                                      <p:to>
                                        <p:strVal val="visible"/>
                                      </p:to>
                                    </p:set>
                                    <p:anim calcmode="lin" valueType="num">
                                      <p:cBhvr additive="base">
                                        <p:cTn id="83" dur="500" fill="hold"/>
                                        <p:tgtEl>
                                          <p:spTgt spid="45"/>
                                        </p:tgtEl>
                                        <p:attrNameLst>
                                          <p:attrName>ppt_x</p:attrName>
                                        </p:attrNameLst>
                                      </p:cBhvr>
                                      <p:tavLst>
                                        <p:tav tm="0">
                                          <p:val>
                                            <p:strVal val="#ppt_x"/>
                                          </p:val>
                                        </p:tav>
                                        <p:tav tm="100000">
                                          <p:val>
                                            <p:strVal val="#ppt_x"/>
                                          </p:val>
                                        </p:tav>
                                      </p:tavLst>
                                    </p:anim>
                                    <p:anim calcmode="lin" valueType="num">
                                      <p:cBhvr additive="base">
                                        <p:cTn id="8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additive="base">
                                        <p:cTn id="89" dur="500" fill="hold"/>
                                        <p:tgtEl>
                                          <p:spTgt spid="8"/>
                                        </p:tgtEl>
                                        <p:attrNameLst>
                                          <p:attrName>ppt_x</p:attrName>
                                        </p:attrNameLst>
                                      </p:cBhvr>
                                      <p:tavLst>
                                        <p:tav tm="0">
                                          <p:val>
                                            <p:strVal val="#ppt_x"/>
                                          </p:val>
                                        </p:tav>
                                        <p:tav tm="100000">
                                          <p:val>
                                            <p:strVal val="#ppt_x"/>
                                          </p:val>
                                        </p:tav>
                                      </p:tavLst>
                                    </p:anim>
                                    <p:anim calcmode="lin" valueType="num">
                                      <p:cBhvr additive="base">
                                        <p:cTn id="90" dur="500" fill="hold"/>
                                        <p:tgtEl>
                                          <p:spTgt spid="8"/>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fill="hold"/>
                                        <p:tgtEl>
                                          <p:spTgt spid="25"/>
                                        </p:tgtEl>
                                        <p:attrNameLst>
                                          <p:attrName>ppt_x</p:attrName>
                                        </p:attrNameLst>
                                      </p:cBhvr>
                                      <p:tavLst>
                                        <p:tav tm="0">
                                          <p:val>
                                            <p:strVal val="#ppt_x"/>
                                          </p:val>
                                        </p:tav>
                                        <p:tav tm="100000">
                                          <p:val>
                                            <p:strVal val="#ppt_x"/>
                                          </p:val>
                                        </p:tav>
                                      </p:tavLst>
                                    </p:anim>
                                    <p:anim calcmode="lin" valueType="num">
                                      <p:cBhvr additive="base">
                                        <p:cTn id="9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additive="base">
                                        <p:cTn id="99" dur="500" fill="hold"/>
                                        <p:tgtEl>
                                          <p:spTgt spid="23"/>
                                        </p:tgtEl>
                                        <p:attrNameLst>
                                          <p:attrName>ppt_x</p:attrName>
                                        </p:attrNameLst>
                                      </p:cBhvr>
                                      <p:tavLst>
                                        <p:tav tm="0">
                                          <p:val>
                                            <p:strVal val="#ppt_x"/>
                                          </p:val>
                                        </p:tav>
                                        <p:tav tm="100000">
                                          <p:val>
                                            <p:strVal val="#ppt_x"/>
                                          </p:val>
                                        </p:tav>
                                      </p:tavLst>
                                    </p:anim>
                                    <p:anim calcmode="lin" valueType="num">
                                      <p:cBhvr additive="base">
                                        <p:cTn id="10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9"/>
                                        </p:tgtEl>
                                        <p:attrNameLst>
                                          <p:attrName>style.visibility</p:attrName>
                                        </p:attrNameLst>
                                      </p:cBhvr>
                                      <p:to>
                                        <p:strVal val="visible"/>
                                      </p:to>
                                    </p:set>
                                    <p:anim calcmode="lin" valueType="num">
                                      <p:cBhvr additive="base">
                                        <p:cTn id="105" dur="500" fill="hold"/>
                                        <p:tgtEl>
                                          <p:spTgt spid="9"/>
                                        </p:tgtEl>
                                        <p:attrNameLst>
                                          <p:attrName>ppt_x</p:attrName>
                                        </p:attrNameLst>
                                      </p:cBhvr>
                                      <p:tavLst>
                                        <p:tav tm="0">
                                          <p:val>
                                            <p:strVal val="#ppt_x"/>
                                          </p:val>
                                        </p:tav>
                                        <p:tav tm="100000">
                                          <p:val>
                                            <p:strVal val="#ppt_x"/>
                                          </p:val>
                                        </p:tav>
                                      </p:tavLst>
                                    </p:anim>
                                    <p:anim calcmode="lin" valueType="num">
                                      <p:cBhvr additive="base">
                                        <p:cTn id="106" dur="500" fill="hold"/>
                                        <p:tgtEl>
                                          <p:spTgt spid="9"/>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ppt_x"/>
                                          </p:val>
                                        </p:tav>
                                        <p:tav tm="100000">
                                          <p:val>
                                            <p:strVal val="#ppt_x"/>
                                          </p:val>
                                        </p:tav>
                                      </p:tavLst>
                                    </p:anim>
                                    <p:anim calcmode="lin" valueType="num">
                                      <p:cBhvr additive="base">
                                        <p:cTn id="11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8" grpId="0"/>
      <p:bldP spid="19" grpId="0"/>
      <p:bldP spid="20" grpId="0"/>
      <p:bldP spid="21" grpId="0"/>
      <p:bldP spid="22" grpId="0"/>
      <p:bldP spid="23" grpId="0"/>
      <p:bldP spid="24" grpId="0"/>
      <p:bldP spid="25" grpId="0"/>
      <p:bldP spid="26" grpId="0" animBg="1"/>
      <p:bldP spid="39" grpId="0"/>
      <p:bldP spid="43" grpId="0"/>
      <p:bldP spid="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600200"/>
            <a:ext cx="2819400" cy="4267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34285" y="1981200"/>
            <a:ext cx="2566116" cy="3810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717997" y="2362200"/>
            <a:ext cx="2330003" cy="3352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38200" y="2819400"/>
            <a:ext cx="2057400" cy="2819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3"/>
          <p:cNvSpPr txBox="1">
            <a:spLocks noChangeArrowheads="1"/>
          </p:cNvSpPr>
          <p:nvPr/>
        </p:nvSpPr>
        <p:spPr bwMode="auto">
          <a:xfrm>
            <a:off x="914400" y="3810000"/>
            <a:ext cx="1371600" cy="369332"/>
          </a:xfrm>
          <a:prstGeom prst="rect">
            <a:avLst/>
          </a:prstGeom>
          <a:noFill/>
          <a:ln w="25400">
            <a:solidFill>
              <a:schemeClr val="tx1"/>
            </a:solidFill>
            <a:miter lim="800000"/>
            <a:headEnd/>
            <a:tailEnd/>
          </a:ln>
        </p:spPr>
        <p:txBody>
          <a:bodyPr wrap="square">
            <a:spAutoFit/>
          </a:bodyPr>
          <a:lstStyle/>
          <a:p>
            <a:r>
              <a:rPr lang="en-US" dirty="0" smtClean="0"/>
              <a:t>KSK on FD</a:t>
            </a:r>
            <a:endParaRPr lang="en-US" dirty="0"/>
          </a:p>
        </p:txBody>
      </p:sp>
      <p:sp>
        <p:nvSpPr>
          <p:cNvPr id="10" name="TextBox 6"/>
          <p:cNvSpPr txBox="1">
            <a:spLocks noChangeArrowheads="1"/>
          </p:cNvSpPr>
          <p:nvPr/>
        </p:nvSpPr>
        <p:spPr bwMode="auto">
          <a:xfrm>
            <a:off x="914400" y="5181601"/>
            <a:ext cx="990600" cy="369332"/>
          </a:xfrm>
          <a:prstGeom prst="rect">
            <a:avLst/>
          </a:prstGeom>
          <a:noFill/>
          <a:ln w="25400">
            <a:solidFill>
              <a:schemeClr val="tx1"/>
            </a:solidFill>
            <a:miter lim="800000"/>
            <a:headEnd/>
            <a:tailEnd/>
          </a:ln>
        </p:spPr>
        <p:txBody>
          <a:bodyPr wrap="square">
            <a:spAutoFit/>
          </a:bodyPr>
          <a:lstStyle/>
          <a:p>
            <a:r>
              <a:rPr lang="en-US" dirty="0" smtClean="0"/>
              <a:t>RNG</a:t>
            </a:r>
            <a:endParaRPr lang="en-US" dirty="0"/>
          </a:p>
        </p:txBody>
      </p:sp>
      <p:sp>
        <p:nvSpPr>
          <p:cNvPr id="11" name="TextBox 10"/>
          <p:cNvSpPr txBox="1">
            <a:spLocks noChangeArrowheads="1"/>
          </p:cNvSpPr>
          <p:nvPr/>
        </p:nvSpPr>
        <p:spPr bwMode="auto">
          <a:xfrm>
            <a:off x="914400" y="4724400"/>
            <a:ext cx="1295400" cy="369888"/>
          </a:xfrm>
          <a:prstGeom prst="rect">
            <a:avLst/>
          </a:prstGeom>
          <a:noFill/>
          <a:ln w="25400">
            <a:solidFill>
              <a:schemeClr val="tx1"/>
            </a:solidFill>
            <a:miter lim="800000"/>
            <a:headEnd/>
            <a:tailEnd/>
          </a:ln>
        </p:spPr>
        <p:txBody>
          <a:bodyPr>
            <a:spAutoFit/>
          </a:bodyPr>
          <a:lstStyle/>
          <a:p>
            <a:r>
              <a:rPr lang="en-US" dirty="0"/>
              <a:t>laptop</a:t>
            </a:r>
          </a:p>
        </p:txBody>
      </p:sp>
      <p:sp>
        <p:nvSpPr>
          <p:cNvPr id="12" name="TextBox 11"/>
          <p:cNvSpPr txBox="1">
            <a:spLocks noChangeArrowheads="1"/>
          </p:cNvSpPr>
          <p:nvPr/>
        </p:nvSpPr>
        <p:spPr bwMode="auto">
          <a:xfrm>
            <a:off x="914400" y="4267200"/>
            <a:ext cx="1828800" cy="369888"/>
          </a:xfrm>
          <a:prstGeom prst="rect">
            <a:avLst/>
          </a:prstGeom>
          <a:noFill/>
          <a:ln w="25400">
            <a:solidFill>
              <a:schemeClr val="tx1"/>
            </a:solidFill>
            <a:miter lim="800000"/>
            <a:headEnd/>
            <a:tailEnd/>
          </a:ln>
        </p:spPr>
        <p:txBody>
          <a:bodyPr>
            <a:spAutoFit/>
          </a:bodyPr>
          <a:lstStyle/>
          <a:p>
            <a:r>
              <a:rPr lang="en-US" dirty="0"/>
              <a:t>Live O/S DVD</a:t>
            </a:r>
          </a:p>
        </p:txBody>
      </p:sp>
      <p:cxnSp>
        <p:nvCxnSpPr>
          <p:cNvPr id="16" name="Straight Arrow Connector 15"/>
          <p:cNvCxnSpPr/>
          <p:nvPr/>
        </p:nvCxnSpPr>
        <p:spPr bwMode="auto">
          <a:xfrm>
            <a:off x="3352800" y="4572000"/>
            <a:ext cx="1219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23"/>
          <p:cNvSpPr txBox="1">
            <a:spLocks noChangeArrowheads="1"/>
          </p:cNvSpPr>
          <p:nvPr/>
        </p:nvSpPr>
        <p:spPr bwMode="auto">
          <a:xfrm>
            <a:off x="838200" y="2819400"/>
            <a:ext cx="1447800" cy="461963"/>
          </a:xfrm>
          <a:prstGeom prst="rect">
            <a:avLst/>
          </a:prstGeom>
          <a:noFill/>
          <a:ln w="25400">
            <a:noFill/>
            <a:miter lim="800000"/>
            <a:headEnd/>
            <a:tailEnd/>
          </a:ln>
        </p:spPr>
        <p:txBody>
          <a:bodyPr>
            <a:spAutoFit/>
          </a:bodyPr>
          <a:lstStyle/>
          <a:p>
            <a:r>
              <a:rPr lang="en-US" sz="2400" b="1" i="1" dirty="0"/>
              <a:t>SAFE</a:t>
            </a:r>
          </a:p>
        </p:txBody>
      </p:sp>
      <p:sp>
        <p:nvSpPr>
          <p:cNvPr id="18" name="TextBox 23"/>
          <p:cNvSpPr txBox="1">
            <a:spLocks noChangeArrowheads="1"/>
          </p:cNvSpPr>
          <p:nvPr/>
        </p:nvSpPr>
        <p:spPr bwMode="auto">
          <a:xfrm>
            <a:off x="838200" y="2362200"/>
            <a:ext cx="1447800" cy="461665"/>
          </a:xfrm>
          <a:prstGeom prst="rect">
            <a:avLst/>
          </a:prstGeom>
          <a:noFill/>
          <a:ln w="25400">
            <a:noFill/>
            <a:miter lim="800000"/>
            <a:headEnd/>
            <a:tailEnd/>
          </a:ln>
        </p:spPr>
        <p:txBody>
          <a:bodyPr wrap="square">
            <a:spAutoFit/>
          </a:bodyPr>
          <a:lstStyle/>
          <a:p>
            <a:r>
              <a:rPr lang="en-US" sz="2400" b="1" i="1" dirty="0"/>
              <a:t>RACK</a:t>
            </a:r>
          </a:p>
        </p:txBody>
      </p:sp>
      <p:sp>
        <p:nvSpPr>
          <p:cNvPr id="19" name="TextBox 18"/>
          <p:cNvSpPr txBox="1">
            <a:spLocks noChangeArrowheads="1"/>
          </p:cNvSpPr>
          <p:nvPr/>
        </p:nvSpPr>
        <p:spPr bwMode="auto">
          <a:xfrm>
            <a:off x="838200" y="1981200"/>
            <a:ext cx="1447800" cy="461963"/>
          </a:xfrm>
          <a:prstGeom prst="rect">
            <a:avLst/>
          </a:prstGeom>
          <a:noFill/>
          <a:ln w="25400">
            <a:noFill/>
            <a:miter lim="800000"/>
            <a:headEnd/>
            <a:tailEnd/>
          </a:ln>
        </p:spPr>
        <p:txBody>
          <a:bodyPr>
            <a:spAutoFit/>
          </a:bodyPr>
          <a:lstStyle/>
          <a:p>
            <a:r>
              <a:rPr lang="en-US" sz="2400" b="1" i="1" dirty="0"/>
              <a:t>CAGE</a:t>
            </a:r>
          </a:p>
        </p:txBody>
      </p:sp>
      <p:sp>
        <p:nvSpPr>
          <p:cNvPr id="20" name="TextBox 23"/>
          <p:cNvSpPr txBox="1">
            <a:spLocks noChangeArrowheads="1"/>
          </p:cNvSpPr>
          <p:nvPr/>
        </p:nvSpPr>
        <p:spPr bwMode="auto">
          <a:xfrm>
            <a:off x="685800" y="1600200"/>
            <a:ext cx="2743200" cy="461963"/>
          </a:xfrm>
          <a:prstGeom prst="rect">
            <a:avLst/>
          </a:prstGeom>
          <a:noFill/>
          <a:ln w="25400">
            <a:noFill/>
            <a:miter lim="800000"/>
            <a:headEnd/>
            <a:tailEnd/>
          </a:ln>
        </p:spPr>
        <p:txBody>
          <a:bodyPr>
            <a:spAutoFit/>
          </a:bodyPr>
          <a:lstStyle/>
          <a:p>
            <a:r>
              <a:rPr lang="en-US" sz="2400" b="1" i="1" dirty="0"/>
              <a:t>DATA CENTER</a:t>
            </a:r>
          </a:p>
        </p:txBody>
      </p:sp>
      <p:sp>
        <p:nvSpPr>
          <p:cNvPr id="21" name="TextBox 3"/>
          <p:cNvSpPr txBox="1">
            <a:spLocks noChangeArrowheads="1"/>
          </p:cNvSpPr>
          <p:nvPr/>
        </p:nvSpPr>
        <p:spPr bwMode="auto">
          <a:xfrm>
            <a:off x="838200" y="3200400"/>
            <a:ext cx="1905000" cy="646331"/>
          </a:xfrm>
          <a:prstGeom prst="rect">
            <a:avLst/>
          </a:prstGeom>
          <a:noFill/>
          <a:ln w="25400">
            <a:noFill/>
            <a:miter lim="800000"/>
            <a:headEnd/>
            <a:tailEnd/>
          </a:ln>
        </p:spPr>
        <p:txBody>
          <a:bodyPr wrap="square">
            <a:spAutoFit/>
          </a:bodyPr>
          <a:lstStyle/>
          <a:p>
            <a:r>
              <a:rPr lang="en-US" dirty="0" smtClean="0"/>
              <a:t>All in tamper evident bags</a:t>
            </a:r>
            <a:endParaRPr lang="en-US" dirty="0"/>
          </a:p>
        </p:txBody>
      </p:sp>
      <p:cxnSp>
        <p:nvCxnSpPr>
          <p:cNvPr id="48" name="Straight Arrow Connector 47"/>
          <p:cNvCxnSpPr/>
          <p:nvPr/>
        </p:nvCxnSpPr>
        <p:spPr bwMode="auto">
          <a:xfrm>
            <a:off x="3352800" y="4343400"/>
            <a:ext cx="1219200" cy="0"/>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4572000" y="1905000"/>
            <a:ext cx="2514600" cy="3810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Rectangle 52"/>
          <p:cNvSpPr/>
          <p:nvPr/>
        </p:nvSpPr>
        <p:spPr>
          <a:xfrm>
            <a:off x="4648200" y="2286000"/>
            <a:ext cx="2286000" cy="3276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4724400" y="2743200"/>
            <a:ext cx="2057400" cy="27432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TextBox 23"/>
          <p:cNvSpPr txBox="1">
            <a:spLocks noChangeArrowheads="1"/>
          </p:cNvSpPr>
          <p:nvPr/>
        </p:nvSpPr>
        <p:spPr bwMode="auto">
          <a:xfrm>
            <a:off x="5638800" y="2743200"/>
            <a:ext cx="1066800" cy="461963"/>
          </a:xfrm>
          <a:prstGeom prst="rect">
            <a:avLst/>
          </a:prstGeom>
          <a:noFill/>
          <a:ln w="25400">
            <a:noFill/>
            <a:miter lim="800000"/>
            <a:headEnd/>
            <a:tailEnd/>
          </a:ln>
        </p:spPr>
        <p:txBody>
          <a:bodyPr wrap="square">
            <a:spAutoFit/>
          </a:bodyPr>
          <a:lstStyle/>
          <a:p>
            <a:r>
              <a:rPr lang="en-US" sz="2400" b="1" i="1" dirty="0"/>
              <a:t>RACK</a:t>
            </a:r>
          </a:p>
        </p:txBody>
      </p:sp>
      <p:sp>
        <p:nvSpPr>
          <p:cNvPr id="56" name="TextBox 23"/>
          <p:cNvSpPr txBox="1">
            <a:spLocks noChangeArrowheads="1"/>
          </p:cNvSpPr>
          <p:nvPr/>
        </p:nvSpPr>
        <p:spPr bwMode="auto">
          <a:xfrm>
            <a:off x="5715000" y="2362200"/>
            <a:ext cx="1447800" cy="461963"/>
          </a:xfrm>
          <a:prstGeom prst="rect">
            <a:avLst/>
          </a:prstGeom>
          <a:noFill/>
          <a:ln w="25400">
            <a:noFill/>
            <a:miter lim="800000"/>
            <a:headEnd/>
            <a:tailEnd/>
          </a:ln>
        </p:spPr>
        <p:txBody>
          <a:bodyPr>
            <a:spAutoFit/>
          </a:bodyPr>
          <a:lstStyle/>
          <a:p>
            <a:r>
              <a:rPr lang="en-US" sz="2400" b="1" i="1" dirty="0"/>
              <a:t>CAGE</a:t>
            </a:r>
          </a:p>
        </p:txBody>
      </p:sp>
      <p:sp>
        <p:nvSpPr>
          <p:cNvPr id="57" name="TextBox 23"/>
          <p:cNvSpPr txBox="1">
            <a:spLocks noChangeArrowheads="1"/>
          </p:cNvSpPr>
          <p:nvPr/>
        </p:nvSpPr>
        <p:spPr bwMode="auto">
          <a:xfrm>
            <a:off x="4648200" y="1905000"/>
            <a:ext cx="2743200" cy="461963"/>
          </a:xfrm>
          <a:prstGeom prst="rect">
            <a:avLst/>
          </a:prstGeom>
          <a:noFill/>
          <a:ln w="25400">
            <a:noFill/>
            <a:miter lim="800000"/>
            <a:headEnd/>
            <a:tailEnd/>
          </a:ln>
        </p:spPr>
        <p:txBody>
          <a:bodyPr>
            <a:spAutoFit/>
          </a:bodyPr>
          <a:lstStyle/>
          <a:p>
            <a:r>
              <a:rPr lang="en-US" sz="2400" b="1" i="1" dirty="0"/>
              <a:t>DATA CENTER</a:t>
            </a:r>
          </a:p>
        </p:txBody>
      </p:sp>
      <p:sp>
        <p:nvSpPr>
          <p:cNvPr id="58" name="TextBox 9"/>
          <p:cNvSpPr txBox="1">
            <a:spLocks noChangeArrowheads="1"/>
          </p:cNvSpPr>
          <p:nvPr/>
        </p:nvSpPr>
        <p:spPr bwMode="auto">
          <a:xfrm>
            <a:off x="5257800" y="4419600"/>
            <a:ext cx="1295400" cy="369888"/>
          </a:xfrm>
          <a:prstGeom prst="rect">
            <a:avLst/>
          </a:prstGeom>
          <a:noFill/>
          <a:ln w="25400">
            <a:solidFill>
              <a:schemeClr val="tx1"/>
            </a:solidFill>
            <a:miter lim="800000"/>
            <a:headEnd/>
            <a:tailEnd/>
          </a:ln>
        </p:spPr>
        <p:txBody>
          <a:bodyPr>
            <a:spAutoFit/>
          </a:bodyPr>
          <a:lstStyle/>
          <a:p>
            <a:r>
              <a:rPr lang="en-US"/>
              <a:t>signer</a:t>
            </a:r>
          </a:p>
        </p:txBody>
      </p:sp>
      <p:sp>
        <p:nvSpPr>
          <p:cNvPr id="59" name="TextBox 10"/>
          <p:cNvSpPr txBox="1">
            <a:spLocks noChangeArrowheads="1"/>
          </p:cNvSpPr>
          <p:nvPr/>
        </p:nvSpPr>
        <p:spPr bwMode="auto">
          <a:xfrm>
            <a:off x="5257800" y="4953000"/>
            <a:ext cx="1295400" cy="369888"/>
          </a:xfrm>
          <a:prstGeom prst="rect">
            <a:avLst/>
          </a:prstGeom>
          <a:noFill/>
          <a:ln w="25400">
            <a:solidFill>
              <a:schemeClr val="tx1"/>
            </a:solidFill>
            <a:miter lim="800000"/>
            <a:headEnd/>
            <a:tailEnd/>
          </a:ln>
        </p:spPr>
        <p:txBody>
          <a:bodyPr>
            <a:spAutoFit/>
          </a:bodyPr>
          <a:lstStyle/>
          <a:p>
            <a:r>
              <a:rPr lang="en-US"/>
              <a:t>firewall</a:t>
            </a:r>
          </a:p>
        </p:txBody>
      </p:sp>
      <p:cxnSp>
        <p:nvCxnSpPr>
          <p:cNvPr id="60" name="Straight Arrow Connector 59"/>
          <p:cNvCxnSpPr>
            <a:stCxn id="62" idx="3"/>
          </p:cNvCxnSpPr>
          <p:nvPr/>
        </p:nvCxnSpPr>
        <p:spPr>
          <a:xfrm>
            <a:off x="5410200" y="4114800"/>
            <a:ext cx="0" cy="304801"/>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grpSp>
        <p:nvGrpSpPr>
          <p:cNvPr id="61" name="Group 35"/>
          <p:cNvGrpSpPr>
            <a:grpSpLocks/>
          </p:cNvGrpSpPr>
          <p:nvPr/>
        </p:nvGrpSpPr>
        <p:grpSpPr bwMode="auto">
          <a:xfrm>
            <a:off x="4876800" y="3124200"/>
            <a:ext cx="1295400" cy="990600"/>
            <a:chOff x="2438400" y="1371600"/>
            <a:chExt cx="1295400" cy="990600"/>
          </a:xfrm>
        </p:grpSpPr>
        <p:sp>
          <p:nvSpPr>
            <p:cNvPr id="62" name="Flowchart: Magnetic Disk 61"/>
            <p:cNvSpPr/>
            <p:nvPr/>
          </p:nvSpPr>
          <p:spPr>
            <a:xfrm>
              <a:off x="2438400" y="1371600"/>
              <a:ext cx="1066800" cy="9906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TextBox 9"/>
            <p:cNvSpPr txBox="1">
              <a:spLocks noChangeArrowheads="1"/>
            </p:cNvSpPr>
            <p:nvPr/>
          </p:nvSpPr>
          <p:spPr bwMode="auto">
            <a:xfrm>
              <a:off x="2438400" y="1828800"/>
              <a:ext cx="1295400" cy="369888"/>
            </a:xfrm>
            <a:prstGeom prst="rect">
              <a:avLst/>
            </a:prstGeom>
            <a:noFill/>
            <a:ln w="25400">
              <a:noFill/>
              <a:miter lim="800000"/>
              <a:headEnd/>
              <a:tailEnd/>
            </a:ln>
          </p:spPr>
          <p:txBody>
            <a:bodyPr>
              <a:spAutoFit/>
            </a:bodyPr>
            <a:lstStyle/>
            <a:p>
              <a:r>
                <a:rPr lang="en-US"/>
                <a:t>zonefile</a:t>
              </a:r>
            </a:p>
          </p:txBody>
        </p:sp>
      </p:grpSp>
      <p:grpSp>
        <p:nvGrpSpPr>
          <p:cNvPr id="49" name="Group 48"/>
          <p:cNvGrpSpPr/>
          <p:nvPr/>
        </p:nvGrpSpPr>
        <p:grpSpPr>
          <a:xfrm>
            <a:off x="6019800" y="3352800"/>
            <a:ext cx="762000" cy="762000"/>
            <a:chOff x="3810000" y="2209800"/>
            <a:chExt cx="762000" cy="762000"/>
          </a:xfrm>
        </p:grpSpPr>
        <p:sp>
          <p:nvSpPr>
            <p:cNvPr id="50" name="Flowchart: Magnetic Disk 49"/>
            <p:cNvSpPr/>
            <p:nvPr/>
          </p:nvSpPr>
          <p:spPr bwMode="auto">
            <a:xfrm>
              <a:off x="3810000" y="2209800"/>
              <a:ext cx="685800" cy="7620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TextBox 9"/>
            <p:cNvSpPr txBox="1">
              <a:spLocks noChangeArrowheads="1"/>
            </p:cNvSpPr>
            <p:nvPr/>
          </p:nvSpPr>
          <p:spPr bwMode="auto">
            <a:xfrm>
              <a:off x="3810000" y="2514600"/>
              <a:ext cx="762000" cy="369332"/>
            </a:xfrm>
            <a:prstGeom prst="rect">
              <a:avLst/>
            </a:prstGeom>
            <a:noFill/>
            <a:ln w="25400">
              <a:noFill/>
              <a:miter lim="800000"/>
              <a:headEnd/>
              <a:tailEnd/>
            </a:ln>
          </p:spPr>
          <p:txBody>
            <a:bodyPr wrap="square">
              <a:spAutoFit/>
            </a:bodyPr>
            <a:lstStyle/>
            <a:p>
              <a:r>
                <a:rPr lang="en-US" dirty="0" smtClean="0"/>
                <a:t>ZSKs</a:t>
              </a:r>
              <a:endParaRPr lang="en-US" dirty="0"/>
            </a:p>
          </p:txBody>
        </p:sp>
      </p:grpSp>
      <p:cxnSp>
        <p:nvCxnSpPr>
          <p:cNvPr id="64" name="Straight Arrow Connector 63"/>
          <p:cNvCxnSpPr/>
          <p:nvPr/>
        </p:nvCxnSpPr>
        <p:spPr>
          <a:xfrm>
            <a:off x="6400800" y="4114800"/>
            <a:ext cx="0" cy="304801"/>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66" name="TextBox 22"/>
          <p:cNvSpPr txBox="1">
            <a:spLocks noChangeArrowheads="1"/>
          </p:cNvSpPr>
          <p:nvPr/>
        </p:nvSpPr>
        <p:spPr bwMode="auto">
          <a:xfrm>
            <a:off x="3505200" y="3124200"/>
            <a:ext cx="859054" cy="1077218"/>
          </a:xfrm>
          <a:prstGeom prst="rect">
            <a:avLst/>
          </a:prstGeom>
          <a:noFill/>
          <a:ln w="25400">
            <a:solidFill>
              <a:schemeClr val="tx1"/>
            </a:solidFill>
            <a:miter lim="800000"/>
            <a:headEnd/>
            <a:tailEnd/>
          </a:ln>
        </p:spPr>
        <p:txBody>
          <a:bodyPr wrap="square">
            <a:spAutoFit/>
          </a:bodyPr>
          <a:lstStyle/>
          <a:p>
            <a:r>
              <a:rPr lang="en-US" sz="1600" b="1" dirty="0" smtClean="0"/>
              <a:t>FD with public ZSKs</a:t>
            </a:r>
            <a:endParaRPr lang="en-US" sz="1600" b="1" dirty="0"/>
          </a:p>
        </p:txBody>
      </p:sp>
      <p:sp>
        <p:nvSpPr>
          <p:cNvPr id="68" name="TextBox 22"/>
          <p:cNvSpPr txBox="1">
            <a:spLocks noChangeArrowheads="1"/>
          </p:cNvSpPr>
          <p:nvPr/>
        </p:nvSpPr>
        <p:spPr bwMode="auto">
          <a:xfrm>
            <a:off x="3505200" y="4800600"/>
            <a:ext cx="990600" cy="1323439"/>
          </a:xfrm>
          <a:prstGeom prst="rect">
            <a:avLst/>
          </a:prstGeom>
          <a:noFill/>
          <a:ln w="25400">
            <a:solidFill>
              <a:schemeClr val="tx1"/>
            </a:solidFill>
            <a:miter lim="800000"/>
            <a:headEnd/>
            <a:tailEnd/>
          </a:ln>
        </p:spPr>
        <p:txBody>
          <a:bodyPr wrap="square">
            <a:spAutoFit/>
          </a:bodyPr>
          <a:lstStyle/>
          <a:p>
            <a:r>
              <a:rPr lang="en-US" sz="1600" b="1" dirty="0" smtClean="0"/>
              <a:t>FD with KSK signed DNSKEY </a:t>
            </a:r>
            <a:r>
              <a:rPr lang="en-US" sz="1600" b="1" dirty="0" err="1" smtClean="0"/>
              <a:t>RRsets</a:t>
            </a:r>
            <a:endParaRPr lang="en-US" sz="1600" b="1" dirty="0"/>
          </a:p>
        </p:txBody>
      </p:sp>
      <p:sp>
        <p:nvSpPr>
          <p:cNvPr id="69" name="TextBox 26"/>
          <p:cNvSpPr txBox="1">
            <a:spLocks noChangeArrowheads="1"/>
          </p:cNvSpPr>
          <p:nvPr/>
        </p:nvSpPr>
        <p:spPr bwMode="auto">
          <a:xfrm>
            <a:off x="7467600" y="4876800"/>
            <a:ext cx="990600" cy="646113"/>
          </a:xfrm>
          <a:prstGeom prst="rect">
            <a:avLst/>
          </a:prstGeom>
          <a:noFill/>
          <a:ln w="25400">
            <a:solidFill>
              <a:schemeClr val="tx1"/>
            </a:solidFill>
            <a:miter lim="800000"/>
            <a:headEnd/>
            <a:tailEnd/>
          </a:ln>
        </p:spPr>
        <p:txBody>
          <a:bodyPr wrap="square">
            <a:spAutoFit/>
          </a:bodyPr>
          <a:lstStyle/>
          <a:p>
            <a:r>
              <a:rPr lang="en-US"/>
              <a:t>hidden master</a:t>
            </a:r>
          </a:p>
        </p:txBody>
      </p:sp>
      <p:cxnSp>
        <p:nvCxnSpPr>
          <p:cNvPr id="70" name="Straight Arrow Connector 69"/>
          <p:cNvCxnSpPr>
            <a:endCxn id="69" idx="1"/>
          </p:cNvCxnSpPr>
          <p:nvPr/>
        </p:nvCxnSpPr>
        <p:spPr>
          <a:xfrm>
            <a:off x="7086600" y="5181600"/>
            <a:ext cx="381000" cy="1825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Title 2"/>
          <p:cNvSpPr>
            <a:spLocks noGrp="1"/>
          </p:cNvSpPr>
          <p:nvPr>
            <p:ph type="title"/>
          </p:nvPr>
        </p:nvSpPr>
        <p:spPr/>
        <p:txBody>
          <a:bodyPr>
            <a:normAutofit/>
          </a:bodyPr>
          <a:lstStyle/>
          <a:p>
            <a:pPr algn="ctr"/>
            <a:r>
              <a:rPr lang="en-US" sz="4000" b="1" dirty="0" smtClean="0"/>
              <a:t>…or even this</a:t>
            </a:r>
            <a:endParaRPr lang="en-US" sz="4000" b="1" dirty="0"/>
          </a:p>
        </p:txBody>
      </p:sp>
      <p:sp>
        <p:nvSpPr>
          <p:cNvPr id="78" name="TextBox 22"/>
          <p:cNvSpPr txBox="1">
            <a:spLocks noChangeArrowheads="1"/>
          </p:cNvSpPr>
          <p:nvPr/>
        </p:nvSpPr>
        <p:spPr bwMode="auto">
          <a:xfrm>
            <a:off x="990600" y="1143000"/>
            <a:ext cx="2209800" cy="523220"/>
          </a:xfrm>
          <a:prstGeom prst="rect">
            <a:avLst/>
          </a:prstGeom>
          <a:noFill/>
          <a:ln w="25400">
            <a:noFill/>
            <a:miter lim="800000"/>
            <a:headEnd/>
            <a:tailEnd/>
          </a:ln>
        </p:spPr>
        <p:txBody>
          <a:bodyPr wrap="square">
            <a:spAutoFit/>
          </a:bodyPr>
          <a:lstStyle/>
          <a:p>
            <a:r>
              <a:rPr lang="en-US" sz="2800" b="1" i="1" dirty="0" smtClean="0"/>
              <a:t>Off-line</a:t>
            </a:r>
            <a:endParaRPr lang="en-US" sz="2800" b="1" i="1" dirty="0"/>
          </a:p>
        </p:txBody>
      </p:sp>
      <p:sp>
        <p:nvSpPr>
          <p:cNvPr id="79" name="TextBox 22"/>
          <p:cNvSpPr txBox="1">
            <a:spLocks noChangeArrowheads="1"/>
          </p:cNvSpPr>
          <p:nvPr/>
        </p:nvSpPr>
        <p:spPr bwMode="auto">
          <a:xfrm>
            <a:off x="4724400" y="1447800"/>
            <a:ext cx="2209800" cy="523220"/>
          </a:xfrm>
          <a:prstGeom prst="rect">
            <a:avLst/>
          </a:prstGeom>
          <a:noFill/>
          <a:ln w="25400">
            <a:noFill/>
            <a:miter lim="800000"/>
            <a:headEnd/>
            <a:tailEnd/>
          </a:ln>
        </p:spPr>
        <p:txBody>
          <a:bodyPr wrap="square">
            <a:spAutoFit/>
          </a:bodyPr>
          <a:lstStyle/>
          <a:p>
            <a:r>
              <a:rPr lang="en-US" sz="2800" b="1" i="1" dirty="0" smtClean="0"/>
              <a:t>Off-net</a:t>
            </a:r>
            <a:endParaRPr lang="en-US" sz="2800" b="1"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descr="http://scoreboard.verisignlabs.com/count-trace.png"/>
          <p:cNvPicPr>
            <a:picLocks noChangeAspect="1" noChangeArrowheads="1"/>
          </p:cNvPicPr>
          <p:nvPr/>
        </p:nvPicPr>
        <p:blipFill>
          <a:blip r:embed="rId3" cstate="print">
            <a:lum bright="40000"/>
          </a:blip>
          <a:srcRect/>
          <a:stretch>
            <a:fillRect/>
          </a:stretch>
        </p:blipFill>
        <p:spPr bwMode="auto">
          <a:xfrm>
            <a:off x="974190" y="762000"/>
            <a:ext cx="8169810" cy="6096000"/>
          </a:xfrm>
          <a:prstGeom prst="rect">
            <a:avLst/>
          </a:prstGeom>
          <a:noFill/>
        </p:spPr>
      </p:pic>
      <p:pic>
        <p:nvPicPr>
          <p:cNvPr id="38914" name="Picture 2" descr="http://dnssec-deployment.icann.org/dctld/hist.png"/>
          <p:cNvPicPr>
            <a:picLocks noChangeAspect="1" noChangeArrowheads="1"/>
          </p:cNvPicPr>
          <p:nvPr/>
        </p:nvPicPr>
        <p:blipFill>
          <a:blip r:embed="rId4" cstate="print">
            <a:duotone>
              <a:schemeClr val="accent3">
                <a:shade val="45000"/>
                <a:satMod val="135000"/>
              </a:schemeClr>
              <a:prstClr val="white"/>
            </a:duotone>
            <a:lum bright="20000"/>
          </a:blip>
          <a:srcRect/>
          <a:stretch>
            <a:fillRect/>
          </a:stretch>
        </p:blipFill>
        <p:spPr bwMode="auto">
          <a:xfrm>
            <a:off x="2133600" y="838200"/>
            <a:ext cx="6096000" cy="4572000"/>
          </a:xfrm>
          <a:prstGeom prst="rect">
            <a:avLst/>
          </a:prstGeom>
          <a:noFill/>
        </p:spPr>
      </p:pic>
      <p:sp>
        <p:nvSpPr>
          <p:cNvPr id="2" name="Title 1"/>
          <p:cNvSpPr>
            <a:spLocks noGrp="1"/>
          </p:cNvSpPr>
          <p:nvPr>
            <p:ph type="title"/>
          </p:nvPr>
        </p:nvSpPr>
        <p:spPr>
          <a:xfrm>
            <a:off x="381000" y="457200"/>
            <a:ext cx="8382000" cy="792162"/>
          </a:xfrm>
        </p:spPr>
        <p:txBody>
          <a:bodyPr>
            <a:noAutofit/>
          </a:bodyPr>
          <a:lstStyle/>
          <a:p>
            <a:pPr algn="ctr"/>
            <a:r>
              <a:rPr lang="en-US" sz="4000" b="1" dirty="0" smtClean="0"/>
              <a:t>DNSSEC: We have passed the point of no return</a:t>
            </a:r>
            <a:endParaRPr lang="en-US" sz="4000" b="1" dirty="0"/>
          </a:p>
        </p:txBody>
      </p:sp>
      <p:sp>
        <p:nvSpPr>
          <p:cNvPr id="3" name="Content Placeholder 2"/>
          <p:cNvSpPr>
            <a:spLocks noGrp="1"/>
          </p:cNvSpPr>
          <p:nvPr>
            <p:ph idx="1"/>
          </p:nvPr>
        </p:nvSpPr>
        <p:spPr/>
        <p:txBody>
          <a:bodyPr>
            <a:normAutofit lnSpcReduction="10000"/>
          </a:bodyPr>
          <a:lstStyle/>
          <a:p>
            <a:r>
              <a:rPr lang="en-US" dirty="0" smtClean="0"/>
              <a:t>Fast pace of deployment at the TLD level	</a:t>
            </a:r>
          </a:p>
          <a:p>
            <a:r>
              <a:rPr lang="en-US" dirty="0" smtClean="0"/>
              <a:t>Deployed at root</a:t>
            </a:r>
          </a:p>
          <a:p>
            <a:r>
              <a:rPr lang="en-US" dirty="0" smtClean="0"/>
              <a:t>Supported by software</a:t>
            </a:r>
          </a:p>
          <a:p>
            <a:r>
              <a:rPr lang="en-US" dirty="0" smtClean="0"/>
              <a:t>Growing support by ISPs</a:t>
            </a:r>
          </a:p>
          <a:p>
            <a:r>
              <a:rPr lang="en-US" dirty="0" smtClean="0"/>
              <a:t>Required by new </a:t>
            </a:r>
            <a:r>
              <a:rPr lang="en-US" dirty="0" err="1" smtClean="0"/>
              <a:t>gTLDs</a:t>
            </a:r>
            <a:endParaRPr lang="en-US" dirty="0" smtClean="0"/>
          </a:p>
          <a:p>
            <a:pPr>
              <a:buNone/>
            </a:pPr>
            <a:endParaRPr lang="en-US" dirty="0" smtClean="0"/>
          </a:p>
          <a:p>
            <a:pPr>
              <a:buNone/>
            </a:pPr>
            <a:r>
              <a:rPr lang="en-US" dirty="0" smtClean="0">
                <a:sym typeface="Wingdings" pitchFamily="2" charset="2"/>
              </a:rPr>
              <a:t> </a:t>
            </a:r>
            <a:r>
              <a:rPr lang="en-US" dirty="0" smtClean="0"/>
              <a:t>Inevitable widespread deployment across core Internet infrastructure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But all must have:</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Published practice statement</a:t>
            </a:r>
          </a:p>
          <a:p>
            <a:pPr lvl="1"/>
            <a:r>
              <a:rPr lang="en-US" dirty="0" smtClean="0"/>
              <a:t>Overview of operations</a:t>
            </a:r>
          </a:p>
          <a:p>
            <a:pPr lvl="1"/>
            <a:r>
              <a:rPr lang="en-US" dirty="0" smtClean="0"/>
              <a:t>Setting expectations</a:t>
            </a:r>
          </a:p>
          <a:p>
            <a:pPr lvl="2"/>
            <a:r>
              <a:rPr lang="en-US" dirty="0" smtClean="0"/>
              <a:t>Normal</a:t>
            </a:r>
          </a:p>
          <a:p>
            <a:pPr lvl="2"/>
            <a:r>
              <a:rPr lang="en-US" dirty="0" smtClean="0"/>
              <a:t>Emergency</a:t>
            </a:r>
          </a:p>
          <a:p>
            <a:pPr lvl="1"/>
            <a:r>
              <a:rPr lang="en-US" dirty="0" smtClean="0"/>
              <a:t>Limiting liability</a:t>
            </a:r>
          </a:p>
          <a:p>
            <a:r>
              <a:rPr lang="en-US" dirty="0" smtClean="0"/>
              <a:t>Documented procedures</a:t>
            </a:r>
          </a:p>
          <a:p>
            <a:r>
              <a:rPr lang="en-US" dirty="0" smtClean="0"/>
              <a:t>Multi person access requirements</a:t>
            </a:r>
          </a:p>
          <a:p>
            <a:r>
              <a:rPr lang="en-US" dirty="0" smtClean="0"/>
              <a:t>Audit logs</a:t>
            </a:r>
          </a:p>
          <a:p>
            <a:r>
              <a:rPr lang="en-US" dirty="0" smtClean="0"/>
              <a:t>Good Random Number Generators</a:t>
            </a:r>
          </a:p>
        </p:txBody>
      </p:sp>
      <p:pic>
        <p:nvPicPr>
          <p:cNvPr id="6" name="Content Placeholder 3"/>
          <p:cNvPicPr>
            <a:picLocks noChangeAspect="1" noChangeArrowheads="1"/>
          </p:cNvPicPr>
          <p:nvPr/>
        </p:nvPicPr>
        <p:blipFill>
          <a:blip r:embed="rId3" cstate="print"/>
          <a:srcRect/>
          <a:stretch>
            <a:fillRect/>
          </a:stretch>
        </p:blipFill>
        <p:spPr>
          <a:xfrm>
            <a:off x="6096000" y="1752600"/>
            <a:ext cx="1447800" cy="1801693"/>
          </a:xfrm>
          <a:prstGeom prst="rect">
            <a:avLst/>
          </a:prstGeom>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4" cstate="print"/>
          <a:srcRect/>
          <a:stretch>
            <a:fillRect/>
          </a:stretch>
        </p:blipFill>
        <p:spPr bwMode="auto">
          <a:xfrm>
            <a:off x="7162800" y="5638800"/>
            <a:ext cx="1036320" cy="777240"/>
          </a:xfrm>
          <a:prstGeom prst="rect">
            <a:avLst/>
          </a:prstGeom>
          <a:noFill/>
          <a:ln w="9525">
            <a:noFill/>
            <a:miter lim="800000"/>
            <a:headEnd/>
            <a:tailEnd/>
          </a:ln>
        </p:spPr>
      </p:pic>
      <p:pic>
        <p:nvPicPr>
          <p:cNvPr id="8" name="Picture 7" descr="Random Number"/>
          <p:cNvPicPr>
            <a:picLocks noChangeAspect="1" noChangeArrowheads="1"/>
          </p:cNvPicPr>
          <p:nvPr/>
        </p:nvPicPr>
        <p:blipFill>
          <a:blip r:embed="rId5" cstate="print"/>
          <a:srcRect/>
          <a:stretch>
            <a:fillRect/>
          </a:stretch>
        </p:blipFill>
        <p:spPr bwMode="auto">
          <a:xfrm>
            <a:off x="6248400" y="3810000"/>
            <a:ext cx="1828800" cy="658368"/>
          </a:xfrm>
          <a:prstGeom prst="rect">
            <a:avLst/>
          </a:prstGeom>
          <a:noFill/>
          <a:ln w="9525">
            <a:noFill/>
            <a:miter lim="800000"/>
            <a:headEnd/>
            <a:tailEnd/>
          </a:ln>
        </p:spPr>
      </p:pic>
      <p:pic>
        <p:nvPicPr>
          <p:cNvPr id="9" name="Picture 2" descr="image of lava lamp"/>
          <p:cNvPicPr>
            <a:picLocks noChangeAspect="1" noChangeArrowheads="1"/>
          </p:cNvPicPr>
          <p:nvPr/>
        </p:nvPicPr>
        <p:blipFill>
          <a:blip r:embed="rId6" cstate="print"/>
          <a:srcRect/>
          <a:stretch>
            <a:fillRect/>
          </a:stretch>
        </p:blipFill>
        <p:spPr bwMode="auto">
          <a:xfrm>
            <a:off x="8153400" y="3200400"/>
            <a:ext cx="457200" cy="1083564"/>
          </a:xfrm>
          <a:prstGeom prst="rect">
            <a:avLst/>
          </a:prstGeom>
          <a:noFill/>
          <a:ln w="9525">
            <a:noFill/>
            <a:miter lim="800000"/>
            <a:headEnd/>
            <a:tailEnd/>
          </a:ln>
        </p:spPr>
      </p:pic>
      <p:pic>
        <p:nvPicPr>
          <p:cNvPr id="4097" name="Picture 1"/>
          <p:cNvPicPr>
            <a:picLocks noChangeAspect="1" noChangeArrowheads="1"/>
          </p:cNvPicPr>
          <p:nvPr/>
        </p:nvPicPr>
        <p:blipFill>
          <a:blip r:embed="rId7" cstate="print"/>
          <a:srcRect/>
          <a:stretch>
            <a:fillRect/>
          </a:stretch>
        </p:blipFill>
        <p:spPr bwMode="auto">
          <a:xfrm>
            <a:off x="7962900" y="4572000"/>
            <a:ext cx="1181100" cy="1981200"/>
          </a:xfrm>
          <a:prstGeom prst="rect">
            <a:avLst/>
          </a:prstGeom>
          <a:noFill/>
          <a:ln w="9525">
            <a:noFill/>
            <a:miter lim="800000"/>
            <a:headEnd/>
            <a:tailEnd/>
          </a:ln>
        </p:spPr>
      </p:pic>
      <p:sp>
        <p:nvSpPr>
          <p:cNvPr id="10" name="Rectangle 9"/>
          <p:cNvSpPr/>
          <p:nvPr/>
        </p:nvSpPr>
        <p:spPr>
          <a:xfrm>
            <a:off x="6096000" y="5715000"/>
            <a:ext cx="976549" cy="646331"/>
          </a:xfrm>
          <a:prstGeom prst="rect">
            <a:avLst/>
          </a:prstGeom>
          <a:ln>
            <a:solidFill>
              <a:schemeClr val="tx1"/>
            </a:solidFill>
          </a:ln>
        </p:spPr>
        <p:txBody>
          <a:bodyPr wrap="none">
            <a:spAutoFit/>
          </a:bodyPr>
          <a:lstStyle/>
          <a:p>
            <a:r>
              <a:rPr lang="en-US" dirty="0" smtClean="0"/>
              <a:t>DRBGs</a:t>
            </a:r>
          </a:p>
          <a:p>
            <a:r>
              <a:rPr lang="en-US" dirty="0" smtClean="0"/>
              <a:t>FIPS 140</a:t>
            </a:r>
          </a:p>
        </p:txBody>
      </p:sp>
      <p:sp>
        <p:nvSpPr>
          <p:cNvPr id="11" name="Rectangle 10"/>
          <p:cNvSpPr/>
          <p:nvPr/>
        </p:nvSpPr>
        <p:spPr>
          <a:xfrm>
            <a:off x="6248400" y="4800600"/>
            <a:ext cx="1603324" cy="369332"/>
          </a:xfrm>
          <a:prstGeom prst="rect">
            <a:avLst/>
          </a:prstGeom>
          <a:ln>
            <a:solidFill>
              <a:schemeClr val="tx1"/>
            </a:solidFill>
          </a:ln>
        </p:spPr>
        <p:txBody>
          <a:bodyPr wrap="none">
            <a:spAutoFit/>
          </a:bodyPr>
          <a:lstStyle/>
          <a:p>
            <a:r>
              <a:rPr lang="en-US" dirty="0" smtClean="0"/>
              <a:t>Intel </a:t>
            </a:r>
            <a:r>
              <a:rPr lang="en-US" dirty="0" err="1" smtClean="0"/>
              <a:t>RdRand</a:t>
            </a:r>
            <a:endParaRPr lang="en-US" dirty="0"/>
          </a:p>
        </p:txBody>
      </p:sp>
      <p:sp>
        <p:nvSpPr>
          <p:cNvPr id="12" name="Rectangle 11"/>
          <p:cNvSpPr/>
          <p:nvPr/>
        </p:nvSpPr>
        <p:spPr>
          <a:xfrm>
            <a:off x="1447800" y="5715000"/>
            <a:ext cx="5105400" cy="369332"/>
          </a:xfrm>
          <a:prstGeom prst="rect">
            <a:avLst/>
          </a:prstGeom>
        </p:spPr>
        <p:txBody>
          <a:bodyPr wrap="square">
            <a:spAutoFit/>
          </a:bodyPr>
          <a:lstStyle/>
          <a:p>
            <a:r>
              <a:rPr lang="en-US" i="1" dirty="0" smtClean="0"/>
              <a:t>15 Feb 12 – “Ron was wrong, Whit is right”</a:t>
            </a:r>
            <a:r>
              <a:rPr lang="en-US" dirty="0" smtClean="0"/>
              <a:t> </a:t>
            </a:r>
            <a:endParaRPr lang="en-US" dirty="0"/>
          </a:p>
        </p:txBody>
      </p:sp>
      <p:sp>
        <p:nvSpPr>
          <p:cNvPr id="13" name="TextBox 12"/>
          <p:cNvSpPr txBox="1"/>
          <p:nvPr/>
        </p:nvSpPr>
        <p:spPr>
          <a:xfrm>
            <a:off x="0" y="6172201"/>
            <a:ext cx="8915400" cy="646331"/>
          </a:xfrm>
          <a:prstGeom prst="rect">
            <a:avLst/>
          </a:prstGeom>
          <a:noFill/>
        </p:spPr>
        <p:txBody>
          <a:bodyPr wrap="square" rtlCol="0">
            <a:spAutoFit/>
          </a:bodyPr>
          <a:lstStyle/>
          <a:p>
            <a:r>
              <a:rPr lang="en-US" sz="1200" b="1" dirty="0" smtClean="0"/>
              <a:t>Useful IETF RFCs:</a:t>
            </a:r>
          </a:p>
          <a:p>
            <a:r>
              <a:rPr lang="en-US" sz="1200" b="1" dirty="0" smtClean="0"/>
              <a:t>DNSSEC Operational Practices  http://tools.ietf.org/html/draft-ietf-dnsop-rfc4641bis</a:t>
            </a:r>
          </a:p>
          <a:p>
            <a:r>
              <a:rPr lang="en-US" sz="1200" b="1" dirty="0" smtClean="0"/>
              <a:t>A Framework for DNSSEC Policies and DNSSEC Practice Statements http://tools.ietf.org/html/draft-ietf-dnsop-dnssec-dps-framework</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smtClean="0"/>
              <a:t>Summary</a:t>
            </a:r>
            <a:endParaRPr lang="en-US" sz="4000" b="1" dirty="0"/>
          </a:p>
        </p:txBody>
      </p:sp>
      <p:sp>
        <p:nvSpPr>
          <p:cNvPr id="2" name="Content Placeholder 1"/>
          <p:cNvSpPr>
            <a:spLocks noGrp="1"/>
          </p:cNvSpPr>
          <p:nvPr>
            <p:ph idx="1"/>
          </p:nvPr>
        </p:nvSpPr>
        <p:spPr/>
        <p:txBody>
          <a:bodyPr>
            <a:normAutofit fontScale="92500" lnSpcReduction="20000"/>
          </a:bodyPr>
          <a:lstStyle/>
          <a:p>
            <a:r>
              <a:rPr lang="en-US" dirty="0" smtClean="0"/>
              <a:t>DNSSEC has left the starting gate but without greater support by Registrars, demand from domain name holders and trustworthy deployment by operators, it will die on the vine</a:t>
            </a:r>
          </a:p>
          <a:p>
            <a:r>
              <a:rPr lang="en-US" dirty="0" smtClean="0"/>
              <a:t>Building awareness amongst a larger audience based on recent attacks and increased interest in cyber security may be one solution</a:t>
            </a:r>
          </a:p>
          <a:p>
            <a:r>
              <a:rPr lang="en-US" dirty="0" smtClean="0"/>
              <a:t>Drawing on lessons learned from certificate authorities and other sources of trust on the Internet can make DNSSEC a source of innovation and opportunity for all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richard.lamb\Documents\CTU\Picture1.png"/>
          <p:cNvPicPr>
            <a:picLocks noChangeAspect="1" noChangeArrowheads="1"/>
          </p:cNvPicPr>
          <p:nvPr/>
        </p:nvPicPr>
        <p:blipFill>
          <a:blip r:embed="rId3" cstate="print"/>
          <a:srcRect/>
          <a:stretch>
            <a:fillRect/>
          </a:stretch>
        </p:blipFill>
        <p:spPr bwMode="auto">
          <a:xfrm>
            <a:off x="381000" y="228600"/>
            <a:ext cx="8534400" cy="8955088"/>
          </a:xfrm>
          <a:prstGeom prst="rect">
            <a:avLst/>
          </a:prstGeom>
          <a:noFill/>
          <a:ln w="9525">
            <a:noFill/>
            <a:miter lim="800000"/>
            <a:headEnd/>
            <a:tailEnd/>
          </a:ln>
        </p:spPr>
      </p:pic>
      <p:sp>
        <p:nvSpPr>
          <p:cNvPr id="5" name="Rectangle 4"/>
          <p:cNvSpPr/>
          <p:nvPr/>
        </p:nvSpPr>
        <p:spPr>
          <a:xfrm>
            <a:off x="5562600" y="2057400"/>
            <a:ext cx="1688347" cy="400110"/>
          </a:xfrm>
          <a:prstGeom prst="rect">
            <a:avLst/>
          </a:prstGeom>
        </p:spPr>
        <p:txBody>
          <a:bodyPr wrap="none">
            <a:spAutoFit/>
          </a:bodyPr>
          <a:lstStyle/>
          <a:p>
            <a:r>
              <a:rPr lang="en-US" sz="2000" b="1" dirty="0" smtClean="0"/>
              <a:t>OECS ID effort</a:t>
            </a:r>
            <a:endParaRPr lang="en-US" sz="2000" b="1" dirty="0"/>
          </a:p>
        </p:txBody>
      </p:sp>
      <p:pic>
        <p:nvPicPr>
          <p:cNvPr id="1026" name="Picture 2"/>
          <p:cNvPicPr>
            <a:picLocks noChangeAspect="1" noChangeArrowheads="1"/>
          </p:cNvPicPr>
          <p:nvPr/>
        </p:nvPicPr>
        <p:blipFill>
          <a:blip r:embed="rId4" cstate="print"/>
          <a:srcRect/>
          <a:stretch>
            <a:fillRect/>
          </a:stretch>
        </p:blipFill>
        <p:spPr bwMode="auto">
          <a:xfrm>
            <a:off x="152400" y="2438400"/>
            <a:ext cx="1534783" cy="581025"/>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4495800" y="1371600"/>
            <a:ext cx="1336431" cy="609600"/>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5715000" y="6096000"/>
            <a:ext cx="1417983"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Picture3.jpg"/>
          <p:cNvPicPr>
            <a:picLocks noChangeAspect="1"/>
          </p:cNvPicPr>
          <p:nvPr/>
        </p:nvPicPr>
        <p:blipFill>
          <a:blip r:embed="rId3" cstate="print">
            <a:lum bright="72000" contrast="-40000"/>
          </a:blip>
          <a:stretch>
            <a:fillRect/>
          </a:stretch>
        </p:blipFill>
        <p:spPr>
          <a:xfrm>
            <a:off x="2971800" y="3944036"/>
            <a:ext cx="3880112" cy="2913964"/>
          </a:xfrm>
          <a:prstGeom prst="rect">
            <a:avLst/>
          </a:prstGeom>
        </p:spPr>
      </p:pic>
      <p:pic>
        <p:nvPicPr>
          <p:cNvPr id="1026" name="Picture 2" descr="C:\Users\richard.lamb\Documents\Picture1.jpg"/>
          <p:cNvPicPr>
            <a:picLocks noChangeAspect="1" noChangeArrowheads="1"/>
          </p:cNvPicPr>
          <p:nvPr/>
        </p:nvPicPr>
        <p:blipFill>
          <a:blip r:embed="rId4" cstate="print">
            <a:lum bright="30000"/>
          </a:blip>
          <a:srcRect/>
          <a:stretch>
            <a:fillRect/>
          </a:stretch>
        </p:blipFill>
        <p:spPr bwMode="auto">
          <a:xfrm>
            <a:off x="5486400" y="1905000"/>
            <a:ext cx="3430624" cy="2087880"/>
          </a:xfrm>
          <a:prstGeom prst="rect">
            <a:avLst/>
          </a:prstGeom>
          <a:noFill/>
        </p:spPr>
      </p:pic>
      <p:sp>
        <p:nvSpPr>
          <p:cNvPr id="2" name="Title 1"/>
          <p:cNvSpPr>
            <a:spLocks noGrp="1"/>
          </p:cNvSpPr>
          <p:nvPr>
            <p:ph type="title"/>
          </p:nvPr>
        </p:nvSpPr>
        <p:spPr/>
        <p:txBody>
          <a:bodyPr>
            <a:normAutofit/>
          </a:bodyPr>
          <a:lstStyle/>
          <a:p>
            <a:pPr algn="ctr"/>
            <a:r>
              <a:rPr lang="en-US" sz="4000" b="1" dirty="0" smtClean="0"/>
              <a:t>DNSSEC: Plenty of Motivation</a:t>
            </a:r>
            <a:endParaRPr lang="en-US" sz="4000" b="1" dirty="0"/>
          </a:p>
        </p:txBody>
      </p:sp>
      <p:sp>
        <p:nvSpPr>
          <p:cNvPr id="3" name="Content Placeholder 2"/>
          <p:cNvSpPr>
            <a:spLocks noGrp="1"/>
          </p:cNvSpPr>
          <p:nvPr>
            <p:ph idx="1"/>
          </p:nvPr>
        </p:nvSpPr>
        <p:spPr>
          <a:xfrm>
            <a:off x="381000" y="1524000"/>
            <a:ext cx="8229600" cy="4525963"/>
          </a:xfrm>
        </p:spPr>
        <p:txBody>
          <a:bodyPr>
            <a:normAutofit fontScale="92500" lnSpcReduction="20000"/>
          </a:bodyPr>
          <a:lstStyle/>
          <a:p>
            <a:r>
              <a:rPr lang="en-US" dirty="0" err="1" smtClean="0"/>
              <a:t>DNSChanger</a:t>
            </a:r>
            <a:r>
              <a:rPr lang="en-US" dirty="0" smtClean="0"/>
              <a:t> (Nov 2011), calls for deployment by government, etc…</a:t>
            </a:r>
          </a:p>
          <a:p>
            <a:r>
              <a:rPr lang="en-US" dirty="0" smtClean="0"/>
              <a:t>DANE</a:t>
            </a:r>
          </a:p>
          <a:p>
            <a:pPr lvl="1"/>
            <a:r>
              <a:rPr lang="en-US" dirty="0" smtClean="0"/>
              <a:t>Improved Web TLS and </a:t>
            </a:r>
            <a:r>
              <a:rPr lang="en-US" dirty="0" err="1" smtClean="0"/>
              <a:t>certs</a:t>
            </a:r>
            <a:r>
              <a:rPr lang="en-US" dirty="0" smtClean="0"/>
              <a:t> for all</a:t>
            </a:r>
          </a:p>
          <a:p>
            <a:pPr lvl="1"/>
            <a:r>
              <a:rPr lang="en-US" dirty="0" smtClean="0"/>
              <a:t>Email S/MIME for all</a:t>
            </a:r>
          </a:p>
          <a:p>
            <a:r>
              <a:rPr lang="en-US" dirty="0" smtClean="0"/>
              <a:t>…and</a:t>
            </a:r>
          </a:p>
          <a:p>
            <a:pPr lvl="1"/>
            <a:r>
              <a:rPr lang="en-US" dirty="0" smtClean="0"/>
              <a:t>SSH, IPSEC, VoIP</a:t>
            </a:r>
          </a:p>
          <a:p>
            <a:pPr lvl="1"/>
            <a:r>
              <a:rPr lang="en-US" dirty="0" smtClean="0"/>
              <a:t>Digital identity</a:t>
            </a:r>
          </a:p>
          <a:p>
            <a:pPr lvl="1"/>
            <a:r>
              <a:rPr lang="en-US" dirty="0" smtClean="0"/>
              <a:t>Other content (e.g. configurations, XML, app updates)</a:t>
            </a:r>
          </a:p>
          <a:p>
            <a:pPr lvl="1"/>
            <a:r>
              <a:rPr lang="en-US" dirty="0" smtClean="0"/>
              <a:t>Smart Grid</a:t>
            </a:r>
          </a:p>
          <a:p>
            <a:pPr lvl="1"/>
            <a:r>
              <a:rPr lang="en-US" dirty="0" smtClean="0"/>
              <a:t>A global PKI</a:t>
            </a:r>
          </a:p>
        </p:txBody>
      </p:sp>
      <p:sp>
        <p:nvSpPr>
          <p:cNvPr id="6" name="Rectangle 5"/>
          <p:cNvSpPr/>
          <p:nvPr/>
        </p:nvSpPr>
        <p:spPr>
          <a:xfrm>
            <a:off x="2133600" y="6457890"/>
            <a:ext cx="7010400" cy="400110"/>
          </a:xfrm>
          <a:prstGeom prst="rect">
            <a:avLst/>
          </a:prstGeom>
        </p:spPr>
        <p:txBody>
          <a:bodyPr wrap="square">
            <a:spAutoFit/>
          </a:bodyPr>
          <a:lstStyle/>
          <a:p>
            <a:r>
              <a:rPr lang="en-US" sz="2000" b="1" dirty="0" smtClean="0"/>
              <a:t>A good ref http://www.internetsociety.org/deploy360/dnssec/</a:t>
            </a:r>
            <a:endParaRPr lang="en-US" sz="2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8600" y="381000"/>
            <a:ext cx="8686800" cy="1143000"/>
          </a:xfrm>
        </p:spPr>
        <p:txBody>
          <a:bodyPr>
            <a:normAutofit fontScale="90000"/>
          </a:bodyPr>
          <a:lstStyle/>
          <a:p>
            <a:r>
              <a:rPr lang="en-US" b="1" dirty="0" smtClean="0"/>
              <a:t>The BAD: </a:t>
            </a:r>
            <a:r>
              <a:rPr lang="en-US" b="1" dirty="0" err="1" smtClean="0"/>
              <a:t>DNSChanger</a:t>
            </a:r>
            <a:r>
              <a:rPr lang="en-US" b="1" dirty="0" smtClean="0"/>
              <a:t> - ‘Biggest Cybercriminal Takedown in History’ – 4M machines, 100 countries, $14M</a:t>
            </a:r>
            <a:endParaRPr lang="en-US" dirty="0" smtClean="0"/>
          </a:p>
        </p:txBody>
      </p:sp>
      <p:pic>
        <p:nvPicPr>
          <p:cNvPr id="5123" name="Picture 2" descr="http://krebsonsecurity.com/wp-content/uploads/2011/11/dnschangerfbi.png"/>
          <p:cNvPicPr>
            <a:picLocks noChangeAspect="1" noChangeArrowheads="1"/>
          </p:cNvPicPr>
          <p:nvPr/>
        </p:nvPicPr>
        <p:blipFill>
          <a:blip r:embed="rId3" cstate="print"/>
          <a:srcRect/>
          <a:stretch>
            <a:fillRect/>
          </a:stretch>
        </p:blipFill>
        <p:spPr bwMode="auto">
          <a:xfrm>
            <a:off x="2362200" y="1828800"/>
            <a:ext cx="4857750" cy="4438650"/>
          </a:xfrm>
          <a:prstGeom prst="rect">
            <a:avLst/>
          </a:prstGeom>
          <a:noFill/>
          <a:ln w="9525">
            <a:noFill/>
            <a:miter lim="800000"/>
            <a:headEnd/>
            <a:tailEnd/>
          </a:ln>
        </p:spPr>
      </p:pic>
      <p:sp>
        <p:nvSpPr>
          <p:cNvPr id="5124" name="Rectangle 3"/>
          <p:cNvSpPr>
            <a:spLocks noChangeArrowheads="1"/>
          </p:cNvSpPr>
          <p:nvPr/>
        </p:nvSpPr>
        <p:spPr bwMode="auto">
          <a:xfrm>
            <a:off x="228600" y="6324600"/>
            <a:ext cx="8763000" cy="338554"/>
          </a:xfrm>
          <a:prstGeom prst="rect">
            <a:avLst/>
          </a:prstGeom>
          <a:noFill/>
          <a:ln w="9525">
            <a:noFill/>
            <a:miter lim="800000"/>
            <a:headEnd/>
            <a:tailEnd/>
          </a:ln>
        </p:spPr>
        <p:txBody>
          <a:bodyPr>
            <a:spAutoFit/>
          </a:bodyPr>
          <a:lstStyle/>
          <a:p>
            <a:r>
              <a:rPr lang="en-US" sz="1600" b="1" dirty="0" smtClean="0"/>
              <a:t>Nov </a:t>
            </a:r>
            <a:r>
              <a:rPr lang="en-US" sz="1600" b="1" dirty="0"/>
              <a:t>2011 </a:t>
            </a:r>
            <a:r>
              <a:rPr lang="en-US" sz="1600" b="1" dirty="0" smtClean="0"/>
              <a:t>http</a:t>
            </a:r>
            <a:r>
              <a:rPr lang="en-US" sz="1600" b="1" dirty="0"/>
              <a:t>://krebsonsecurity.com/2011/11/malware-click-fraud-kingpins-arrested-in-estonia/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b="1" dirty="0" smtClean="0"/>
              <a:t>The BAD: Brazilian ISP </a:t>
            </a:r>
            <a:r>
              <a:rPr lang="pt-BR" b="1" dirty="0" smtClean="0"/>
              <a:t>fall victim to a series of DNS attacks </a:t>
            </a:r>
            <a:endParaRPr lang="en-US" b="1" dirty="0" smtClean="0"/>
          </a:p>
        </p:txBody>
      </p:sp>
      <p:pic>
        <p:nvPicPr>
          <p:cNvPr id="6147" name="Picture 5" descr="http://www.securelist.com/en/images/pictures/klblog/208193217.png"/>
          <p:cNvPicPr>
            <a:picLocks noChangeAspect="1" noChangeArrowheads="1"/>
          </p:cNvPicPr>
          <p:nvPr/>
        </p:nvPicPr>
        <p:blipFill>
          <a:blip r:embed="rId3" cstate="print"/>
          <a:srcRect/>
          <a:stretch>
            <a:fillRect/>
          </a:stretch>
        </p:blipFill>
        <p:spPr bwMode="auto">
          <a:xfrm>
            <a:off x="533400" y="2971800"/>
            <a:ext cx="6667500" cy="3524250"/>
          </a:xfrm>
          <a:prstGeom prst="rect">
            <a:avLst/>
          </a:prstGeom>
          <a:noFill/>
          <a:ln w="9525">
            <a:noFill/>
            <a:miter lim="800000"/>
            <a:headEnd/>
            <a:tailEnd/>
          </a:ln>
        </p:spPr>
      </p:pic>
      <p:pic>
        <p:nvPicPr>
          <p:cNvPr id="6148" name="Picture 2" descr="http://www.net-security.org/images/articles/brazil-google-dns.jpg"/>
          <p:cNvPicPr>
            <a:picLocks noChangeAspect="1" noChangeArrowheads="1"/>
          </p:cNvPicPr>
          <p:nvPr/>
        </p:nvPicPr>
        <p:blipFill>
          <a:blip r:embed="rId4" cstate="print"/>
          <a:srcRect/>
          <a:stretch>
            <a:fillRect/>
          </a:stretch>
        </p:blipFill>
        <p:spPr bwMode="auto">
          <a:xfrm>
            <a:off x="2743200" y="1524000"/>
            <a:ext cx="5829300" cy="4876800"/>
          </a:xfrm>
          <a:prstGeom prst="rect">
            <a:avLst/>
          </a:prstGeom>
          <a:noFill/>
          <a:ln w="9525">
            <a:noFill/>
            <a:miter lim="800000"/>
            <a:headEnd/>
            <a:tailEnd/>
          </a:ln>
        </p:spPr>
      </p:pic>
      <p:sp>
        <p:nvSpPr>
          <p:cNvPr id="6149" name="Rectangle 4"/>
          <p:cNvSpPr>
            <a:spLocks noChangeArrowheads="1"/>
          </p:cNvSpPr>
          <p:nvPr/>
        </p:nvSpPr>
        <p:spPr bwMode="auto">
          <a:xfrm>
            <a:off x="0" y="6519446"/>
            <a:ext cx="8991600" cy="338554"/>
          </a:xfrm>
          <a:prstGeom prst="rect">
            <a:avLst/>
          </a:prstGeom>
          <a:noFill/>
          <a:ln w="9525">
            <a:noFill/>
            <a:miter lim="800000"/>
            <a:headEnd/>
            <a:tailEnd/>
          </a:ln>
        </p:spPr>
        <p:txBody>
          <a:bodyPr wrap="square">
            <a:spAutoFit/>
          </a:bodyPr>
          <a:lstStyle/>
          <a:p>
            <a:r>
              <a:rPr lang="en-US" sz="1600" b="1" dirty="0"/>
              <a:t>7 Nov 2011</a:t>
            </a:r>
            <a:r>
              <a:rPr lang="en-US" sz="1600" b="1" dirty="0">
                <a:hlinkClick r:id="rId5"/>
              </a:rPr>
              <a:t> </a:t>
            </a:r>
            <a:r>
              <a:rPr lang="en-US" sz="1600" b="1" dirty="0"/>
              <a:t>http://www.securelist.com/en/blog/208193214/Massive_DNS_poisoning_attacks_in_Brazil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000" b="1" dirty="0" smtClean="0"/>
              <a:t>The BAD: Other DNS hijacks*</a:t>
            </a:r>
            <a:endParaRPr lang="en-US" sz="4000" b="1" dirty="0"/>
          </a:p>
        </p:txBody>
      </p:sp>
      <p:sp>
        <p:nvSpPr>
          <p:cNvPr id="3" name="Content Placeholder 2"/>
          <p:cNvSpPr>
            <a:spLocks noGrp="1"/>
          </p:cNvSpPr>
          <p:nvPr>
            <p:ph idx="1"/>
          </p:nvPr>
        </p:nvSpPr>
        <p:spPr>
          <a:xfrm>
            <a:off x="457200" y="1295400"/>
            <a:ext cx="8229600" cy="4525963"/>
          </a:xfrm>
        </p:spPr>
        <p:txBody>
          <a:bodyPr>
            <a:noAutofit/>
          </a:bodyPr>
          <a:lstStyle/>
          <a:p>
            <a:r>
              <a:rPr lang="en-US" sz="2000" b="1" dirty="0" smtClean="0"/>
              <a:t>25 Dec 2010 - Russian e-Payment Giant </a:t>
            </a:r>
            <a:r>
              <a:rPr lang="en-US" sz="2000" b="1" dirty="0" err="1" smtClean="0"/>
              <a:t>ChronoPay</a:t>
            </a:r>
            <a:r>
              <a:rPr lang="en-US" sz="2000" b="1" dirty="0" smtClean="0"/>
              <a:t> Hacked</a:t>
            </a:r>
          </a:p>
          <a:p>
            <a:r>
              <a:rPr lang="en-US" sz="2000" b="1" dirty="0" smtClean="0"/>
              <a:t>18 Dec 2009 – Twitter – “Iranian cyber army”</a:t>
            </a:r>
          </a:p>
          <a:p>
            <a:r>
              <a:rPr lang="en-US" sz="2000" b="1" dirty="0" smtClean="0"/>
              <a:t>13 Aug 2010 - Chinese </a:t>
            </a:r>
            <a:r>
              <a:rPr lang="en-US" sz="2000" b="1" dirty="0" err="1" smtClean="0"/>
              <a:t>gmail</a:t>
            </a:r>
            <a:r>
              <a:rPr lang="en-US" sz="2000" b="1" dirty="0" smtClean="0"/>
              <a:t> phishing attack</a:t>
            </a:r>
          </a:p>
          <a:p>
            <a:r>
              <a:rPr lang="en-US" sz="2000" b="1" dirty="0" smtClean="0"/>
              <a:t>25 Dec 2010 Tunisia DNS Hijack</a:t>
            </a:r>
          </a:p>
          <a:p>
            <a:r>
              <a:rPr lang="en-US" sz="2000" b="1" dirty="0" smtClean="0"/>
              <a:t>2009-2012 google.*</a:t>
            </a:r>
          </a:p>
          <a:p>
            <a:pPr lvl="1"/>
            <a:r>
              <a:rPr lang="en-US" sz="2000" b="1" dirty="0" smtClean="0"/>
              <a:t>April 28 2009 Google Puerto Rico sites redirected in DNS attack</a:t>
            </a:r>
          </a:p>
          <a:p>
            <a:pPr lvl="1"/>
            <a:r>
              <a:rPr lang="en-US" sz="2000" b="1" dirty="0" smtClean="0"/>
              <a:t>May 9 2009 Morocco temporarily seize Google domain name</a:t>
            </a:r>
          </a:p>
          <a:p>
            <a:r>
              <a:rPr lang="en-US" sz="2000" b="1" dirty="0" smtClean="0"/>
              <a:t>9 Sep 2011 - </a:t>
            </a:r>
            <a:r>
              <a:rPr lang="en-US" sz="2000" b="1" dirty="0" err="1" smtClean="0"/>
              <a:t>Diginotar</a:t>
            </a:r>
            <a:r>
              <a:rPr lang="en-US" sz="2000" b="1" dirty="0" smtClean="0"/>
              <a:t> certificate compromise for Iranian users </a:t>
            </a:r>
          </a:p>
          <a:p>
            <a:r>
              <a:rPr lang="en-US" sz="2000" b="1" dirty="0" smtClean="0"/>
              <a:t>SSL / TLS doesn't tell you if you've been sent to the correct site, it only tells you if the DNS matches the name in the certificate. Unfortunately, majority of Web site certificates rely on DNS to validate identity.</a:t>
            </a:r>
          </a:p>
          <a:p>
            <a:r>
              <a:rPr lang="en-US" sz="2000" b="1" dirty="0" smtClean="0"/>
              <a:t>DNS is relied on for unexpected things though insecure.</a:t>
            </a:r>
          </a:p>
        </p:txBody>
      </p:sp>
      <p:sp>
        <p:nvSpPr>
          <p:cNvPr id="4" name="Rectangle 3"/>
          <p:cNvSpPr/>
          <p:nvPr/>
        </p:nvSpPr>
        <p:spPr>
          <a:xfrm>
            <a:off x="381000" y="6096000"/>
            <a:ext cx="8763000" cy="523220"/>
          </a:xfrm>
          <a:prstGeom prst="rect">
            <a:avLst/>
          </a:prstGeom>
        </p:spPr>
        <p:txBody>
          <a:bodyPr wrap="square">
            <a:spAutoFit/>
          </a:bodyPr>
          <a:lstStyle/>
          <a:p>
            <a:r>
              <a:rPr lang="en-US" sz="1400" b="1" dirty="0" smtClean="0"/>
              <a:t>*A Brief History of DNS Hijacking - Google</a:t>
            </a:r>
          </a:p>
          <a:p>
            <a:r>
              <a:rPr lang="en-US" sz="1400" b="1" dirty="0" smtClean="0"/>
              <a:t>http://costarica43.icann.org/meetings/sanjose2012/presentation-dns-hijackings-marquis-boire-12mar12-en.pdf</a:t>
            </a:r>
            <a:endParaRPr lang="en-US" sz="1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fedv6-deployment.antd.nist.gov/images/graphdnspie-gov.png"/>
          <p:cNvPicPr>
            <a:picLocks noChangeAspect="1" noChangeArrowheads="1"/>
          </p:cNvPicPr>
          <p:nvPr/>
        </p:nvPicPr>
        <p:blipFill>
          <a:blip r:embed="rId2" cstate="print">
            <a:lum bright="77000"/>
          </a:blip>
          <a:srcRect/>
          <a:stretch>
            <a:fillRect/>
          </a:stretch>
        </p:blipFill>
        <p:spPr bwMode="auto">
          <a:xfrm>
            <a:off x="4648200" y="3581400"/>
            <a:ext cx="4286250" cy="3143250"/>
          </a:xfrm>
          <a:prstGeom prst="rect">
            <a:avLst/>
          </a:prstGeom>
          <a:noFill/>
        </p:spPr>
      </p:pic>
      <p:sp>
        <p:nvSpPr>
          <p:cNvPr id="2" name="Title 1"/>
          <p:cNvSpPr>
            <a:spLocks noGrp="1"/>
          </p:cNvSpPr>
          <p:nvPr>
            <p:ph type="title"/>
          </p:nvPr>
        </p:nvSpPr>
        <p:spPr/>
        <p:txBody>
          <a:bodyPr>
            <a:normAutofit/>
          </a:bodyPr>
          <a:lstStyle/>
          <a:p>
            <a:r>
              <a:rPr lang="en-US" sz="4000" b="1" dirty="0" smtClean="0"/>
              <a:t>DNSSEC support from government</a:t>
            </a:r>
            <a:endParaRPr lang="en-US" sz="4000" b="1" dirty="0"/>
          </a:p>
        </p:txBody>
      </p:sp>
      <p:sp>
        <p:nvSpPr>
          <p:cNvPr id="3" name="Content Placeholder 2"/>
          <p:cNvSpPr>
            <a:spLocks noGrp="1"/>
          </p:cNvSpPr>
          <p:nvPr>
            <p:ph idx="1"/>
          </p:nvPr>
        </p:nvSpPr>
        <p:spPr>
          <a:xfrm>
            <a:off x="457200" y="1447800"/>
            <a:ext cx="8229600" cy="4525963"/>
          </a:xfrm>
        </p:spPr>
        <p:txBody>
          <a:bodyPr>
            <a:normAutofit lnSpcReduction="10000"/>
          </a:bodyPr>
          <a:lstStyle/>
          <a:p>
            <a:r>
              <a:rPr lang="en-US" dirty="0" smtClean="0"/>
              <a:t>Sweden, Brazil, and others encourage DNSSEC deployment</a:t>
            </a:r>
          </a:p>
          <a:p>
            <a:r>
              <a:rPr lang="en-US" dirty="0" smtClean="0"/>
              <a:t>Mar 2012 - AT&amp;T, </a:t>
            </a:r>
            <a:r>
              <a:rPr lang="en-US" dirty="0" err="1" smtClean="0"/>
              <a:t>CenturyLink</a:t>
            </a:r>
            <a:r>
              <a:rPr lang="en-US" dirty="0" smtClean="0"/>
              <a:t> (Qwest), Comcast, Cox, Sprint, </a:t>
            </a:r>
            <a:r>
              <a:rPr lang="en-US" dirty="0" err="1" smtClean="0"/>
              <a:t>TimeWarner</a:t>
            </a:r>
            <a:r>
              <a:rPr lang="en-US" dirty="0" smtClean="0"/>
              <a:t> Cable, and Verizon have pledged to comply and abide by US FCC [1] recommendations that include DNSSEC</a:t>
            </a:r>
            <a:r>
              <a:rPr lang="en-US" sz="2400" dirty="0" smtClean="0"/>
              <a:t>.. “A report by Gartner found 3.6 million Americans getting redirected to bogus websites in a single year, costing them $3.2 billion.,”</a:t>
            </a:r>
            <a:r>
              <a:rPr lang="en-US" sz="2000" dirty="0" smtClean="0"/>
              <a:t>[2].</a:t>
            </a:r>
            <a:endParaRPr lang="en-US" dirty="0" smtClean="0"/>
          </a:p>
          <a:p>
            <a:r>
              <a:rPr lang="en-US" dirty="0" smtClean="0"/>
              <a:t>2008 US .</a:t>
            </a:r>
            <a:r>
              <a:rPr lang="en-US" dirty="0" err="1" smtClean="0"/>
              <a:t>gov</a:t>
            </a:r>
            <a:r>
              <a:rPr lang="en-US" dirty="0" smtClean="0"/>
              <a:t> mandate.  &gt;60% operational. </a:t>
            </a:r>
            <a:r>
              <a:rPr lang="en-US" sz="2400" dirty="0" smtClean="0"/>
              <a:t>[3]</a:t>
            </a:r>
            <a:endParaRPr lang="en-US" dirty="0" smtClean="0"/>
          </a:p>
        </p:txBody>
      </p:sp>
      <p:sp>
        <p:nvSpPr>
          <p:cNvPr id="4" name="Rectangle 3"/>
          <p:cNvSpPr/>
          <p:nvPr/>
        </p:nvSpPr>
        <p:spPr>
          <a:xfrm>
            <a:off x="152400" y="6119336"/>
            <a:ext cx="8991600" cy="738664"/>
          </a:xfrm>
          <a:prstGeom prst="rect">
            <a:avLst/>
          </a:prstGeom>
        </p:spPr>
        <p:txBody>
          <a:bodyPr wrap="square">
            <a:spAutoFit/>
          </a:bodyPr>
          <a:lstStyle/>
          <a:p>
            <a:r>
              <a:rPr lang="en-US" sz="1400" b="1" dirty="0" smtClean="0"/>
              <a:t>[1] FCC=Federal Communications Commission=US communications Ministry </a:t>
            </a:r>
          </a:p>
          <a:p>
            <a:r>
              <a:rPr lang="en-US" sz="1400" b="1" dirty="0" smtClean="0"/>
              <a:t>[2] http://securitywatch.pcmag.com/security/295722-isps-agree-to-fcc-rules-on-anti-botnet-dnssec-internet-routing  </a:t>
            </a:r>
          </a:p>
          <a:p>
            <a:r>
              <a:rPr lang="en-US" sz="1400" b="1" dirty="0" smtClean="0"/>
              <a:t>[3] http://www.whitehouse.gov/sites/default/files/omb/memoranda/fy2008/m08-23.pdf</a:t>
            </a:r>
            <a:endParaRPr lang="en-US" sz="1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23"/>
          <p:cNvSpPr>
            <a:spLocks noChangeShapeType="1"/>
          </p:cNvSpPr>
          <p:nvPr/>
        </p:nvSpPr>
        <p:spPr bwMode="auto">
          <a:xfrm flipH="1">
            <a:off x="4953000" y="3124200"/>
            <a:ext cx="914400" cy="2514600"/>
          </a:xfrm>
          <a:prstGeom prst="line">
            <a:avLst/>
          </a:prstGeom>
          <a:noFill/>
          <a:ln w="44450">
            <a:solidFill>
              <a:schemeClr val="tx1"/>
            </a:solidFill>
            <a:round/>
            <a:headEnd/>
            <a:tailEnd type="triangle" w="med" len="med"/>
          </a:ln>
        </p:spPr>
        <p:txBody>
          <a:bodyPr/>
          <a:lstStyle/>
          <a:p>
            <a:endParaRPr lang="en-US"/>
          </a:p>
        </p:txBody>
      </p:sp>
      <p:sp>
        <p:nvSpPr>
          <p:cNvPr id="4" name="Line 32"/>
          <p:cNvSpPr>
            <a:spLocks noChangeShapeType="1"/>
          </p:cNvSpPr>
          <p:nvPr/>
        </p:nvSpPr>
        <p:spPr bwMode="auto">
          <a:xfrm flipH="1">
            <a:off x="5105400" y="3081338"/>
            <a:ext cx="892175" cy="3090862"/>
          </a:xfrm>
          <a:prstGeom prst="line">
            <a:avLst/>
          </a:prstGeom>
          <a:ln w="63500">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en-US"/>
          </a:p>
        </p:txBody>
      </p:sp>
      <p:sp>
        <p:nvSpPr>
          <p:cNvPr id="30724" name="Line 2"/>
          <p:cNvSpPr>
            <a:spLocks noChangeShapeType="1"/>
          </p:cNvSpPr>
          <p:nvPr/>
        </p:nvSpPr>
        <p:spPr bwMode="auto">
          <a:xfrm flipH="1">
            <a:off x="5029200" y="3048000"/>
            <a:ext cx="762000" cy="1828800"/>
          </a:xfrm>
          <a:prstGeom prst="line">
            <a:avLst/>
          </a:prstGeom>
          <a:noFill/>
          <a:ln w="44450">
            <a:solidFill>
              <a:schemeClr val="tx1"/>
            </a:solidFill>
            <a:round/>
            <a:headEnd/>
            <a:tailEnd type="triangle" w="med" len="med"/>
          </a:ln>
        </p:spPr>
        <p:txBody>
          <a:bodyPr/>
          <a:lstStyle/>
          <a:p>
            <a:endParaRPr lang="en-US"/>
          </a:p>
        </p:txBody>
      </p:sp>
      <p:sp>
        <p:nvSpPr>
          <p:cNvPr id="30725" name="Title 1"/>
          <p:cNvSpPr>
            <a:spLocks noGrp="1"/>
          </p:cNvSpPr>
          <p:nvPr>
            <p:ph type="title"/>
          </p:nvPr>
        </p:nvSpPr>
        <p:spPr>
          <a:xfrm>
            <a:off x="533400" y="228600"/>
            <a:ext cx="8229600" cy="1143000"/>
          </a:xfrm>
        </p:spPr>
        <p:txBody>
          <a:bodyPr>
            <a:noAutofit/>
          </a:bodyPr>
          <a:lstStyle/>
          <a:p>
            <a:pPr eaLnBrk="1" hangingPunct="1"/>
            <a:r>
              <a:rPr lang="en-US" sz="4000" b="1" dirty="0" smtClean="0"/>
              <a:t>Global PKI</a:t>
            </a:r>
          </a:p>
        </p:txBody>
      </p:sp>
      <p:grpSp>
        <p:nvGrpSpPr>
          <p:cNvPr id="2" name="Group 4"/>
          <p:cNvGrpSpPr>
            <a:grpSpLocks/>
          </p:cNvGrpSpPr>
          <p:nvPr/>
        </p:nvGrpSpPr>
        <p:grpSpPr bwMode="auto">
          <a:xfrm>
            <a:off x="533400" y="1600200"/>
            <a:ext cx="2971800" cy="1189038"/>
            <a:chOff x="336" y="1248"/>
            <a:chExt cx="1872" cy="749"/>
          </a:xfrm>
        </p:grpSpPr>
        <p:pic>
          <p:nvPicPr>
            <p:cNvPr id="30746" name="Picture 5" descr="MCj04315990000[1]"/>
            <p:cNvPicPr>
              <a:picLocks noChangeAspect="1" noChangeArrowheads="1"/>
            </p:cNvPicPr>
            <p:nvPr/>
          </p:nvPicPr>
          <p:blipFill>
            <a:blip r:embed="rId3" cstate="print"/>
            <a:srcRect/>
            <a:stretch>
              <a:fillRect/>
            </a:stretch>
          </p:blipFill>
          <p:spPr bwMode="auto">
            <a:xfrm>
              <a:off x="768" y="1440"/>
              <a:ext cx="546" cy="557"/>
            </a:xfrm>
            <a:prstGeom prst="rect">
              <a:avLst/>
            </a:prstGeom>
            <a:noFill/>
            <a:ln w="9525">
              <a:noFill/>
              <a:miter lim="800000"/>
              <a:headEnd/>
              <a:tailEnd/>
            </a:ln>
          </p:spPr>
        </p:pic>
        <p:sp>
          <p:nvSpPr>
            <p:cNvPr id="30747" name="TextBox 12"/>
            <p:cNvSpPr txBox="1">
              <a:spLocks noChangeArrowheads="1"/>
            </p:cNvSpPr>
            <p:nvPr/>
          </p:nvSpPr>
          <p:spPr bwMode="auto">
            <a:xfrm>
              <a:off x="336" y="1248"/>
              <a:ext cx="1872" cy="233"/>
            </a:xfrm>
            <a:prstGeom prst="rect">
              <a:avLst/>
            </a:prstGeom>
            <a:noFill/>
            <a:ln w="9525">
              <a:noFill/>
              <a:miter lim="800000"/>
              <a:headEnd/>
              <a:tailEnd/>
            </a:ln>
          </p:spPr>
          <p:txBody>
            <a:bodyPr>
              <a:spAutoFit/>
            </a:bodyPr>
            <a:lstStyle/>
            <a:p>
              <a:r>
                <a:rPr lang="en-US">
                  <a:latin typeface="Calibri" pitchFamily="34" charset="0"/>
                </a:rPr>
                <a:t>CA Certificate roots ~1482</a:t>
              </a:r>
            </a:p>
          </p:txBody>
        </p:sp>
      </p:grpSp>
      <p:sp>
        <p:nvSpPr>
          <p:cNvPr id="30727" name="TextBox 12"/>
          <p:cNvSpPr txBox="1">
            <a:spLocks noChangeArrowheads="1"/>
          </p:cNvSpPr>
          <p:nvPr/>
        </p:nvSpPr>
        <p:spPr bwMode="auto">
          <a:xfrm>
            <a:off x="6400800" y="5867400"/>
            <a:ext cx="1600200" cy="615950"/>
          </a:xfrm>
          <a:prstGeom prst="rect">
            <a:avLst/>
          </a:prstGeom>
          <a:noFill/>
          <a:ln w="9525">
            <a:solidFill>
              <a:schemeClr val="tx1"/>
            </a:solidFill>
            <a:miter lim="800000"/>
            <a:headEnd/>
            <a:tailEnd/>
          </a:ln>
        </p:spPr>
        <p:txBody>
          <a:bodyPr>
            <a:spAutoFit/>
          </a:bodyPr>
          <a:lstStyle/>
          <a:p>
            <a:r>
              <a:rPr lang="en-US" sz="1700">
                <a:latin typeface="Calibri" pitchFamily="34" charset="0"/>
              </a:rPr>
              <a:t>Login security SSHFP RFC4255</a:t>
            </a:r>
          </a:p>
        </p:txBody>
      </p:sp>
      <p:sp>
        <p:nvSpPr>
          <p:cNvPr id="30728" name="TextBox 12"/>
          <p:cNvSpPr txBox="1">
            <a:spLocks noChangeArrowheads="1"/>
          </p:cNvSpPr>
          <p:nvPr/>
        </p:nvSpPr>
        <p:spPr bwMode="auto">
          <a:xfrm>
            <a:off x="1524000" y="5105400"/>
            <a:ext cx="2286000" cy="1138238"/>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Yet to be discovered security innovations, enhancements, and synergies</a:t>
            </a:r>
          </a:p>
        </p:txBody>
      </p:sp>
      <p:sp>
        <p:nvSpPr>
          <p:cNvPr id="30729" name="Text Box 16"/>
          <p:cNvSpPr txBox="1">
            <a:spLocks noChangeArrowheads="1"/>
          </p:cNvSpPr>
          <p:nvPr/>
        </p:nvSpPr>
        <p:spPr bwMode="auto">
          <a:xfrm>
            <a:off x="152400" y="3429000"/>
            <a:ext cx="1828800" cy="1136650"/>
          </a:xfrm>
          <a:prstGeom prst="rect">
            <a:avLst/>
          </a:prstGeom>
          <a:noFill/>
          <a:ln w="9525">
            <a:solidFill>
              <a:schemeClr val="tx1"/>
            </a:solidFill>
            <a:miter lim="800000"/>
            <a:headEnd/>
            <a:tailEnd/>
          </a:ln>
        </p:spPr>
        <p:txBody>
          <a:bodyPr>
            <a:spAutoFit/>
          </a:bodyPr>
          <a:lstStyle/>
          <a:p>
            <a:pPr>
              <a:spcBef>
                <a:spcPct val="50000"/>
              </a:spcBef>
            </a:pPr>
            <a:r>
              <a:rPr lang="en-US" sz="1700">
                <a:latin typeface="Calibri" pitchFamily="34" charset="0"/>
              </a:rPr>
              <a:t>Content security Commercial SSL Certificates for Web and e-mail</a:t>
            </a:r>
          </a:p>
        </p:txBody>
      </p:sp>
      <p:sp>
        <p:nvSpPr>
          <p:cNvPr id="30730" name="Line 19"/>
          <p:cNvSpPr>
            <a:spLocks noChangeShapeType="1"/>
          </p:cNvSpPr>
          <p:nvPr/>
        </p:nvSpPr>
        <p:spPr bwMode="auto">
          <a:xfrm flipH="1">
            <a:off x="1066800" y="2971800"/>
            <a:ext cx="457200" cy="457200"/>
          </a:xfrm>
          <a:prstGeom prst="line">
            <a:avLst/>
          </a:prstGeom>
          <a:noFill/>
          <a:ln w="44450">
            <a:solidFill>
              <a:schemeClr val="tx1"/>
            </a:solidFill>
            <a:round/>
            <a:headEnd/>
            <a:tailEnd type="triangle" w="med" len="med"/>
          </a:ln>
        </p:spPr>
        <p:txBody>
          <a:bodyPr/>
          <a:lstStyle/>
          <a:p>
            <a:endParaRPr lang="en-US"/>
          </a:p>
        </p:txBody>
      </p:sp>
      <p:sp>
        <p:nvSpPr>
          <p:cNvPr id="30731" name="Line 22"/>
          <p:cNvSpPr>
            <a:spLocks noChangeShapeType="1"/>
          </p:cNvSpPr>
          <p:nvPr/>
        </p:nvSpPr>
        <p:spPr bwMode="auto">
          <a:xfrm flipH="1">
            <a:off x="5410200" y="2971800"/>
            <a:ext cx="152400" cy="304800"/>
          </a:xfrm>
          <a:prstGeom prst="line">
            <a:avLst/>
          </a:prstGeom>
          <a:noFill/>
          <a:ln w="44450">
            <a:solidFill>
              <a:schemeClr val="tx1"/>
            </a:solidFill>
            <a:round/>
            <a:headEnd/>
            <a:tailEnd type="triangle" w="med" len="med"/>
          </a:ln>
        </p:spPr>
        <p:txBody>
          <a:bodyPr/>
          <a:lstStyle/>
          <a:p>
            <a:endParaRPr lang="en-US"/>
          </a:p>
        </p:txBody>
      </p:sp>
      <p:sp>
        <p:nvSpPr>
          <p:cNvPr id="30732" name="Line 23"/>
          <p:cNvSpPr>
            <a:spLocks noChangeShapeType="1"/>
          </p:cNvSpPr>
          <p:nvPr/>
        </p:nvSpPr>
        <p:spPr bwMode="auto">
          <a:xfrm flipH="1">
            <a:off x="3048000" y="2971800"/>
            <a:ext cx="2362200" cy="2133600"/>
          </a:xfrm>
          <a:prstGeom prst="line">
            <a:avLst/>
          </a:prstGeom>
          <a:noFill/>
          <a:ln w="44450">
            <a:solidFill>
              <a:schemeClr val="tx1"/>
            </a:solidFill>
            <a:round/>
            <a:headEnd/>
            <a:tailEnd type="triangle" w="med" len="med"/>
          </a:ln>
        </p:spPr>
        <p:txBody>
          <a:bodyPr/>
          <a:lstStyle/>
          <a:p>
            <a:endParaRPr lang="en-US"/>
          </a:p>
        </p:txBody>
      </p:sp>
      <p:sp>
        <p:nvSpPr>
          <p:cNvPr id="30733" name="Line 24"/>
          <p:cNvSpPr>
            <a:spLocks noChangeShapeType="1"/>
          </p:cNvSpPr>
          <p:nvPr/>
        </p:nvSpPr>
        <p:spPr bwMode="auto">
          <a:xfrm>
            <a:off x="6553200" y="3048000"/>
            <a:ext cx="152400" cy="304800"/>
          </a:xfrm>
          <a:prstGeom prst="line">
            <a:avLst/>
          </a:prstGeom>
          <a:noFill/>
          <a:ln w="44450">
            <a:solidFill>
              <a:schemeClr val="tx1"/>
            </a:solidFill>
            <a:round/>
            <a:headEnd/>
            <a:tailEnd type="triangle" w="med" len="med"/>
          </a:ln>
        </p:spPr>
        <p:txBody>
          <a:bodyPr/>
          <a:lstStyle/>
          <a:p>
            <a:endParaRPr lang="en-US"/>
          </a:p>
        </p:txBody>
      </p:sp>
      <p:sp>
        <p:nvSpPr>
          <p:cNvPr id="30734" name="Line 25"/>
          <p:cNvSpPr>
            <a:spLocks noChangeShapeType="1"/>
          </p:cNvSpPr>
          <p:nvPr/>
        </p:nvSpPr>
        <p:spPr bwMode="auto">
          <a:xfrm>
            <a:off x="6324600" y="3048000"/>
            <a:ext cx="838200" cy="2057400"/>
          </a:xfrm>
          <a:prstGeom prst="line">
            <a:avLst/>
          </a:prstGeom>
          <a:noFill/>
          <a:ln w="44450">
            <a:solidFill>
              <a:schemeClr val="tx1"/>
            </a:solidFill>
            <a:round/>
            <a:headEnd/>
            <a:tailEnd type="triangle" w="med" len="med"/>
          </a:ln>
        </p:spPr>
        <p:txBody>
          <a:bodyPr/>
          <a:lstStyle/>
          <a:p>
            <a:endParaRPr lang="en-US"/>
          </a:p>
        </p:txBody>
      </p:sp>
      <p:sp>
        <p:nvSpPr>
          <p:cNvPr id="30735" name="Line 26"/>
          <p:cNvSpPr>
            <a:spLocks noChangeShapeType="1"/>
          </p:cNvSpPr>
          <p:nvPr/>
        </p:nvSpPr>
        <p:spPr bwMode="auto">
          <a:xfrm>
            <a:off x="6096000" y="3048000"/>
            <a:ext cx="609600" cy="2819400"/>
          </a:xfrm>
          <a:prstGeom prst="line">
            <a:avLst/>
          </a:prstGeom>
          <a:noFill/>
          <a:ln w="44450">
            <a:solidFill>
              <a:schemeClr val="tx1"/>
            </a:solidFill>
            <a:round/>
            <a:headEnd/>
            <a:tailEnd type="triangle" w="med" len="med"/>
          </a:ln>
        </p:spPr>
        <p:txBody>
          <a:bodyPr/>
          <a:lstStyle/>
          <a:p>
            <a:endParaRPr lang="en-US"/>
          </a:p>
        </p:txBody>
      </p:sp>
      <p:sp>
        <p:nvSpPr>
          <p:cNvPr id="30736" name="Text Box 27"/>
          <p:cNvSpPr txBox="1">
            <a:spLocks noChangeArrowheads="1"/>
          </p:cNvSpPr>
          <p:nvPr/>
        </p:nvSpPr>
        <p:spPr bwMode="auto">
          <a:xfrm>
            <a:off x="4038600" y="3276600"/>
            <a:ext cx="2057400" cy="1400175"/>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a:latin typeface="Calibri" pitchFamily="34" charset="0"/>
              </a:rPr>
              <a:t>Content security “Free SSL” certificates for Web and e-mail and “trust agility” (DANE)</a:t>
            </a:r>
          </a:p>
        </p:txBody>
      </p:sp>
      <p:sp>
        <p:nvSpPr>
          <p:cNvPr id="30737" name="TextBox 12"/>
          <p:cNvSpPr txBox="1">
            <a:spLocks noChangeArrowheads="1"/>
          </p:cNvSpPr>
          <p:nvPr/>
        </p:nvSpPr>
        <p:spPr bwMode="auto">
          <a:xfrm>
            <a:off x="4038600" y="4876800"/>
            <a:ext cx="2057400" cy="615950"/>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Network security IPSECKEY RFC4025</a:t>
            </a:r>
          </a:p>
        </p:txBody>
      </p:sp>
      <p:sp>
        <p:nvSpPr>
          <p:cNvPr id="30738" name="TextBox 12"/>
          <p:cNvSpPr txBox="1">
            <a:spLocks noChangeArrowheads="1"/>
          </p:cNvSpPr>
          <p:nvPr/>
        </p:nvSpPr>
        <p:spPr bwMode="auto">
          <a:xfrm>
            <a:off x="6248400" y="3352800"/>
            <a:ext cx="1905000" cy="1400175"/>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Cross-organizational and trans-national identity and authentication</a:t>
            </a:r>
          </a:p>
        </p:txBody>
      </p:sp>
      <p:sp>
        <p:nvSpPr>
          <p:cNvPr id="30739" name="TextBox 12"/>
          <p:cNvSpPr txBox="1">
            <a:spLocks noChangeArrowheads="1"/>
          </p:cNvSpPr>
          <p:nvPr/>
        </p:nvSpPr>
        <p:spPr bwMode="auto">
          <a:xfrm>
            <a:off x="6400800" y="5105400"/>
            <a:ext cx="2057400" cy="619125"/>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E-mail security</a:t>
            </a:r>
          </a:p>
          <a:p>
            <a:r>
              <a:rPr lang="en-US" sz="1700">
                <a:latin typeface="Calibri" pitchFamily="34" charset="0"/>
              </a:rPr>
              <a:t> DKIM RFC4871</a:t>
            </a:r>
          </a:p>
        </p:txBody>
      </p:sp>
      <p:sp>
        <p:nvSpPr>
          <p:cNvPr id="30740" name="Text Box 14"/>
          <p:cNvSpPr txBox="1">
            <a:spLocks noChangeArrowheads="1"/>
          </p:cNvSpPr>
          <p:nvPr/>
        </p:nvSpPr>
        <p:spPr bwMode="auto">
          <a:xfrm>
            <a:off x="5029200" y="1524000"/>
            <a:ext cx="2209800" cy="369888"/>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DNSSEC root - 1</a:t>
            </a:r>
          </a:p>
        </p:txBody>
      </p:sp>
      <p:pic>
        <p:nvPicPr>
          <p:cNvPr id="30741" name="Picture 16" descr="MCj04242440000[1]"/>
          <p:cNvPicPr>
            <a:picLocks noChangeAspect="1" noChangeArrowheads="1"/>
          </p:cNvPicPr>
          <p:nvPr/>
        </p:nvPicPr>
        <p:blipFill>
          <a:blip r:embed="rId4" cstate="print"/>
          <a:srcRect/>
          <a:stretch>
            <a:fillRect/>
          </a:stretch>
        </p:blipFill>
        <p:spPr bwMode="auto">
          <a:xfrm>
            <a:off x="5638800" y="1828800"/>
            <a:ext cx="914400" cy="838200"/>
          </a:xfrm>
          <a:prstGeom prst="rect">
            <a:avLst/>
          </a:prstGeom>
          <a:noFill/>
          <a:ln w="9525">
            <a:noFill/>
            <a:miter lim="800000"/>
            <a:headEnd/>
            <a:tailEnd/>
          </a:ln>
        </p:spPr>
      </p:pic>
      <p:sp>
        <p:nvSpPr>
          <p:cNvPr id="30742" name="TextBox 12" descr="Large checker board"/>
          <p:cNvSpPr txBox="1">
            <a:spLocks noChangeArrowheads="1"/>
          </p:cNvSpPr>
          <p:nvPr/>
        </p:nvSpPr>
        <p:spPr bwMode="auto">
          <a:xfrm>
            <a:off x="4114800" y="6172200"/>
            <a:ext cx="1882775" cy="400050"/>
          </a:xfrm>
          <a:prstGeom prst="rect">
            <a:avLst/>
          </a:prstGeom>
          <a:noFill/>
          <a:ln w="9525">
            <a:solidFill>
              <a:schemeClr val="tx1"/>
            </a:solidFill>
            <a:miter lim="800000"/>
            <a:headEnd/>
            <a:tailEnd/>
          </a:ln>
        </p:spPr>
        <p:txBody>
          <a:bodyPr>
            <a:spAutoFit/>
          </a:bodyPr>
          <a:lstStyle/>
          <a:p>
            <a:r>
              <a:rPr lang="en-US" sz="2000" b="1">
                <a:latin typeface="Calibri" pitchFamily="34" charset="0"/>
              </a:rPr>
              <a:t>Domain Names</a:t>
            </a:r>
          </a:p>
        </p:txBody>
      </p:sp>
      <p:sp>
        <p:nvSpPr>
          <p:cNvPr id="30743" name="Line 20"/>
          <p:cNvSpPr>
            <a:spLocks noChangeShapeType="1"/>
          </p:cNvSpPr>
          <p:nvPr/>
        </p:nvSpPr>
        <p:spPr bwMode="auto">
          <a:xfrm>
            <a:off x="1905000" y="2971800"/>
            <a:ext cx="685800" cy="2133600"/>
          </a:xfrm>
          <a:prstGeom prst="line">
            <a:avLst/>
          </a:prstGeom>
          <a:noFill/>
          <a:ln w="44450">
            <a:solidFill>
              <a:schemeClr val="tx1"/>
            </a:solidFill>
            <a:round/>
            <a:headEnd/>
            <a:tailEnd type="triangle" w="med" len="med"/>
          </a:ln>
        </p:spPr>
        <p:txBody>
          <a:bodyPr/>
          <a:lstStyle/>
          <a:p>
            <a:endParaRPr lang="en-US"/>
          </a:p>
        </p:txBody>
      </p:sp>
      <p:sp>
        <p:nvSpPr>
          <p:cNvPr id="30744" name="Text Box 27"/>
          <p:cNvSpPr txBox="1">
            <a:spLocks noChangeArrowheads="1"/>
          </p:cNvSpPr>
          <p:nvPr/>
        </p:nvSpPr>
        <p:spPr bwMode="auto">
          <a:xfrm>
            <a:off x="4114800" y="5638800"/>
            <a:ext cx="1828800" cy="354013"/>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dirty="0">
                <a:latin typeface="Calibri" pitchFamily="34" charset="0"/>
              </a:rPr>
              <a:t>S</a:t>
            </a:r>
            <a:r>
              <a:rPr lang="en-US" sz="1700" dirty="0" smtClean="0">
                <a:latin typeface="Calibri" pitchFamily="34" charset="0"/>
              </a:rPr>
              <a:t>ecuring VoIP</a:t>
            </a:r>
            <a:endParaRPr lang="en-US" sz="1700" dirty="0">
              <a:latin typeface="Calibri" pitchFamily="34" charset="0"/>
            </a:endParaRPr>
          </a:p>
        </p:txBody>
      </p:sp>
      <p:sp>
        <p:nvSpPr>
          <p:cNvPr id="30745" name="Rectangle 27"/>
          <p:cNvSpPr>
            <a:spLocks noChangeArrowheads="1"/>
          </p:cNvSpPr>
          <p:nvPr/>
        </p:nvSpPr>
        <p:spPr bwMode="auto">
          <a:xfrm>
            <a:off x="0" y="6396038"/>
            <a:ext cx="4572000" cy="461962"/>
          </a:xfrm>
          <a:prstGeom prst="rect">
            <a:avLst/>
          </a:prstGeom>
          <a:noFill/>
          <a:ln w="9525">
            <a:noFill/>
            <a:miter lim="800000"/>
            <a:headEnd/>
            <a:tailEnd/>
          </a:ln>
        </p:spPr>
        <p:txBody>
          <a:bodyPr>
            <a:spAutoFit/>
          </a:bodyPr>
          <a:lstStyle/>
          <a:p>
            <a:pPr>
              <a:buFont typeface="Wingdings 3" pitchFamily="18" charset="2"/>
              <a:buNone/>
            </a:pPr>
            <a:r>
              <a:rPr lang="en-US" sz="1200">
                <a:latin typeface="Calibri" pitchFamily="34" charset="0"/>
              </a:rPr>
              <a:t>https://www.eff.org/observatory</a:t>
            </a:r>
          </a:p>
          <a:p>
            <a:pPr>
              <a:buFont typeface="Wingdings 3" pitchFamily="18" charset="2"/>
              <a:buNone/>
            </a:pPr>
            <a:r>
              <a:rPr lang="en-US" sz="1200">
                <a:latin typeface="Calibri" pitchFamily="34" charset="0"/>
              </a:rPr>
              <a:t>http://royal.pingdom.com/2011/01/12/internet-2010-in-numbers/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cstate="print">
            <a:duotone>
              <a:schemeClr val="accent3">
                <a:shade val="45000"/>
                <a:satMod val="135000"/>
              </a:schemeClr>
              <a:prstClr val="white"/>
            </a:duotone>
            <a:lum bright="20000"/>
          </a:blip>
          <a:srcRect/>
          <a:stretch>
            <a:fillRect/>
          </a:stretch>
        </p:blipFill>
        <p:spPr bwMode="auto">
          <a:xfrm>
            <a:off x="0" y="685800"/>
            <a:ext cx="9144000" cy="5800725"/>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5867400" y="2209800"/>
            <a:ext cx="1493024" cy="7620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pPr algn="ctr"/>
            <a:r>
              <a:rPr lang="en-US" sz="4000" b="1" dirty="0" smtClean="0"/>
              <a:t>DNSSEC: Where we are</a:t>
            </a:r>
            <a:endParaRPr lang="en-US" sz="4000" b="1" dirty="0"/>
          </a:p>
        </p:txBody>
      </p:sp>
      <p:sp>
        <p:nvSpPr>
          <p:cNvPr id="12" name="Rectangle 11"/>
          <p:cNvSpPr/>
          <p:nvPr/>
        </p:nvSpPr>
        <p:spPr>
          <a:xfrm>
            <a:off x="609600" y="6019800"/>
            <a:ext cx="7620000" cy="646331"/>
          </a:xfrm>
          <a:prstGeom prst="rect">
            <a:avLst/>
          </a:prstGeom>
        </p:spPr>
        <p:txBody>
          <a:bodyPr wrap="square">
            <a:spAutoFit/>
          </a:bodyPr>
          <a:lstStyle/>
          <a:p>
            <a:r>
              <a:rPr lang="en-US" dirty="0" smtClean="0"/>
              <a:t>*COMCAST Internet (18M), </a:t>
            </a:r>
            <a:r>
              <a:rPr lang="en-US" dirty="0" err="1" smtClean="0"/>
              <a:t>TeliaSonera</a:t>
            </a:r>
            <a:r>
              <a:rPr lang="en-US" dirty="0" smtClean="0"/>
              <a:t> SE, </a:t>
            </a:r>
            <a:r>
              <a:rPr lang="en-US" dirty="0" err="1" smtClean="0"/>
              <a:t>Sprint,Vodafone</a:t>
            </a:r>
            <a:r>
              <a:rPr lang="en-US" dirty="0" smtClean="0"/>
              <a:t> </a:t>
            </a:r>
            <a:r>
              <a:rPr lang="en-US" dirty="0" err="1" smtClean="0"/>
              <a:t>CZ,Telefonica</a:t>
            </a:r>
            <a:r>
              <a:rPr lang="en-US" dirty="0" smtClean="0"/>
              <a:t> CZ, T-mobile NL, </a:t>
            </a:r>
            <a:r>
              <a:rPr lang="en-US" dirty="0" err="1" smtClean="0"/>
              <a:t>SurfNet</a:t>
            </a:r>
            <a:r>
              <a:rPr lang="en-US" dirty="0" smtClean="0"/>
              <a:t> NL, SANYO Information Technology Solutions JP, others.. </a:t>
            </a:r>
            <a:endParaRPr lang="en-US" dirty="0"/>
          </a:p>
        </p:txBody>
      </p:sp>
      <p:pic>
        <p:nvPicPr>
          <p:cNvPr id="21506" name="Picture 2" descr="http://dnssec-deployment.icann.org/dctld/bar3.png"/>
          <p:cNvPicPr>
            <a:picLocks noChangeAspect="1" noChangeArrowheads="1"/>
          </p:cNvPicPr>
          <p:nvPr/>
        </p:nvPicPr>
        <p:blipFill>
          <a:blip r:embed="rId5" cstate="print"/>
          <a:srcRect/>
          <a:stretch>
            <a:fillRect/>
          </a:stretch>
        </p:blipFill>
        <p:spPr bwMode="auto">
          <a:xfrm>
            <a:off x="8191500" y="2057400"/>
            <a:ext cx="952500" cy="2857500"/>
          </a:xfrm>
          <a:prstGeom prst="rect">
            <a:avLst/>
          </a:prstGeom>
          <a:noFill/>
        </p:spPr>
      </p:pic>
      <p:sp>
        <p:nvSpPr>
          <p:cNvPr id="10" name="Content Placeholder 2"/>
          <p:cNvSpPr>
            <a:spLocks noGrp="1"/>
          </p:cNvSpPr>
          <p:nvPr>
            <p:ph idx="1"/>
          </p:nvPr>
        </p:nvSpPr>
        <p:spPr>
          <a:xfrm>
            <a:off x="381000" y="1295400"/>
            <a:ext cx="8229600" cy="4754563"/>
          </a:xfrm>
        </p:spPr>
        <p:txBody>
          <a:bodyPr>
            <a:normAutofit fontScale="92500" lnSpcReduction="20000"/>
          </a:bodyPr>
          <a:lstStyle/>
          <a:p>
            <a:pPr>
              <a:spcBef>
                <a:spcPts val="700"/>
              </a:spcBef>
            </a:pPr>
            <a:r>
              <a:rPr lang="en-US" dirty="0" smtClean="0"/>
              <a:t> Deployed on 89/313 TLDs (.</a:t>
            </a:r>
            <a:r>
              <a:rPr lang="en-US" dirty="0" err="1" smtClean="0"/>
              <a:t>asia</a:t>
            </a:r>
            <a:r>
              <a:rPr lang="en-US" dirty="0" smtClean="0"/>
              <a:t>, .</a:t>
            </a:r>
            <a:r>
              <a:rPr lang="en-US" dirty="0" err="1" smtClean="0"/>
              <a:t>tw</a:t>
            </a:r>
            <a:r>
              <a:rPr lang="en-US" dirty="0" smtClean="0"/>
              <a:t> </a:t>
            </a:r>
            <a:r>
              <a:rPr lang="ja-JP" altLang="en-US" smtClean="0"/>
              <a:t>台灣 台湾</a:t>
            </a:r>
            <a:r>
              <a:rPr lang="en-US" dirty="0" smtClean="0"/>
              <a:t>, .</a:t>
            </a:r>
            <a:r>
              <a:rPr lang="en-US" dirty="0" err="1" smtClean="0"/>
              <a:t>kr</a:t>
            </a:r>
            <a:r>
              <a:rPr lang="en-US" dirty="0" smtClean="0"/>
              <a:t> </a:t>
            </a:r>
            <a:r>
              <a:rPr lang="ko-KR" altLang="en-US" dirty="0" smtClean="0"/>
              <a:t>한국</a:t>
            </a:r>
            <a:r>
              <a:rPr lang="en-US" altLang="ko-KR" dirty="0" smtClean="0"/>
              <a:t>,</a:t>
            </a:r>
            <a:r>
              <a:rPr lang="en-US" dirty="0" smtClean="0"/>
              <a:t> .</a:t>
            </a:r>
            <a:r>
              <a:rPr lang="en-US" dirty="0" err="1" smtClean="0"/>
              <a:t>jp</a:t>
            </a:r>
            <a:r>
              <a:rPr lang="en-US" dirty="0" smtClean="0"/>
              <a:t>, .in, .</a:t>
            </a:r>
            <a:r>
              <a:rPr lang="en-US" dirty="0" err="1" smtClean="0"/>
              <a:t>lk</a:t>
            </a:r>
            <a:r>
              <a:rPr lang="en-US" dirty="0" smtClean="0"/>
              <a:t>, .kg, .tm, .am, .mm, .</a:t>
            </a:r>
            <a:r>
              <a:rPr lang="en-US" dirty="0" err="1" smtClean="0"/>
              <a:t>ua</a:t>
            </a:r>
            <a:r>
              <a:rPr lang="en-US" dirty="0" smtClean="0"/>
              <a:t>, .</a:t>
            </a:r>
            <a:r>
              <a:rPr lang="en-US" dirty="0" err="1" smtClean="0"/>
              <a:t>cr</a:t>
            </a:r>
            <a:r>
              <a:rPr lang="en-US" dirty="0" smtClean="0"/>
              <a:t>, .</a:t>
            </a:r>
            <a:r>
              <a:rPr lang="en-US" dirty="0" err="1" smtClean="0"/>
              <a:t>cz</a:t>
            </a:r>
            <a:r>
              <a:rPr lang="en-US" dirty="0" smtClean="0"/>
              <a:t>, .</a:t>
            </a:r>
            <a:r>
              <a:rPr lang="en-US" dirty="0" err="1" smtClean="0"/>
              <a:t>br</a:t>
            </a:r>
            <a:r>
              <a:rPr lang="en-US" dirty="0" smtClean="0"/>
              <a:t>, .se, .</a:t>
            </a:r>
            <a:r>
              <a:rPr lang="en-US" dirty="0" err="1" smtClean="0"/>
              <a:t>uk</a:t>
            </a:r>
            <a:r>
              <a:rPr lang="en-US" dirty="0" smtClean="0"/>
              <a:t>, .</a:t>
            </a:r>
            <a:r>
              <a:rPr lang="en-US" dirty="0" err="1" smtClean="0"/>
              <a:t>fr</a:t>
            </a:r>
            <a:r>
              <a:rPr lang="en-US" dirty="0" smtClean="0"/>
              <a:t>, .com,…)</a:t>
            </a:r>
          </a:p>
          <a:p>
            <a:pPr>
              <a:spcBef>
                <a:spcPts val="700"/>
              </a:spcBef>
            </a:pPr>
            <a:r>
              <a:rPr lang="en-US" dirty="0" smtClean="0"/>
              <a:t>Root signed and audited by PwC</a:t>
            </a:r>
          </a:p>
          <a:p>
            <a:pPr>
              <a:spcBef>
                <a:spcPts val="700"/>
              </a:spcBef>
            </a:pPr>
            <a:r>
              <a:rPr lang="en-US" dirty="0" smtClean="0"/>
              <a:t>&gt;84% of domain names could have DNSSEC</a:t>
            </a:r>
          </a:p>
          <a:p>
            <a:pPr>
              <a:spcBef>
                <a:spcPts val="700"/>
              </a:spcBef>
            </a:pPr>
            <a:r>
              <a:rPr lang="en-US" dirty="0" smtClean="0"/>
              <a:t>Growing ISP support*</a:t>
            </a:r>
          </a:p>
          <a:p>
            <a:pPr>
              <a:spcBef>
                <a:spcPts val="700"/>
              </a:spcBef>
            </a:pPr>
            <a:r>
              <a:rPr lang="en-US" dirty="0" smtClean="0"/>
              <a:t>3</a:t>
            </a:r>
            <a:r>
              <a:rPr lang="en-US" baseline="30000" dirty="0" smtClean="0"/>
              <a:t>rd</a:t>
            </a:r>
            <a:r>
              <a:rPr lang="en-US" dirty="0" smtClean="0"/>
              <a:t> party signing solutions are appearing (e.g., </a:t>
            </a:r>
            <a:r>
              <a:rPr lang="en-US" dirty="0" err="1" smtClean="0"/>
              <a:t>GoDaddy</a:t>
            </a:r>
            <a:r>
              <a:rPr lang="en-US" dirty="0" smtClean="0"/>
              <a:t>, VeriSign, </a:t>
            </a:r>
            <a:r>
              <a:rPr lang="en-US" dirty="0" err="1" smtClean="0"/>
              <a:t>Binero</a:t>
            </a:r>
            <a:r>
              <a:rPr lang="en-US" dirty="0" smtClean="0"/>
              <a:t>,…)</a:t>
            </a:r>
          </a:p>
          <a:p>
            <a:pPr>
              <a:spcBef>
                <a:spcPts val="700"/>
              </a:spcBef>
            </a:pPr>
            <a:r>
              <a:rPr lang="en-US" dirty="0" smtClean="0"/>
              <a:t>Unbound, BIND, DNSSEC-trigger, </a:t>
            </a:r>
            <a:r>
              <a:rPr lang="en-US" dirty="0" err="1" smtClean="0"/>
              <a:t>vsResolver</a:t>
            </a:r>
            <a:r>
              <a:rPr lang="en-US" dirty="0" smtClean="0"/>
              <a:t> and other s/w support and secure last-mile</a:t>
            </a:r>
          </a:p>
          <a:p>
            <a:pPr>
              <a:spcBef>
                <a:spcPts val="700"/>
              </a:spcBef>
            </a:pPr>
            <a:r>
              <a:rPr lang="en-US" dirty="0" smtClean="0"/>
              <a:t>IETF DANE Certificate support RFC almost out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7795</TotalTime>
  <Words>2510</Words>
  <Application>Microsoft Office PowerPoint</Application>
  <PresentationFormat>On-screen Show (4:3)</PresentationFormat>
  <Paragraphs>329</Paragraphs>
  <Slides>22</Slides>
  <Notes>18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DNSSEC:  Where We Are (and how we get to where we want to be)</vt:lpstr>
      <vt:lpstr>DNSSEC: We have passed the point of no return</vt:lpstr>
      <vt:lpstr>DNSSEC: Plenty of Motivation</vt:lpstr>
      <vt:lpstr>The BAD: DNSChanger - ‘Biggest Cybercriminal Takedown in History’ – 4M machines, 100 countries, $14M</vt:lpstr>
      <vt:lpstr>The BAD: Brazilian ISP fall victim to a series of DNS attacks </vt:lpstr>
      <vt:lpstr>The BAD: Other DNS hijacks*</vt:lpstr>
      <vt:lpstr>DNSSEC support from government</vt:lpstr>
      <vt:lpstr>Global PKI</vt:lpstr>
      <vt:lpstr>DNSSEC: Where we are</vt:lpstr>
      <vt:lpstr>But…</vt:lpstr>
      <vt:lpstr>DNSSEC: So what’s the problem?</vt:lpstr>
      <vt:lpstr>Barriers to success</vt:lpstr>
      <vt:lpstr>Solutions</vt:lpstr>
      <vt:lpstr>Trustworthy Implementation</vt:lpstr>
      <vt:lpstr>Learn from CA successes  (and mistakes)</vt:lpstr>
      <vt:lpstr>An implementation can be thi$</vt:lpstr>
      <vt:lpstr>…or this     </vt:lpstr>
      <vt:lpstr>..or this  (CR NIC)</vt:lpstr>
      <vt:lpstr>…or even this</vt:lpstr>
      <vt:lpstr>But all must have:</vt:lpstr>
      <vt:lpstr>Summary</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DNSSEC Deployment:  Where We Are</dc:title>
  <dc:creator>richard.lamb</dc:creator>
  <cp:lastModifiedBy>richard.lamb</cp:lastModifiedBy>
  <cp:revision>358</cp:revision>
  <dcterms:created xsi:type="dcterms:W3CDTF">2011-12-08T21:30:29Z</dcterms:created>
  <dcterms:modified xsi:type="dcterms:W3CDTF">2012-08-02T22:12:25Z</dcterms:modified>
</cp:coreProperties>
</file>