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396" r:id="rId3"/>
    <p:sldId id="392" r:id="rId4"/>
    <p:sldId id="395" r:id="rId5"/>
    <p:sldId id="397" r:id="rId6"/>
    <p:sldId id="398" r:id="rId7"/>
    <p:sldId id="399" r:id="rId8"/>
    <p:sldId id="400" r:id="rId9"/>
    <p:sldId id="401" r:id="rId10"/>
    <p:sldId id="402" r:id="rId11"/>
    <p:sldId id="403" r:id="rId12"/>
    <p:sldId id="404" r:id="rId13"/>
    <p:sldId id="405" r:id="rId14"/>
    <p:sldId id="406" r:id="rId15"/>
    <p:sldId id="407" r:id="rId16"/>
    <p:sldId id="413" r:id="rId17"/>
    <p:sldId id="414" r:id="rId18"/>
    <p:sldId id="415" r:id="rId19"/>
    <p:sldId id="416" r:id="rId20"/>
    <p:sldId id="417" r:id="rId21"/>
    <p:sldId id="464"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54" r:id="rId52"/>
    <p:sldId id="455" r:id="rId53"/>
    <p:sldId id="456" r:id="rId54"/>
    <p:sldId id="457" r:id="rId55"/>
    <p:sldId id="458" r:id="rId56"/>
    <p:sldId id="459" r:id="rId57"/>
    <p:sldId id="460" r:id="rId58"/>
    <p:sldId id="388" r:id="rId59"/>
    <p:sldId id="465" r:id="rId60"/>
    <p:sldId id="466" r:id="rId61"/>
    <p:sldId id="467" r:id="rId62"/>
    <p:sldId id="468" r:id="rId63"/>
    <p:sldId id="469" r:id="rId64"/>
    <p:sldId id="463" r:id="rId65"/>
    <p:sldId id="462" r:id="rId66"/>
    <p:sldId id="389" r:id="rId67"/>
    <p:sldId id="390" r:id="rId68"/>
    <p:sldId id="276" r:id="rId69"/>
    <p:sldId id="278" r:id="rId70"/>
    <p:sldId id="320" r:id="rId71"/>
    <p:sldId id="387" r:id="rId7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4" d="100"/>
          <a:sy n="64" d="100"/>
        </p:scale>
        <p:origin x="-108" y="-4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0A4E9F-A88D-491D-BE54-54621274B508}" type="datetimeFigureOut">
              <a:rPr lang="en-US"/>
              <a:pPr>
                <a:defRPr/>
              </a:pPr>
              <a:t>6/7/2012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AF255F52-DC7A-44B8-B39E-091C04DAEC4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F7F52CA-316F-4814-B2A8-C999F427DB18}" type="datetimeFigureOut">
              <a:rPr lang="en-US"/>
              <a:pPr>
                <a:defRPr/>
              </a:pPr>
              <a:t>6/7/2012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464B0F0-AB45-4160-8B0D-191DDE55F0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is.se/docs/se-dnssec-dps-eng.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iana.org/dnsse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src.nist.gov/publications/nistpubs/800-57/sp800-57_PART3_key-management_Dec2009.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usher.internet2.edu/practices/ca1/cps.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tinyurl.com/34zzm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sz="1200" kern="1200" dirty="0" smtClean="0">
                <a:solidFill>
                  <a:schemeClr val="tx1"/>
                </a:solidFill>
                <a:latin typeface="+mn-lt"/>
                <a:ea typeface="+mn-ea"/>
                <a:cs typeface="+mn-cs"/>
              </a:rPr>
              <a:t>US ISP Comcast DNSSEC deployment plan for 18M customers and &gt;5000 domain names </a:t>
            </a:r>
            <a:r>
              <a:rPr lang="en-US" sz="1200" u="sng" kern="1200" dirty="0" smtClean="0">
                <a:solidFill>
                  <a:schemeClr val="tx1"/>
                </a:solidFill>
                <a:latin typeface="+mn-lt"/>
                <a:ea typeface="+mn-ea"/>
                <a:cs typeface="+mn-cs"/>
                <a:hlinkClick r:id="rId4"/>
              </a:rPr>
              <a:t>http://blog.comcast.com/2011/12/dnssec-deployment-update.html</a:t>
            </a:r>
            <a:r>
              <a:rPr lang="en-US" sz="1200" kern="1200" dirty="0" smtClean="0">
                <a:solidFill>
                  <a:schemeClr val="tx1"/>
                </a:solidFill>
                <a:latin typeface="+mn-lt"/>
                <a:ea typeface="+mn-ea"/>
                <a:cs typeface="+mn-cs"/>
              </a:rPr>
              <a:t> .</a:t>
            </a:r>
          </a:p>
          <a:p>
            <a:endParaRPr lang="en-US" dirty="0" smtClean="0">
              <a:hlinkClick r:id="rId3"/>
            </a:endParaRPr>
          </a:p>
          <a:p>
            <a:r>
              <a:rPr lang="en-US" dirty="0" smtClean="0">
                <a:hlinkClick r:id="rId3"/>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Policy may be used by TLD mgrs or regulatory authorities to express requirements to registry operator.</a:t>
            </a:r>
          </a:p>
          <a:p>
            <a:pPr eaLnBrk="1" hangingPunct="1">
              <a:spcBef>
                <a:spcPct val="0"/>
              </a:spcBef>
            </a:pPr>
            <a:r>
              <a:rPr lang="en-US" smtClean="0"/>
              <a:t>Or may simply be the registry’s own standards to follow.</a:t>
            </a:r>
          </a:p>
          <a:p>
            <a:pPr eaLnBrk="1" hangingPunct="1">
              <a:spcBef>
                <a:spcPct val="0"/>
              </a:spcBef>
            </a:pPr>
            <a:r>
              <a:rPr lang="en-US" smtClean="0"/>
              <a:t>May be one document or two. </a:t>
            </a:r>
          </a:p>
          <a:p>
            <a:pPr eaLnBrk="1" hangingPunct="1">
              <a:spcBef>
                <a:spcPct val="0"/>
              </a:spcBef>
            </a:pPr>
            <a:r>
              <a:rPr lang="en-US" smtClean="0"/>
              <a:t>RFC for DNS framework / check list in draft (Fredrik Lundgren)</a:t>
            </a:r>
          </a:p>
          <a:p>
            <a:pPr eaLnBrk="1" hangingPunct="1">
              <a:spcBef>
                <a:spcPct val="0"/>
              </a:spcBef>
            </a:pPr>
            <a:r>
              <a:rPr lang="en-US" smtClean="0"/>
              <a:t>Examples: SE DPS </a:t>
            </a:r>
            <a:r>
              <a:rPr lang="en-US" smtClean="0">
                <a:hlinkClick r:id="rId3"/>
              </a:rPr>
              <a:t>http://www.iis.se/docs/se-dnssec-dps-eng.pdf</a:t>
            </a:r>
            <a:r>
              <a:rPr lang="en-US" smtClean="0"/>
              <a:t>    Root </a:t>
            </a:r>
            <a:r>
              <a:rPr lang="en-US" smtClean="0">
                <a:hlinkClick r:id="rId4"/>
              </a:rPr>
              <a:t>http://www.iana.org/dnssec</a:t>
            </a:r>
            <a:r>
              <a:rPr lang="en-US" smtClean="0"/>
              <a:t> </a:t>
            </a:r>
          </a:p>
          <a:p>
            <a:pPr eaLnBrk="1" hangingPunct="1">
              <a:spcBef>
                <a:spcPct val="0"/>
              </a:spcBef>
            </a:pPr>
            <a:r>
              <a:rPr lang="en-US" smtClean="0"/>
              <a:t>Describe PMA</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0A9BE8-0D70-49D6-BEE3-D4C844728973}" type="slidenum">
              <a:rPr lang="en-US" smtClean="0"/>
              <a:pPr/>
              <a:t>23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24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go through and replace “SE” with “your TLD” for a great starting point for your lawyers.</a:t>
            </a:r>
          </a:p>
          <a:p>
            <a:pPr eaLnBrk="1" hangingPunct="1">
              <a:spcBef>
                <a:spcPct val="0"/>
              </a:spcBef>
            </a:pPr>
            <a:r>
              <a:rPr lang="en-US" smtClean="0"/>
              <a:t>**BR just had checklists.   Bottom line – transparency buys trust.</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73F1F-F140-4F7A-9843-7BBF3B69B657}" type="slidenum">
              <a:rPr lang="en-US" smtClean="0"/>
              <a:pPr/>
              <a:t>25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Point to root zone key ceremonies document</a:t>
            </a:r>
          </a:p>
          <a:p>
            <a:pPr eaLnBrk="1" hangingPunct="1"/>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83CA0-2749-4F54-B93A-5B22321120E0}" type="slidenum">
              <a:rPr lang="en-US" smtClean="0"/>
              <a:pPr/>
              <a:t>27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Some elements above may need to be attested to or signed by management as determined by auditor.</a:t>
            </a:r>
          </a:p>
          <a:p>
            <a:pPr eaLnBrk="1" hangingPunct="1"/>
            <a:r>
              <a:rPr lang="en-US" smtClean="0"/>
              <a:t>Logs should have entry/exit, open/close, removal/return. </a:t>
            </a:r>
          </a:p>
          <a:p>
            <a:pPr eaLnBrk="1" hangingPunct="1"/>
            <a:r>
              <a:rPr lang="en-US" smtClean="0"/>
              <a:t>Compensating Controls  are your friend – other logs, logging, video etc…</a:t>
            </a:r>
          </a:p>
          <a:p>
            <a:pPr eaLnBrk="1" hangingPunct="1"/>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A9787-07AC-4A42-98C5-3BB081CC3467}" type="slidenum">
              <a:rPr lang="en-US" smtClean="0"/>
              <a:pPr/>
              <a:t>29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California reference – risk profile balances operational, cost, and environmental </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651A8-715D-4CCE-87D2-FBFB4CA4A654}" type="slidenum">
              <a:rPr lang="en-US" smtClean="0"/>
              <a:pPr/>
              <a:t>35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DADA5-C223-497C-BF33-F79E6D1D8B78}" type="slidenum">
              <a:rPr lang="en-US" smtClean="0"/>
              <a:pPr/>
              <a:t>36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Terrorist attack – not protected</a:t>
            </a:r>
          </a:p>
          <a:p>
            <a:pPr eaLnBrk="1" hangingPunct="1">
              <a:spcBef>
                <a:spcPct val="0"/>
              </a:spcBef>
            </a:pPr>
            <a:r>
              <a:rPr lang="en-US" smtClean="0"/>
              <a:t>Undetected access is worst case</a:t>
            </a:r>
          </a:p>
          <a:p>
            <a:pPr eaLnBrk="1" hangingPunct="1">
              <a:spcBef>
                <a:spcPct val="0"/>
              </a:spcBef>
            </a:pPr>
            <a:r>
              <a:rPr lang="en-US" smtClean="0"/>
              <a:t>Safe story</a:t>
            </a:r>
          </a:p>
          <a:p>
            <a:pPr eaLnBrk="1" hangingPunct="1">
              <a:spcBef>
                <a:spcPct val="0"/>
              </a:spcBef>
            </a:pPr>
            <a:r>
              <a:rPr lang="en-US" smtClean="0"/>
              <a:t>EMI – don’t care if HSM rated</a:t>
            </a:r>
          </a:p>
          <a:p>
            <a:pPr marL="0" lvl="1" eaLnBrk="1" hangingPunct="1">
              <a:spcBef>
                <a:spcPct val="0"/>
              </a:spcBef>
            </a:pPr>
            <a:r>
              <a:rPr lang="en-US" smtClean="0"/>
              <a:t>Local regulations (e.g. fire)</a:t>
            </a:r>
          </a:p>
          <a:p>
            <a:pPr marL="0" lvl="1" eaLnBrk="1" hangingPunct="1">
              <a:spcBef>
                <a:spcPct val="0"/>
              </a:spcBef>
            </a:pPr>
            <a:r>
              <a:rPr lang="en-US" smtClean="0"/>
              <a:t>DCID and various other hard to learn from sources:  9 gague stretched steel, real floor to real ceiling.</a:t>
            </a:r>
          </a:p>
          <a:p>
            <a:pPr eaLnBrk="1" hangingPunct="1">
              <a:spcBef>
                <a:spcPct val="0"/>
              </a:spcBef>
            </a:pPr>
            <a:r>
              <a:rPr lang="en-US" smtClean="0"/>
              <a:t>DNSSEC at root is rare in that we are sharing such info with public – call it a dividend to the public</a:t>
            </a:r>
          </a:p>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AAB0-7607-45D5-B8A1-7452D47402FA}" type="slidenum">
              <a:rPr lang="en-US" smtClean="0"/>
              <a:pPr/>
              <a:t>37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 of N was 3-of-7 plus SSSC1 SSC2 and multi-person access control to facility</a:t>
            </a:r>
          </a:p>
          <a:p>
            <a:pPr eaLnBrk="1" hangingPunct="1">
              <a:spcBef>
                <a:spcPct val="0"/>
              </a:spcBef>
            </a:pPr>
            <a:endParaRPr lang="en-US" smtClean="0"/>
          </a:p>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9DB773-C31B-4B1C-AF48-6FB5495B4B45}" type="slidenum">
              <a:rPr lang="en-US" smtClean="0"/>
              <a:pPr/>
              <a:t>38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Looks like your hotel safe – huh.  My suggestion – no batteries.</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CA23D3-8D05-4D33-8BB9-1DF7CE04C0B1}" type="slidenum">
              <a:rPr lang="en-US" smtClean="0"/>
              <a:pPr/>
              <a:t>39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Facility is ID + guard – log book  </a:t>
            </a:r>
          </a:p>
          <a:p>
            <a:pPr eaLnBrk="1" hangingPunct="1">
              <a:spcBef>
                <a:spcPct val="0"/>
              </a:spcBef>
            </a:pPr>
            <a:r>
              <a:rPr lang="en-US" smtClean="0"/>
              <a:t>Safe is combination – log sheet</a:t>
            </a:r>
          </a:p>
          <a:p>
            <a:pPr eaLnBrk="1" hangingPunct="1">
              <a:spcBef>
                <a:spcPct val="0"/>
              </a:spcBef>
            </a:pPr>
            <a:r>
              <a:rPr lang="en-US" smtClean="0"/>
              <a:t>Tiers are card+pin+biometric – ACS logging</a:t>
            </a:r>
          </a:p>
          <a:p>
            <a:pPr eaLnBrk="1" hangingPunct="1">
              <a:spcBef>
                <a:spcPct val="0"/>
              </a:spcBef>
            </a:pPr>
            <a:r>
              <a:rPr lang="en-US" smtClean="0"/>
              <a:t>All filmed by at least facility</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4A52B4-974E-422B-A52C-07CFDE718C5D}" type="slidenum">
              <a:rPr lang="en-US" smtClean="0"/>
              <a:pPr/>
              <a:t>40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Facility: Manned, video monitor (and archived), monitor access to racks/cage/room</a:t>
            </a:r>
          </a:p>
          <a:p>
            <a:pPr eaLnBrk="1" hangingPunct="1"/>
            <a:r>
              <a:rPr lang="en-US" smtClean="0"/>
              <a:t>Sensors – door, seismic, water</a:t>
            </a:r>
          </a:p>
          <a:p>
            <a:pPr eaLnBrk="1" hangingPunct="1"/>
            <a:r>
              <a:rPr lang="en-US" smtClean="0"/>
              <a:t>Risk assessment – worst case: undetected/ unnoticed.   So focus on detecting where total prevention is impossible.  …and have mechanism to recover from compromise. </a:t>
            </a:r>
          </a:p>
          <a:p>
            <a:pPr eaLnBrk="1" hangingPunct="1"/>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BE9F1-6E62-4524-B491-A8B6C9802B3B}" type="slidenum">
              <a:rPr lang="en-US" smtClean="0"/>
              <a:pPr/>
              <a:t>41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Availability !!! So two sites AND backup of material.</a:t>
            </a:r>
          </a:p>
          <a:p>
            <a:pPr eaLnBrk="1" hangingPunct="1">
              <a:spcBef>
                <a:spcPct val="0"/>
              </a:spcBef>
            </a:pPr>
            <a:r>
              <a:rPr lang="en-US" smtClean="0"/>
              <a:t>Multiple sites from different facility providers.</a:t>
            </a:r>
          </a:p>
          <a:p>
            <a:pPr eaLnBrk="1" hangingPunct="1"/>
            <a:r>
              <a:rPr lang="en-US" smtClean="0"/>
              <a:t>Off site Backup could be a bank safe deposit box holding a smartcard in a tamper evident bag.</a:t>
            </a:r>
          </a:p>
          <a:p>
            <a:pPr eaLnBrk="1" hangingPunct="1"/>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44E8B-3EEF-45E9-B209-60623AD4AF88}" type="slidenum">
              <a:rPr lang="en-US" smtClean="0"/>
              <a:pPr/>
              <a:t>42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a:t>
            </a:r>
          </a:p>
          <a:p>
            <a:pPr eaLnBrk="1" hangingPunct="1">
              <a:spcBef>
                <a:spcPct val="0"/>
              </a:spcBef>
            </a:pPr>
            <a:r>
              <a:rPr lang="en-US" smtClean="0"/>
              <a:t>lost/guessed password</a:t>
            </a:r>
          </a:p>
          <a:p>
            <a:pPr eaLnBrk="1" hangingPunct="1">
              <a:spcBef>
                <a:spcPct val="0"/>
              </a:spcBef>
            </a:pPr>
            <a:r>
              <a:rPr lang="en-US" smtClean="0"/>
              <a:t>Collusion</a:t>
            </a:r>
          </a:p>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2495E-799C-46DD-A832-7D24D0441FE7}" type="slidenum">
              <a:rPr lang="en-US" smtClean="0"/>
              <a:pPr/>
              <a:t>43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guessed password</a:t>
            </a:r>
          </a:p>
          <a:p>
            <a:pPr eaLnBrk="1" hangingPunct="1">
              <a:spcBef>
                <a:spcPct val="0"/>
              </a:spcBef>
            </a:pPr>
            <a:r>
              <a:rPr lang="en-US" smtClean="0"/>
              <a:t>Password best practices can be found in various commercial standards PCI</a:t>
            </a:r>
          </a:p>
          <a:p>
            <a:pPr eaLnBrk="1" hangingPunct="1">
              <a:spcBef>
                <a:spcPct val="0"/>
              </a:spcBef>
            </a:pPr>
            <a:r>
              <a:rPr lang="en-US" smtClean="0"/>
              <a:t>Most of this slide is critical for the “child” user interface (that does not benefit from any physical security) for submitting DS records.  </a:t>
            </a:r>
          </a:p>
          <a:p>
            <a:pPr eaLnBrk="1" hangingPunct="1">
              <a:spcBef>
                <a:spcPct val="0"/>
              </a:spcBef>
            </a:pPr>
            <a:r>
              <a:rPr lang="en-US" smtClean="0"/>
              <a:t>Out of band may be an automated phone call or FAX like many services (e.g. GoDaddy, name.com – “courtesy” call) do.</a:t>
            </a:r>
          </a:p>
          <a:p>
            <a:pPr eaLnBrk="1" hangingPunct="1">
              <a:spcBef>
                <a:spcPct val="0"/>
              </a:spcBef>
            </a:pPr>
            <a:r>
              <a:rPr lang="en-US" smtClean="0"/>
              <a:t>Pass out various embodiments…</a:t>
            </a:r>
          </a:p>
          <a:p>
            <a:pPr marL="0" lvl="1" eaLnBrk="1" hangingPunct="1">
              <a:spcBef>
                <a:spcPct val="0"/>
              </a:spcBef>
            </a:pPr>
            <a:r>
              <a:rPr lang="en-US" sz="1800" smtClean="0"/>
              <a:t>In the case of compromise, Out-of-band authentication mechanism is necessary (e.g. should attacker use compromised key to facilitate a legitimate dnskey/ds rollover)  - true for parent or child relationship</a:t>
            </a:r>
          </a:p>
          <a:p>
            <a:pPr marL="0" lvl="1" eaLnBrk="1" hangingPunct="1">
              <a:spcBef>
                <a:spcPct val="0"/>
              </a:spcBef>
            </a:pPr>
            <a:endParaRPr lang="en-US" sz="1800"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D22BB-9516-4898-89F8-D6432FE57A16}" type="slidenum">
              <a:rPr lang="en-US" smtClean="0"/>
              <a:pPr/>
              <a:t>44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Collusion</a:t>
            </a:r>
          </a:p>
          <a:p>
            <a:pPr eaLnBrk="1" hangingPunct="1">
              <a:spcBef>
                <a:spcPct val="0"/>
              </a:spcBef>
            </a:pPr>
            <a:r>
              <a:rPr lang="en-US" smtClean="0"/>
              <a:t>Separation of Duties: Different departments in same org or different orgs</a:t>
            </a:r>
          </a:p>
          <a:p>
            <a:pPr eaLnBrk="1" hangingPunct="1">
              <a:spcBef>
                <a:spcPct val="0"/>
              </a:spcBef>
            </a:pPr>
            <a:r>
              <a:rPr lang="en-US" smtClean="0"/>
              <a:t>Explain split PIN and split-key</a:t>
            </a:r>
          </a:p>
          <a:p>
            <a:pPr eaLnBrk="1" hangingPunct="1">
              <a:spcBef>
                <a:spcPct val="0"/>
              </a:spcBef>
            </a:pPr>
            <a:r>
              <a:rPr lang="en-US" smtClean="0"/>
              <a:t>Can combine ACS+Safe+MofN to greatly reduce collusion probability</a:t>
            </a:r>
          </a:p>
          <a:p>
            <a:pPr eaLnBrk="1" hangingPunct="1">
              <a:spcBef>
                <a:spcPct val="0"/>
              </a:spcBef>
            </a:pPr>
            <a:r>
              <a:rPr lang="en-US" smtClean="0"/>
              <a:t> </a:t>
            </a: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86BCBF-194C-45D3-84D5-A4885A74F67A}" type="slidenum">
              <a:rPr lang="en-US" smtClean="0"/>
              <a:pPr/>
              <a:t>45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NIST </a:t>
            </a:r>
          </a:p>
          <a:p>
            <a:pPr eaLnBrk="1" hangingPunct="1">
              <a:spcBef>
                <a:spcPct val="0"/>
              </a:spcBef>
            </a:pPr>
            <a:r>
              <a:rPr lang="en-US" smtClean="0">
                <a:hlinkClick r:id="rId3"/>
              </a:rPr>
              <a:t>http://csrc.nist.gov/publications/nistpubs/800-57/sp800-57_PART3_key-management_Dec2009.pdf</a:t>
            </a:r>
            <a:r>
              <a:rPr lang="en-US" smtClean="0"/>
              <a:t> </a:t>
            </a:r>
          </a:p>
          <a:p>
            <a:pPr eaLnBrk="1" hangingPunct="1">
              <a:spcBef>
                <a:spcPct val="0"/>
              </a:spcBef>
            </a:pPr>
            <a:r>
              <a:rPr lang="en-US" smtClean="0"/>
              <a:t>Root rollout did force resolver upgrade to sha256…</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B832A-A993-42AF-9C4F-E40EC0CFEEC3}" type="slidenum">
              <a:rPr lang="en-US" smtClean="0"/>
              <a:pPr/>
              <a:t>48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Signature churn not a problem with RSA 1024 or higher</a:t>
            </a:r>
          </a:p>
          <a:p>
            <a:pPr lvl="2" eaLnBrk="1" hangingPunct="1">
              <a:spcBef>
                <a:spcPct val="0"/>
              </a:spcBef>
            </a:pPr>
            <a:r>
              <a:rPr lang="en-US" smtClean="0"/>
              <a:t>If problems with 1024 – we have a much bigger problem than DNSSEC.</a:t>
            </a:r>
          </a:p>
          <a:p>
            <a:pPr lvl="2" eaLnBrk="1" hangingPunct="1">
              <a:spcBef>
                <a:spcPct val="0"/>
              </a:spcBef>
            </a:pPr>
            <a:r>
              <a:rPr lang="en-US" smtClean="0"/>
              <a:t>FWIW:  RSA 1024 ~ 6 mo – other anecdotal notes, 10 years estimated,  2048 is ok </a:t>
            </a:r>
          </a:p>
          <a:p>
            <a:pPr lvl="2" eaLnBrk="1" hangingPunct="1">
              <a:spcBef>
                <a:spcPct val="0"/>
              </a:spcBef>
            </a:pPr>
            <a:endParaRPr lang="en-US" smtClean="0"/>
          </a:p>
          <a:p>
            <a:pPr lvl="2" eaLnBrk="1" hangingPunct="1">
              <a:spcBef>
                <a:spcPct val="0"/>
              </a:spcBef>
            </a:pPr>
            <a:r>
              <a:rPr lang="en-US" smtClean="0"/>
              <a:t>Elliptical is encumbered by patent rights but cryptographers love it.  It may become standard after a few (&gt;5) years</a:t>
            </a:r>
          </a:p>
          <a:p>
            <a:pPr eaLnBrk="1" hangingPunct="1">
              <a:spcBef>
                <a:spcPct val="0"/>
              </a:spcBef>
            </a:pPr>
            <a:r>
              <a:rPr lang="en-US" smtClean="0"/>
              <a:t>BTW GOST is elliptical…</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E291F-09B3-4F88-99BE-04F7025075C5}" type="slidenum">
              <a:rPr lang="en-US" smtClean="0"/>
              <a:pPr/>
              <a:t>49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a dynamic / incremental signing solution for the large zones?  BIND 9.7.x</a:t>
            </a:r>
          </a:p>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9894E-277B-4223-9B50-D1363EF3601C}" type="slidenum">
              <a:rPr lang="en-US" smtClean="0"/>
              <a:pPr/>
              <a:t>50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Off-line PC: Your know secure64 is just a PC with a TPM chip that encrypts a bundle = FIPS 140-2 level 2</a:t>
            </a:r>
          </a:p>
          <a:p>
            <a:pPr eaLnBrk="1" hangingPunct="1">
              <a:spcBef>
                <a:spcPct val="0"/>
              </a:spcBef>
            </a:pPr>
            <a:r>
              <a:rPr lang="en-US" smtClean="0"/>
              <a:t>NO RNG = a vulnerability. "random numbers too important to be left for chance."</a:t>
            </a:r>
          </a:p>
          <a:p>
            <a:pPr eaLnBrk="1" hangingPunct="1">
              <a:spcBef>
                <a:spcPct val="0"/>
              </a:spcBef>
            </a:pPr>
            <a:r>
              <a:rPr lang="en-US" smtClean="0"/>
              <a:t>Backup keys – cant use on smartcard key gen.  Bad policy if HSM vendor dies too.  See CA HEBCA example.</a:t>
            </a:r>
          </a:p>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8E415-FB99-4FB9-8628-EAA3FC92EE2C}" type="slidenum">
              <a:rPr lang="en-US" smtClean="0"/>
              <a:pPr/>
              <a:t>51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smtClean="0">
                <a:hlinkClick r:id="rId3"/>
              </a:rPr>
              <a:t>http://www.pch.net/dnssec/zrh</a:t>
            </a:r>
            <a:endParaRPr lang="en-US"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58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65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Trust – learn from existing formal IT security practices like SysTrust Principles: “Security, Availability,</a:t>
            </a:r>
          </a:p>
          <a:p>
            <a:pPr eaLnBrk="1" hangingPunct="1">
              <a:spcBef>
                <a:spcPct val="0"/>
              </a:spcBef>
            </a:pPr>
            <a:r>
              <a:rPr lang="en-US" smtClean="0"/>
              <a:t>Processing Integrity, Confidentiality, and Privacy”</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22CDF5-6F10-49E2-9482-DF53B4F59C96}"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Acceptable level of risk - e.g. reputtation: no-compromise; An attack can only take place if key compromise goes unnoticed.  Can recover otherwise.;  Be real: will not protect against terrorist attack; internal collusion – pick a number: 1 in a million?; irrelevancy/non-use: stakeholder involvement.</a:t>
            </a:r>
          </a:p>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BA7C3-1D81-4300-ACF0-E63012ADFCB5}"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False expectations – e.g. lack of “SLA” and or “DPS” to set expectations on compromise recovery for child key (how long) as well as for parent keying material (backup keys, how long).  No one can offer perfect security.  But </a:t>
            </a:r>
          </a:p>
          <a:p>
            <a:pPr eaLnBrk="1" hangingPunct="1">
              <a:spcBef>
                <a:spcPct val="0"/>
              </a:spcBef>
            </a:pPr>
            <a:r>
              <a:rPr lang="en-US" smtClean="0"/>
              <a:t>Involve stakeholders to minimize reputational / legal risks.  </a:t>
            </a:r>
          </a:p>
          <a:p>
            <a:pPr eaLnBrk="1" hangingPunct="1">
              <a:spcBef>
                <a:spcPct val="0"/>
              </a:spcBef>
            </a:pPr>
            <a:r>
              <a:rPr lang="en-US" smtClean="0"/>
              <a:t>Insecure DS handling – broken chain of trust</a:t>
            </a:r>
          </a:p>
          <a:p>
            <a:pPr eaLnBrk="1" hangingPunct="1">
              <a:spcBef>
                <a:spcPct val="0"/>
              </a:spcBef>
            </a:pPr>
            <a:r>
              <a:rPr lang="en-US" smtClean="0"/>
              <a:t>Private key compromise: bad rng, too short;  background checks?, threats, bribed -&gt; collusion</a:t>
            </a:r>
          </a:p>
          <a:p>
            <a:pPr eaLnBrk="1" hangingPunct="1">
              <a:spcBef>
                <a:spcPct val="0"/>
              </a:spcBef>
            </a:pPr>
            <a:r>
              <a:rPr lang="en-US" smtClean="0"/>
              <a:t>bad Signer: unvalidated s/w; vulnerable code.</a:t>
            </a:r>
          </a:p>
          <a:p>
            <a:pPr eaLnBrk="1" hangingPunct="1">
              <a:spcBef>
                <a:spcPct val="0"/>
              </a:spcBef>
            </a:pPr>
            <a:r>
              <a:rPr lang="en-US" smtClean="0"/>
              <a:t>Undetermined: loss of chain of custody (careless handling, sabotage, environment, access control failure, structure weakness, collusion)</a:t>
            </a:r>
          </a:p>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DBE165-72D2-4278-97CE-63B50B96F78A}"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sz="2900" dirty="0" smtClean="0">
                <a:hlinkClick r:id="rId3"/>
              </a:rPr>
              <a:t>http://www.internetdagarna.se/arkiv/2008/www.internetdagarna.se/images/stories/doc/22_Kjell_Rydger_DNSSEC_from_a_bank_perspective_2008-10-20.pdf</a:t>
            </a:r>
            <a:r>
              <a:rPr lang="en-US" sz="2900" dirty="0" smtClean="0"/>
              <a:t> </a:t>
            </a:r>
          </a:p>
          <a:p>
            <a:pPr eaLnBrk="1" hangingPunct="1">
              <a:defRPr/>
            </a:pPr>
            <a:endParaRPr lang="en-US" sz="2900" dirty="0" smtClean="0"/>
          </a:p>
          <a:p>
            <a:pPr eaLnBrk="1" hangingPunct="1">
              <a:defRPr/>
            </a:pPr>
            <a:r>
              <a:rPr lang="en-US" sz="2900" dirty="0" smtClean="0"/>
              <a:t>Too much?</a:t>
            </a:r>
          </a:p>
          <a:p>
            <a:pPr lvl="1" eaLnBrk="1" hangingPunct="1">
              <a:defRPr/>
            </a:pPr>
            <a:r>
              <a:rPr lang="en-US" sz="2400" dirty="0" smtClean="0"/>
              <a:t>Outsource all</a:t>
            </a:r>
          </a:p>
          <a:p>
            <a:pPr lvl="1" eaLnBrk="1" hangingPunct="1">
              <a:defRPr/>
            </a:pPr>
            <a:r>
              <a:rPr lang="en-US" sz="2400" dirty="0" smtClean="0"/>
              <a:t>Opportunity for some</a:t>
            </a:r>
          </a:p>
          <a:p>
            <a:pPr>
              <a:defRPr/>
            </a:pPr>
            <a:endParaRPr lang="en-US" dirty="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46F48-48D9-412D-BCA3-C9582CF2B98B}"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Learn from existing formal IT security practices.   </a:t>
            </a:r>
          </a:p>
          <a:p>
            <a:pPr eaLnBrk="1" hangingPunct="1">
              <a:spcBef>
                <a:spcPct val="0"/>
              </a:spcBef>
            </a:pPr>
            <a:r>
              <a:rPr lang="en-US" smtClean="0"/>
              <a:t>CPS and instructive CA key/backup document for HEBCA: </a:t>
            </a:r>
            <a:r>
              <a:rPr lang="en-US" smtClean="0">
                <a:hlinkClick r:id="rId3"/>
              </a:rPr>
              <a:t>http://usher.internet2.edu/practices/ca1/cps.pdf</a:t>
            </a:r>
            <a:r>
              <a:rPr lang="en-US" smtClean="0"/>
              <a:t>   </a:t>
            </a:r>
            <a:r>
              <a:rPr lang="en-US" b="1" smtClean="0">
                <a:hlinkClick r:id="rId4"/>
              </a:rPr>
              <a:t>http://tinyurl.com/34zzmne</a:t>
            </a:r>
            <a:r>
              <a:rPr lang="en-US" b="1" smtClean="0"/>
              <a:t> </a:t>
            </a:r>
            <a:endParaRPr lang="en-US" smtClean="0"/>
          </a:p>
          <a:p>
            <a:pPr eaLnBrk="1" hangingPunct="1">
              <a:spcBef>
                <a:spcPct val="0"/>
              </a:spcBef>
            </a:pPr>
            <a:r>
              <a:rPr lang="en-US" smtClean="0"/>
              <a:t>CA’s are a good start (they know the trust business) but most of internal Practices are kept private.</a:t>
            </a:r>
          </a:p>
          <a:p>
            <a:pPr eaLnBrk="1" hangingPunct="1">
              <a:spcBef>
                <a:spcPct val="0"/>
              </a:spcBef>
            </a:pPr>
            <a:r>
              <a:rPr lang="en-US" smtClean="0"/>
              <a:t>Line between current CA offerings and DNS will become blurred – but real CAs provide critical value on the ground, e.g., EV certs.</a:t>
            </a:r>
          </a:p>
          <a:p>
            <a:pPr eaLnBrk="1" hangingPunct="1">
              <a:spcBef>
                <a:spcPct val="0"/>
              </a:spcBef>
            </a:pPr>
            <a:r>
              <a:rPr lang="en-US" smtClean="0"/>
              <a:t>Note: Cant just copy CPS – usually copyrighted.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606BE-817C-41F6-8AB2-C809D798AAE3}"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024AA2-8081-4CB9-918B-032951124766}" type="datetimeFigureOut">
              <a:rPr lang="en-US"/>
              <a:pPr>
                <a:defRPr/>
              </a:pPr>
              <a:t>6/7/2012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54849-0507-4B47-88B8-B1D75B369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74D7-E044-4704-A6FD-7887385358EC}" type="datetimeFigureOut">
              <a:rPr lang="en-US"/>
              <a:pPr>
                <a:defRPr/>
              </a:pPr>
              <a:t>6/7/2012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2BE9E-1EF0-4696-A6AC-231AB45DCC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C512DD-94A3-4849-8E8A-4D9FA77481E9}" type="datetimeFigureOut">
              <a:rPr lang="en-US"/>
              <a:pPr>
                <a:defRPr/>
              </a:pPr>
              <a:t>6/7/2012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A70AED-DBBC-42CC-9E6F-F262F8C4AB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DC5F6B-0362-46AD-B9D9-7D536F3ED44F}" type="datetimeFigureOut">
              <a:rPr lang="en-US"/>
              <a:pPr>
                <a:defRPr/>
              </a:pPr>
              <a:t>6/7/2012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926CA-3E0B-41E2-B1C9-47CD971648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64DEB-5875-4504-8132-F121D1DE2AAC}" type="datetimeFigureOut">
              <a:rPr lang="en-US"/>
              <a:pPr>
                <a:defRPr/>
              </a:pPr>
              <a:t>6/7/2012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AEFB1-6477-47D8-A3C3-4703F1DABC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971781-2FB9-4F52-8E26-CD167F779A0F}" type="datetimeFigureOut">
              <a:rPr lang="en-US"/>
              <a:pPr>
                <a:defRPr/>
              </a:pPr>
              <a:t>6/7/2012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8FC2E-010F-400B-AA6F-4ECFB21EF2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3F998B-8353-4031-9B88-71BDEE0B012B}" type="datetimeFigureOut">
              <a:rPr lang="en-US"/>
              <a:pPr>
                <a:defRPr/>
              </a:pPr>
              <a:t>6/7/2012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D9E114-CF45-4140-AAAB-580CADE3EE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46D2B9-B4A5-4BEA-A8B8-69C0B80DCB66}" type="datetimeFigureOut">
              <a:rPr lang="en-US"/>
              <a:pPr>
                <a:defRPr/>
              </a:pPr>
              <a:t>6/7/2012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5D6DD0-B3E2-466B-9816-0B815DD61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49A73-F153-4163-8815-C1E2512BC887}" type="datetimeFigureOut">
              <a:rPr lang="en-US"/>
              <a:pPr>
                <a:defRPr/>
              </a:pPr>
              <a:t>6/7/2012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986556-4C7F-4EBA-AE6C-F0742A26A4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4E778-6006-450E-AE07-A17B019925A1}" type="datetimeFigureOut">
              <a:rPr lang="en-US"/>
              <a:pPr>
                <a:defRPr/>
              </a:pPr>
              <a:t>6/7/2012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19A2E-1FE8-4C2C-9E38-D14B9723D8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42953-22F7-441B-B47B-DB6BF5C3C492}" type="datetimeFigureOut">
              <a:rPr lang="en-US"/>
              <a:pPr>
                <a:defRPr/>
              </a:pPr>
              <a:t>6/7/2012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7D128-FAD1-4170-A713-66ED69A808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DA1682-A034-425D-B6E2-033F2321EFD8}" type="datetimeFigureOut">
              <a:rPr lang="en-US"/>
              <a:pPr>
                <a:defRPr/>
              </a:pPr>
              <a:t>6/7/2012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A8687D-37A9-48D1-9968-593735C0E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csrc.nist.gov/publications/nistpubs/800-57/sp800-57_PART3_key-management_Dec2009.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opendnssec.org/wp-content/uploads/2011/01/A-Review-of-Hardware-Security-Modules-Fall-2010.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12.jpeg"/></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jpeg"/></Relationships>
</file>

<file path=ppt/slides/_rels/slide6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DNSSEC Sample </a:t>
            </a:r>
            <a:r>
              <a:rPr lang="en-US" dirty="0" smtClean="0"/>
              <a:t>Implementation</a:t>
            </a:r>
            <a:br>
              <a:rPr lang="en-US" dirty="0" smtClean="0"/>
            </a:br>
            <a:r>
              <a:rPr lang="en-US" sz="2400" dirty="0" smtClean="0"/>
              <a:t>Module 1</a:t>
            </a:r>
            <a:r>
              <a:rPr lang="en-US" dirty="0" smtClean="0"/>
              <a:t/>
            </a:r>
            <a:br>
              <a:rPr lang="en-US" dirty="0" smtClean="0"/>
            </a:br>
            <a:endParaRPr lang="en-US" sz="1800"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err="1" smtClean="0"/>
              <a:t>Carib</a:t>
            </a:r>
            <a:r>
              <a:rPr lang="en-US" dirty="0" err="1" smtClean="0"/>
              <a:t>NOG</a:t>
            </a:r>
            <a:r>
              <a:rPr lang="en-US" dirty="0" smtClean="0"/>
              <a:t> 3</a:t>
            </a:r>
            <a:endParaRPr lang="en-US" dirty="0" smtClean="0"/>
          </a:p>
          <a:p>
            <a:pPr eaLnBrk="1" fontAlgn="auto" hangingPunct="1">
              <a:spcAft>
                <a:spcPts val="0"/>
              </a:spcAft>
              <a:buFont typeface="Arial" pitchFamily="34" charset="0"/>
              <a:buNone/>
              <a:defRPr/>
            </a:pPr>
            <a:r>
              <a:rPr lang="en-US" dirty="0" smtClean="0"/>
              <a:t>12 June</a:t>
            </a:r>
            <a:r>
              <a:rPr lang="en-US" dirty="0" smtClean="0"/>
              <a:t> </a:t>
            </a:r>
            <a:r>
              <a:rPr lang="en-US" dirty="0" smtClean="0"/>
              <a:t>2012, </a:t>
            </a:r>
            <a:r>
              <a:rPr lang="en-US" dirty="0" smtClean="0"/>
              <a:t>Port of Spain, Trinidad</a:t>
            </a:r>
            <a:endParaRPr lang="en-US" dirty="0" smtClean="0"/>
          </a:p>
          <a:p>
            <a:pPr eaLnBrk="1" fontAlgn="auto" hangingPunct="1">
              <a:spcAft>
                <a:spcPts val="0"/>
              </a:spcAft>
              <a:buFont typeface="Arial" pitchFamily="34" charset="0"/>
              <a:buNone/>
              <a:defRPr/>
            </a:pPr>
            <a:r>
              <a:rPr lang="en-US" dirty="0" smtClean="0"/>
              <a:t>richard.lamb@icann.org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Risk Assessment</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z="3600" smtClean="0"/>
              <a:t>Identify your risks</a:t>
            </a:r>
          </a:p>
          <a:p>
            <a:pPr lvl="1" eaLnBrk="1" hangingPunct="1"/>
            <a:r>
              <a:rPr lang="en-US" sz="3200" smtClean="0"/>
              <a:t>Reputational</a:t>
            </a:r>
          </a:p>
          <a:p>
            <a:pPr lvl="2" eaLnBrk="1" hangingPunct="1">
              <a:buFont typeface="Arial" charset="0"/>
              <a:buChar char="–"/>
            </a:pPr>
            <a:r>
              <a:rPr lang="en-US" smtClean="0"/>
              <a:t>Competition</a:t>
            </a:r>
          </a:p>
          <a:p>
            <a:pPr lvl="2" eaLnBrk="1" hangingPunct="1">
              <a:buFont typeface="Arial" charset="0"/>
              <a:buChar char="–"/>
            </a:pPr>
            <a:r>
              <a:rPr lang="en-US" smtClean="0"/>
              <a:t>Loss of contract</a:t>
            </a:r>
            <a:endParaRPr lang="en-US" sz="3200" smtClean="0"/>
          </a:p>
          <a:p>
            <a:pPr lvl="1" eaLnBrk="1" hangingPunct="1"/>
            <a:r>
              <a:rPr lang="en-US" sz="3200" smtClean="0"/>
              <a:t>Legal / Financial</a:t>
            </a:r>
          </a:p>
          <a:p>
            <a:pPr lvl="2" eaLnBrk="1" hangingPunct="1">
              <a:buFont typeface="Arial" charset="0"/>
              <a:buChar char="–"/>
            </a:pPr>
            <a:r>
              <a:rPr lang="en-US" smtClean="0"/>
              <a:t>Who is the relying party?</a:t>
            </a:r>
            <a:endParaRPr lang="en-US" sz="3200" smtClean="0"/>
          </a:p>
          <a:p>
            <a:pPr lvl="2" eaLnBrk="1" hangingPunct="1">
              <a:buFont typeface="Arial" charset="0"/>
              <a:buChar char="–"/>
            </a:pPr>
            <a:r>
              <a:rPr lang="en-US" smtClean="0"/>
              <a:t>SLA</a:t>
            </a:r>
          </a:p>
          <a:p>
            <a:pPr lvl="2" eaLnBrk="1" hangingPunct="1">
              <a:buFont typeface="Arial" charset="0"/>
              <a:buChar char="–"/>
            </a:pPr>
            <a:r>
              <a:rPr lang="en-US" smtClean="0"/>
              <a:t>Law suits</a:t>
            </a:r>
          </a:p>
          <a:p>
            <a:pPr eaLnBrk="1" hangingPunct="1"/>
            <a:r>
              <a:rPr lang="en-US" sz="3600" smtClean="0"/>
              <a:t>Build your risk profile</a:t>
            </a:r>
          </a:p>
          <a:p>
            <a:pPr lvl="1" eaLnBrk="1" hangingPunct="1"/>
            <a:r>
              <a:rPr lang="en-US" sz="3200" smtClean="0"/>
              <a:t>Determine your acceptable level of risk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Vulnerabilities</a:t>
            </a:r>
          </a:p>
        </p:txBody>
      </p:sp>
      <p:sp>
        <p:nvSpPr>
          <p:cNvPr id="20483" name="Content Placeholder 2"/>
          <p:cNvSpPr>
            <a:spLocks noGrp="1"/>
          </p:cNvSpPr>
          <p:nvPr>
            <p:ph idx="1"/>
          </p:nvPr>
        </p:nvSpPr>
        <p:spPr>
          <a:xfrm>
            <a:off x="457200" y="1371600"/>
            <a:ext cx="8229600" cy="4525963"/>
          </a:xfrm>
        </p:spPr>
        <p:txBody>
          <a:bodyPr/>
          <a:lstStyle/>
          <a:p>
            <a:pPr eaLnBrk="1" hangingPunct="1"/>
            <a:r>
              <a:rPr lang="en-US" sz="4000" smtClean="0"/>
              <a:t>False expectations </a:t>
            </a:r>
          </a:p>
          <a:p>
            <a:pPr eaLnBrk="1" hangingPunct="1"/>
            <a:r>
              <a:rPr lang="en-US" sz="4000" smtClean="0"/>
              <a:t>Key compromise</a:t>
            </a:r>
          </a:p>
          <a:p>
            <a:pPr eaLnBrk="1" hangingPunct="1"/>
            <a:r>
              <a:rPr lang="en-US" sz="4000" smtClean="0"/>
              <a:t>Signer compromise</a:t>
            </a:r>
          </a:p>
          <a:p>
            <a:pPr eaLnBrk="1" hangingPunct="1"/>
            <a:r>
              <a:rPr lang="en-US" sz="4000" smtClean="0"/>
              <a:t>Zone file compromise</a:t>
            </a:r>
          </a:p>
          <a:p>
            <a:pPr>
              <a:buFont typeface="Arial" charset="0"/>
              <a:buNone/>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Cost Benefit Analysis</a:t>
            </a:r>
          </a:p>
        </p:txBody>
      </p:sp>
      <p:sp>
        <p:nvSpPr>
          <p:cNvPr id="21507"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z="4000" smtClean="0"/>
              <a:t>Setting reasonable expectations means it doesn’t have to be expensive</a:t>
            </a:r>
          </a:p>
          <a:p>
            <a:pPr>
              <a:buFont typeface="Arial" charset="0"/>
              <a:buNone/>
            </a:pP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From ENISA Report</a:t>
            </a:r>
          </a:p>
        </p:txBody>
      </p:sp>
      <p:sp>
        <p:nvSpPr>
          <p:cNvPr id="22531" name="Content Placeholder 2"/>
          <p:cNvSpPr>
            <a:spLocks noGrp="1"/>
          </p:cNvSpPr>
          <p:nvPr>
            <p:ph idx="1"/>
          </p:nvPr>
        </p:nvSpPr>
        <p:spPr/>
        <p:txBody>
          <a:bodyPr/>
          <a:lstStyle/>
          <a:p>
            <a:r>
              <a:rPr lang="en-US" sz="2800" smtClean="0"/>
              <a:t>“….organizations considering implementing DNSSEC can greatly benefit from the work performed by the pioneers and early adopters.”</a:t>
            </a:r>
          </a:p>
          <a:p>
            <a:r>
              <a:rPr lang="en-US" sz="2800" smtClean="0"/>
              <a:t>Few above 266240 Euros: Big Spenders: DNSSEC as an excuse to upgrade all infrastructure; embrace increased responsibility and trust through better governance.</a:t>
            </a:r>
          </a:p>
          <a:p>
            <a:r>
              <a:rPr lang="en-US" sz="2800" smtClean="0"/>
              <a:t>Most below 36059 Euros: Big Savers: reuse existing infrastructure.  Do minimum.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Anticipated Capital and Operating Expense</a:t>
            </a:r>
          </a:p>
        </p:txBody>
      </p:sp>
      <p:sp>
        <p:nvSpPr>
          <p:cNvPr id="23555" name="Content Placeholder 2"/>
          <p:cNvSpPr>
            <a:spLocks noGrp="1"/>
          </p:cNvSpPr>
          <p:nvPr>
            <p:ph idx="1"/>
          </p:nvPr>
        </p:nvSpPr>
        <p:spPr/>
        <p:txBody>
          <a:bodyPr/>
          <a:lstStyle/>
          <a:p>
            <a:r>
              <a:rPr lang="en-US" smtClean="0"/>
              <a:t>Being a trust anchor requires mature business processes, especially in key management;</a:t>
            </a:r>
          </a:p>
          <a:p>
            <a:r>
              <a:rPr lang="en-US" smtClean="0"/>
              <a:t>Investment cost also depends on strategic positioning towards DNSSEC: leaders pay the bill, followers can limit their investment;</a:t>
            </a:r>
          </a:p>
          <a:p>
            <a:r>
              <a:rPr lang="en-US" smtClean="0"/>
              <a:t>Financial cost might not outweigh the financial benefits. Prepare to write off the financial investment over 3 to 5 years, needed to gear up end-user equipment with DNSSEC.</a:t>
            </a:r>
          </a:p>
          <a:p>
            <a:pPr>
              <a:buFont typeface="Arial" charset="0"/>
              <a:buNone/>
            </a:pP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Other Cost Analysis</a:t>
            </a:r>
          </a:p>
        </p:txBody>
      </p:sp>
      <p:sp>
        <p:nvSpPr>
          <p:cNvPr id="24579" name="Content Placeholder 2"/>
          <p:cNvSpPr>
            <a:spLocks noGrp="1"/>
          </p:cNvSpPr>
          <p:nvPr>
            <p:ph idx="1"/>
          </p:nvPr>
        </p:nvSpPr>
        <p:spPr/>
        <p:txBody>
          <a:bodyPr/>
          <a:lstStyle/>
          <a:p>
            <a:pPr eaLnBrk="1" hangingPunct="1"/>
            <a:r>
              <a:rPr lang="en-US" sz="2800" smtClean="0"/>
              <a:t>People</a:t>
            </a:r>
          </a:p>
          <a:p>
            <a:pPr lvl="1" eaLnBrk="1" hangingPunct="1"/>
            <a:r>
              <a:rPr lang="en-US" sz="2400" smtClean="0"/>
              <a:t>Swedebank – half a FTE</a:t>
            </a:r>
          </a:p>
          <a:p>
            <a:pPr lvl="1" eaLnBrk="1" hangingPunct="1"/>
            <a:r>
              <a:rPr lang="en-US" sz="2400" smtClean="0"/>
              <a:t>Occasional shared duties for others</a:t>
            </a:r>
          </a:p>
          <a:p>
            <a:pPr eaLnBrk="1" hangingPunct="1"/>
            <a:r>
              <a:rPr lang="en-US" sz="2800" smtClean="0"/>
              <a:t>Facilities</a:t>
            </a:r>
          </a:p>
          <a:p>
            <a:pPr lvl="1" eaLnBrk="1" hangingPunct="1"/>
            <a:r>
              <a:rPr lang="en-US" sz="2400" smtClean="0"/>
              <a:t>Datacenter space</a:t>
            </a:r>
          </a:p>
          <a:p>
            <a:pPr lvl="1" eaLnBrk="1" hangingPunct="1"/>
            <a:r>
              <a:rPr lang="en-US" sz="2400" smtClean="0"/>
              <a:t>Safe ~ $100 - $14000</a:t>
            </a:r>
          </a:p>
          <a:p>
            <a:pPr eaLnBrk="1" hangingPunct="1"/>
            <a:r>
              <a:rPr lang="en-US" sz="2800" smtClean="0"/>
              <a:t>Crypto Equip ~ $5-$40000</a:t>
            </a:r>
          </a:p>
          <a:p>
            <a:pPr eaLnBrk="1" hangingPunct="1"/>
            <a:r>
              <a:rPr lang="en-US" sz="2800" smtClean="0"/>
              <a:t>Bandwidth ~ 4 x</a:t>
            </a:r>
          </a:p>
          <a:p>
            <a:pPr eaLnBrk="1" hangingPunct="1">
              <a:buFont typeface="Arial" charset="0"/>
              <a:buNone/>
            </a:pPr>
            <a:r>
              <a:rPr lang="en-US" sz="2000" smtClean="0">
                <a:hlinkClick r:id="rId3"/>
              </a:rPr>
              <a:t>http://www.internetdagarna.se/arkiv/2008/www.internetdagarna.se/images/stories/doc/22_Kjell_Rydger_DNSSEC_from_a_bank_perspective_2008-10-20.pdf</a:t>
            </a:r>
            <a:endParaRPr lang="en-US" sz="2000" smtClean="0"/>
          </a:p>
          <a:p>
            <a:pPr eaLnBrk="1" hangingPunct="1">
              <a:buFont typeface="Arial" charset="0"/>
              <a:buNone/>
            </a:pPr>
            <a:endParaRPr lang="en-US" sz="2800" smtClean="0"/>
          </a:p>
          <a:p>
            <a:pPr eaLnBrk="1" hangingPunct="1">
              <a:buFont typeface="Arial" charset="0"/>
              <a:buNone/>
            </a:pPr>
            <a:endParaRPr lang="en-US" sz="28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71800"/>
            <a:ext cx="8229600" cy="1143000"/>
          </a:xfrm>
        </p:spPr>
        <p:txBody>
          <a:bodyPr/>
          <a:lstStyle/>
          <a:p>
            <a:pPr eaLnBrk="1" hangingPunct="1"/>
            <a:r>
              <a:rPr lang="en-US" smtClean="0"/>
              <a:t>Trusted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Trust</a:t>
            </a:r>
          </a:p>
        </p:txBody>
      </p:sp>
      <p:sp>
        <p:nvSpPr>
          <p:cNvPr id="31747" name="Content Placeholder 2"/>
          <p:cNvSpPr>
            <a:spLocks noGrp="1"/>
          </p:cNvSpPr>
          <p:nvPr>
            <p:ph idx="1"/>
          </p:nvPr>
        </p:nvSpPr>
        <p:spPr/>
        <p:txBody>
          <a:bodyPr/>
          <a:lstStyle/>
          <a:p>
            <a:pPr eaLnBrk="1" hangingPunct="1"/>
            <a:r>
              <a:rPr lang="en-US" sz="4000" smtClean="0"/>
              <a:t>Transparent</a:t>
            </a:r>
          </a:p>
          <a:p>
            <a:pPr eaLnBrk="1" hangingPunct="1"/>
            <a:r>
              <a:rPr lang="en-US" sz="4000" smtClean="0"/>
              <a:t>Secure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971800"/>
            <a:ext cx="8229600" cy="1143000"/>
          </a:xfrm>
        </p:spPr>
        <p:txBody>
          <a:bodyPr/>
          <a:lstStyle/>
          <a:p>
            <a:pPr eaLnBrk="1" hangingPunct="1"/>
            <a:r>
              <a:rPr lang="en-US" smtClean="0"/>
              <a:t>Transparency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Transparency</a:t>
            </a:r>
          </a:p>
        </p:txBody>
      </p:sp>
      <p:sp>
        <p:nvSpPr>
          <p:cNvPr id="33795" name="Content Placeholder 2"/>
          <p:cNvSpPr>
            <a:spLocks noGrp="1"/>
          </p:cNvSpPr>
          <p:nvPr>
            <p:ph idx="1"/>
          </p:nvPr>
        </p:nvSpPr>
        <p:spPr/>
        <p:txBody>
          <a:bodyPr/>
          <a:lstStyle/>
          <a:p>
            <a:pPr eaLnBrk="1" hangingPunct="1"/>
            <a:r>
              <a:rPr lang="en-US" sz="3600" smtClean="0"/>
              <a:t>The power of truth</a:t>
            </a:r>
          </a:p>
          <a:p>
            <a:pPr marL="742950" lvl="2" indent="-342900" eaLnBrk="1" hangingPunct="1"/>
            <a:r>
              <a:rPr lang="en-US" smtClean="0"/>
              <a:t>Transparency floats all boats here</a:t>
            </a:r>
            <a:endParaRPr lang="en-US" sz="3600" smtClean="0"/>
          </a:p>
          <a:p>
            <a:pPr eaLnBrk="1" hangingPunct="1"/>
            <a:r>
              <a:rPr lang="en-US" sz="3600" smtClean="0"/>
              <a:t>Say what you do</a:t>
            </a:r>
          </a:p>
          <a:p>
            <a:pPr eaLnBrk="1" hangingPunct="1"/>
            <a:r>
              <a:rPr lang="en-US" sz="3600" smtClean="0"/>
              <a:t>Do what you say</a:t>
            </a:r>
          </a:p>
          <a:p>
            <a:pPr eaLnBrk="1" hangingPunct="1"/>
            <a:r>
              <a:rPr lang="en-US" sz="3600" smtClean="0"/>
              <a:t>Prove 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grayscl/>
            <a:lum bright="40000"/>
          </a:blip>
          <a:srcRect/>
          <a:stretch>
            <a:fillRect/>
          </a:stretch>
        </p:blipFill>
        <p:spPr bwMode="auto">
          <a:xfrm>
            <a:off x="457200" y="1371600"/>
            <a:ext cx="8066230" cy="510765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029200" y="2209801"/>
            <a:ext cx="1493024" cy="7620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DNSSEC: Where we are</a:t>
            </a:r>
            <a:endParaRPr lang="en-US" dirty="0"/>
          </a:p>
        </p:txBody>
      </p:sp>
      <p:sp>
        <p:nvSpPr>
          <p:cNvPr id="12" name="Rectangle 11"/>
          <p:cNvSpPr/>
          <p:nvPr/>
        </p:nvSpPr>
        <p:spPr>
          <a:xfrm>
            <a:off x="609600" y="6019800"/>
            <a:ext cx="7620000" cy="646331"/>
          </a:xfrm>
          <a:prstGeom prst="rect">
            <a:avLst/>
          </a:prstGeom>
        </p:spPr>
        <p:txBody>
          <a:bodyPr wrap="square">
            <a:spAutoFit/>
          </a:bodyPr>
          <a:lstStyle/>
          <a:p>
            <a:r>
              <a:rPr lang="en-US" dirty="0" smtClean="0"/>
              <a:t>*All </a:t>
            </a:r>
            <a:r>
              <a:rPr lang="en-US" dirty="0" smtClean="0"/>
              <a:t>18M COMCAST Internet customers. Others..</a:t>
            </a:r>
            <a:r>
              <a:rPr lang="en-US" dirty="0" err="1" smtClean="0"/>
              <a:t>TeliaSonera</a:t>
            </a:r>
            <a:r>
              <a:rPr lang="en-US" dirty="0" smtClean="0"/>
              <a:t> SE, </a:t>
            </a:r>
          </a:p>
          <a:p>
            <a:r>
              <a:rPr lang="en-US" dirty="0" smtClean="0"/>
              <a:t>                              </a:t>
            </a:r>
            <a:r>
              <a:rPr lang="en-US" dirty="0" smtClean="0"/>
              <a:t>Vodafone </a:t>
            </a:r>
            <a:r>
              <a:rPr lang="en-US" dirty="0" err="1" smtClean="0"/>
              <a:t>CZ,Telefonica</a:t>
            </a:r>
            <a:r>
              <a:rPr lang="en-US" dirty="0" smtClean="0"/>
              <a:t>, CZ, T-mobile NL, </a:t>
            </a:r>
            <a:r>
              <a:rPr lang="en-US" dirty="0" err="1" smtClean="0"/>
              <a:t>SurfNet</a:t>
            </a:r>
            <a:r>
              <a:rPr lang="en-US" dirty="0" smtClean="0"/>
              <a:t> NL </a:t>
            </a:r>
            <a:endParaRPr lang="en-US"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286000"/>
            <a:ext cx="952500" cy="2857500"/>
          </a:xfrm>
          <a:prstGeom prst="rect">
            <a:avLst/>
          </a:prstGeom>
          <a:noFill/>
        </p:spPr>
      </p:pic>
      <p:sp>
        <p:nvSpPr>
          <p:cNvPr id="10" name="Content Placeholder 2"/>
          <p:cNvSpPr>
            <a:spLocks noGrp="1"/>
          </p:cNvSpPr>
          <p:nvPr>
            <p:ph idx="1"/>
          </p:nvPr>
        </p:nvSpPr>
        <p:spPr>
          <a:xfrm>
            <a:off x="457200" y="1371600"/>
            <a:ext cx="8229600" cy="4754563"/>
          </a:xfrm>
        </p:spPr>
        <p:txBody>
          <a:bodyPr>
            <a:normAutofit fontScale="92500" lnSpcReduction="10000"/>
          </a:bodyPr>
          <a:lstStyle/>
          <a:p>
            <a:pPr>
              <a:spcBef>
                <a:spcPts val="700"/>
              </a:spcBef>
            </a:pPr>
            <a:r>
              <a:rPr lang="en-US" dirty="0" smtClean="0"/>
              <a:t> Deployed on </a:t>
            </a:r>
            <a:r>
              <a:rPr lang="en-US" dirty="0" smtClean="0"/>
              <a:t>87/313 </a:t>
            </a:r>
            <a:r>
              <a:rPr lang="en-US" dirty="0" smtClean="0"/>
              <a:t>TLDs (.</a:t>
            </a:r>
            <a:r>
              <a:rPr lang="en-US" dirty="0" err="1" smtClean="0"/>
              <a:t>uk</a:t>
            </a:r>
            <a:r>
              <a:rPr lang="en-US" dirty="0" smtClean="0"/>
              <a:t>, .</a:t>
            </a:r>
            <a:r>
              <a:rPr lang="en-US" dirty="0" err="1" smtClean="0"/>
              <a:t>fr</a:t>
            </a:r>
            <a:r>
              <a:rPr lang="en-US" dirty="0" smtClean="0"/>
              <a:t>, .</a:t>
            </a:r>
            <a:r>
              <a:rPr lang="en-US" dirty="0" err="1" smtClean="0"/>
              <a:t>asia</a:t>
            </a:r>
            <a:r>
              <a:rPr lang="en-US" dirty="0" smtClean="0"/>
              <a:t>, .in, .</a:t>
            </a:r>
            <a:r>
              <a:rPr lang="en-US" dirty="0" err="1" smtClean="0"/>
              <a:t>lk</a:t>
            </a:r>
            <a:r>
              <a:rPr lang="en-US" dirty="0" smtClean="0"/>
              <a:t>, .kg, .tm, .am, .</a:t>
            </a:r>
            <a:r>
              <a:rPr lang="en-US" dirty="0" err="1" smtClean="0"/>
              <a:t>tw</a:t>
            </a:r>
            <a:r>
              <a:rPr lang="en-US" dirty="0" smtClean="0"/>
              <a:t> </a:t>
            </a:r>
            <a:r>
              <a:rPr lang="ja-JP" altLang="en-US" b="1" smtClean="0"/>
              <a:t>台灣 台湾</a:t>
            </a:r>
            <a:r>
              <a:rPr lang="en-US" dirty="0" smtClean="0"/>
              <a:t>, .</a:t>
            </a:r>
            <a:r>
              <a:rPr lang="en-US" dirty="0" err="1" smtClean="0"/>
              <a:t>jp</a:t>
            </a:r>
            <a:r>
              <a:rPr lang="en-US" dirty="0" smtClean="0"/>
              <a:t>, .</a:t>
            </a:r>
            <a:r>
              <a:rPr lang="en-US" dirty="0" err="1" smtClean="0"/>
              <a:t>cr</a:t>
            </a:r>
            <a:r>
              <a:rPr lang="en-US" dirty="0" smtClean="0"/>
              <a:t>, .com,…)</a:t>
            </a:r>
          </a:p>
          <a:p>
            <a:pPr>
              <a:spcBef>
                <a:spcPts val="700"/>
              </a:spcBef>
            </a:pPr>
            <a:r>
              <a:rPr lang="en-US" dirty="0" smtClean="0"/>
              <a:t>Root signed and audited</a:t>
            </a:r>
          </a:p>
          <a:p>
            <a:pPr>
              <a:spcBef>
                <a:spcPts val="700"/>
              </a:spcBef>
            </a:pPr>
            <a:r>
              <a:rPr lang="en-US" dirty="0" smtClean="0"/>
              <a:t>84% of domain names could have could    have DNSSEC deployed on them</a:t>
            </a:r>
          </a:p>
          <a:p>
            <a:pPr>
              <a:spcBef>
                <a:spcPts val="700"/>
              </a:spcBef>
            </a:pPr>
            <a:r>
              <a:rPr lang="en-US" dirty="0" smtClean="0"/>
              <a:t>Large ISP has turned DNSSEC validation “on”*</a:t>
            </a:r>
          </a:p>
          <a:p>
            <a:pPr>
              <a:spcBef>
                <a:spcPts val="700"/>
              </a:spcBef>
            </a:pPr>
            <a:r>
              <a:rPr lang="en-US" dirty="0" smtClean="0"/>
              <a:t>A few 3</a:t>
            </a:r>
            <a:r>
              <a:rPr lang="en-US" baseline="30000" dirty="0" smtClean="0"/>
              <a:t>rd</a:t>
            </a:r>
            <a:r>
              <a:rPr lang="en-US" dirty="0" smtClean="0"/>
              <a:t> party signing solutions (e.g., </a:t>
            </a:r>
            <a:r>
              <a:rPr lang="en-US" dirty="0" err="1" smtClean="0"/>
              <a:t>GoDaddy</a:t>
            </a:r>
            <a:r>
              <a:rPr lang="en-US" dirty="0" smtClean="0"/>
              <a:t>, VeriSign, </a:t>
            </a:r>
            <a:r>
              <a:rPr lang="en-US" dirty="0" err="1" smtClean="0"/>
              <a:t>Binero</a:t>
            </a:r>
            <a:r>
              <a:rPr lang="en-US" dirty="0" smtClean="0"/>
              <a:t>,…)</a:t>
            </a:r>
          </a:p>
          <a:p>
            <a:pPr>
              <a:spcBef>
                <a:spcPts val="700"/>
              </a:spcBef>
            </a:pPr>
            <a:r>
              <a:rPr lang="en-US" dirty="0" smtClean="0"/>
              <a:t>Unbound, BIND, DNSSEC-trigger, </a:t>
            </a:r>
            <a:r>
              <a:rPr lang="en-US" dirty="0" err="1" smtClean="0"/>
              <a:t>vsResolver</a:t>
            </a:r>
            <a:r>
              <a:rPr lang="en-US" dirty="0" smtClean="0"/>
              <a:t> and other last mile. DANE work almost done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Say what you do</a:t>
            </a:r>
          </a:p>
        </p:txBody>
      </p:sp>
      <p:sp>
        <p:nvSpPr>
          <p:cNvPr id="34819" name="Content Placeholder 2"/>
          <p:cNvSpPr>
            <a:spLocks noGrp="1"/>
          </p:cNvSpPr>
          <p:nvPr>
            <p:ph idx="1"/>
          </p:nvPr>
        </p:nvSpPr>
        <p:spPr/>
        <p:txBody>
          <a:bodyPr/>
          <a:lstStyle/>
          <a:p>
            <a:pPr eaLnBrk="1" hangingPunct="1"/>
            <a:r>
              <a:rPr lang="en-US" smtClean="0"/>
              <a:t>Setting expectations</a:t>
            </a:r>
          </a:p>
          <a:p>
            <a:pPr eaLnBrk="1" hangingPunct="1"/>
            <a:r>
              <a:rPr lang="en-US" smtClean="0"/>
              <a:t>Document what you do and how you do it</a:t>
            </a:r>
          </a:p>
          <a:p>
            <a:pPr eaLnBrk="1" hangingPunct="1"/>
            <a:r>
              <a:rPr lang="en-US" smtClean="0"/>
              <a:t>Maintain up to date documentation</a:t>
            </a:r>
          </a:p>
          <a:p>
            <a:pPr eaLnBrk="1" hangingPunct="1"/>
            <a:r>
              <a:rPr lang="en-US" smtClean="0"/>
              <a:t>Define Organization Roles and responsibilities</a:t>
            </a:r>
          </a:p>
          <a:p>
            <a:pPr eaLnBrk="1" hangingPunct="1"/>
            <a:r>
              <a:rPr lang="en-US" smtClean="0"/>
              <a:t>Describe Services, facilities, system, processes, parameters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dirty="0" smtClean="0"/>
              <a:t>Learn from CA successes (and mistakes)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Say What You Do - Learn from Existing Trust Services</a:t>
            </a:r>
          </a:p>
        </p:txBody>
      </p:sp>
      <p:sp>
        <p:nvSpPr>
          <p:cNvPr id="35843" name="Content Placeholder 2"/>
          <p:cNvSpPr>
            <a:spLocks noGrp="1"/>
          </p:cNvSpPr>
          <p:nvPr>
            <p:ph idx="1"/>
          </p:nvPr>
        </p:nvSpPr>
        <p:spPr/>
        <p:txBody>
          <a:bodyPr/>
          <a:lstStyle/>
          <a:p>
            <a:pPr eaLnBrk="1" hangingPunct="1"/>
            <a:r>
              <a:rPr lang="en-US" dirty="0" smtClean="0"/>
              <a:t>Borrow many practices from SSL Certification Authorities (CA)</a:t>
            </a:r>
          </a:p>
          <a:p>
            <a:pPr lvl="1" eaLnBrk="1" hangingPunct="1">
              <a:buFont typeface="Arial" charset="0"/>
              <a:buChar char="•"/>
            </a:pPr>
            <a:r>
              <a:rPr lang="en-US" dirty="0" smtClean="0"/>
              <a:t>Published Certificate Practices Statements (CPS)</a:t>
            </a:r>
          </a:p>
          <a:p>
            <a:pPr lvl="2" eaLnBrk="1" hangingPunct="1">
              <a:buFont typeface="Arial" charset="0"/>
              <a:buChar char="–"/>
            </a:pPr>
            <a:r>
              <a:rPr lang="en-US" dirty="0" smtClean="0"/>
              <a:t>VeriSign, </a:t>
            </a:r>
            <a:r>
              <a:rPr lang="en-US" dirty="0" err="1" smtClean="0"/>
              <a:t>GoDaddy</a:t>
            </a:r>
            <a:r>
              <a:rPr lang="en-US" dirty="0" smtClean="0"/>
              <a:t>, etc..</a:t>
            </a:r>
          </a:p>
          <a:p>
            <a:pPr lvl="1" eaLnBrk="1" hangingPunct="1">
              <a:buFont typeface="Arial" charset="0"/>
              <a:buChar char="•"/>
            </a:pPr>
            <a:r>
              <a:rPr lang="en-US" dirty="0" smtClean="0"/>
              <a:t>Documented Policy and Practices (e.g., key management ceremony, audit materials, emergency procedures, contingency planning,  lost facilities, etc…)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Say What You Do - DNSSEC Practices Statement</a:t>
            </a:r>
          </a:p>
        </p:txBody>
      </p:sp>
      <p:sp>
        <p:nvSpPr>
          <p:cNvPr id="36867" name="Content Placeholder 2"/>
          <p:cNvSpPr>
            <a:spLocks noGrp="1"/>
          </p:cNvSpPr>
          <p:nvPr>
            <p:ph idx="1"/>
          </p:nvPr>
        </p:nvSpPr>
        <p:spPr>
          <a:xfrm>
            <a:off x="457200" y="1828800"/>
            <a:ext cx="8229600" cy="4525963"/>
          </a:xfrm>
        </p:spPr>
        <p:txBody>
          <a:bodyPr/>
          <a:lstStyle/>
          <a:p>
            <a:pPr eaLnBrk="1" hangingPunct="1"/>
            <a:r>
              <a:rPr lang="en-US" smtClean="0"/>
              <a:t>DNSSEC Policy/Practices Statement (DPS)</a:t>
            </a:r>
          </a:p>
          <a:p>
            <a:pPr lvl="1" eaLnBrk="1" hangingPunct="1"/>
            <a:r>
              <a:rPr lang="en-US" smtClean="0"/>
              <a:t>Drawn from SSL CA CPS</a:t>
            </a:r>
          </a:p>
          <a:p>
            <a:pPr lvl="1" eaLnBrk="1" hangingPunct="1"/>
            <a:r>
              <a:rPr lang="en-US" smtClean="0"/>
              <a:t>Provides a level of assurance and transparency to the stakeholders relying on the security of the operations.</a:t>
            </a:r>
          </a:p>
          <a:p>
            <a:pPr lvl="1" eaLnBrk="1" hangingPunct="1"/>
            <a:r>
              <a:rPr lang="en-US" smtClean="0"/>
              <a:t>Regular re-assessment</a:t>
            </a:r>
          </a:p>
          <a:p>
            <a:pPr lvl="1" eaLnBrk="1" hangingPunct="1"/>
            <a:r>
              <a:rPr lang="en-US" smtClean="0"/>
              <a:t>Management signoff</a:t>
            </a:r>
          </a:p>
          <a:p>
            <a:pPr lvl="2" eaLnBrk="1" hangingPunct="1"/>
            <a:r>
              <a:rPr lang="en-US" smtClean="0"/>
              <a:t>Formalize - Policy Management Authority (PMA)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lstStyle/>
          <a:p>
            <a:r>
              <a:rPr lang="en-US" smtClean="0"/>
              <a:t>Documentation - Root</a:t>
            </a:r>
          </a:p>
        </p:txBody>
      </p:sp>
      <p:sp>
        <p:nvSpPr>
          <p:cNvPr id="37892" name="TextBox 5"/>
          <p:cNvSpPr txBox="1">
            <a:spLocks noChangeArrowheads="1"/>
          </p:cNvSpPr>
          <p:nvPr/>
        </p:nvSpPr>
        <p:spPr bwMode="auto">
          <a:xfrm>
            <a:off x="5943600" y="1600200"/>
            <a:ext cx="2438400" cy="1384300"/>
          </a:xfrm>
          <a:prstGeom prst="rect">
            <a:avLst/>
          </a:prstGeom>
          <a:noFill/>
          <a:ln w="9525">
            <a:noFill/>
            <a:miter lim="800000"/>
            <a:headEnd/>
            <a:tailEnd/>
          </a:ln>
        </p:spPr>
        <p:txBody>
          <a:bodyPr>
            <a:spAutoFit/>
          </a:bodyPr>
          <a:lstStyle/>
          <a:p>
            <a:r>
              <a:rPr lang="en-US" sz="2800">
                <a:latin typeface="Calibri" pitchFamily="34" charset="0"/>
              </a:rPr>
              <a:t>91 Pages and tree of other documents!</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4" name="TextBox 6"/>
          <p:cNvSpPr txBox="1">
            <a:spLocks noChangeArrowheads="1"/>
          </p:cNvSpPr>
          <p:nvPr/>
        </p:nvSpPr>
        <p:spPr bwMode="auto">
          <a:xfrm>
            <a:off x="381000" y="3962400"/>
            <a:ext cx="3276600" cy="523875"/>
          </a:xfrm>
          <a:prstGeom prst="rect">
            <a:avLst/>
          </a:prstGeom>
          <a:noFill/>
          <a:ln w="9525">
            <a:noFill/>
            <a:miter lim="800000"/>
            <a:headEnd/>
            <a:tailEnd/>
          </a:ln>
        </p:spPr>
        <p:txBody>
          <a:bodyPr>
            <a:spAutoFit/>
          </a:bodyPr>
          <a:lstStyle/>
          <a:p>
            <a:r>
              <a:rPr lang="en-US" sz="2800" b="1">
                <a:latin typeface="Calibri" pitchFamily="34" charset="0"/>
              </a:rPr>
              <a:t>Root DPS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a:stretch>
            <a:fillRect/>
          </a:stretch>
        </p:blipFill>
        <p:spPr>
          <a:xfrm>
            <a:off x="609600" y="1828800"/>
            <a:ext cx="3636963" cy="4525963"/>
          </a:xfrm>
          <a:effectLst>
            <a:outerShdw blurRad="292100" dist="139700" dir="2700000" algn="tl" rotWithShape="0">
              <a:srgbClr val="333333">
                <a:alpha val="65000"/>
              </a:srgbClr>
            </a:outerShdw>
          </a:effectLst>
        </p:spPr>
      </p:pic>
      <p:sp>
        <p:nvSpPr>
          <p:cNvPr id="38915" name="Title 1"/>
          <p:cNvSpPr>
            <a:spLocks noGrp="1"/>
          </p:cNvSpPr>
          <p:nvPr>
            <p:ph type="title"/>
          </p:nvPr>
        </p:nvSpPr>
        <p:spPr/>
        <p:txBody>
          <a:bodyPr/>
          <a:lstStyle/>
          <a:p>
            <a:r>
              <a:rPr lang="en-US" smtClean="0"/>
              <a:t>Documentation - .SE</a:t>
            </a:r>
          </a:p>
        </p:txBody>
      </p:sp>
      <p:sp>
        <p:nvSpPr>
          <p:cNvPr id="38916" name="TextBox 4"/>
          <p:cNvSpPr txBox="1">
            <a:spLocks noChangeArrowheads="1"/>
          </p:cNvSpPr>
          <p:nvPr/>
        </p:nvSpPr>
        <p:spPr bwMode="auto">
          <a:xfrm>
            <a:off x="5257800" y="2590800"/>
            <a:ext cx="3124200" cy="954088"/>
          </a:xfrm>
          <a:prstGeom prst="rect">
            <a:avLst/>
          </a:prstGeom>
          <a:noFill/>
          <a:ln w="9525">
            <a:noFill/>
            <a:miter lim="800000"/>
            <a:headEnd/>
            <a:tailEnd/>
          </a:ln>
        </p:spPr>
        <p:txBody>
          <a:bodyPr>
            <a:spAutoFit/>
          </a:bodyPr>
          <a:lstStyle/>
          <a:p>
            <a:r>
              <a:rPr lang="en-US" sz="2800">
                <a:latin typeface="Calibri" pitchFamily="34" charset="0"/>
              </a:rPr>
              <a:t>22 pages, Creative Commons License!</a:t>
            </a:r>
          </a:p>
        </p:txBody>
      </p:sp>
      <p:sp>
        <p:nvSpPr>
          <p:cNvPr id="38917" name="TextBox 5"/>
          <p:cNvSpPr txBox="1">
            <a:spLocks noChangeArrowheads="1"/>
          </p:cNvSpPr>
          <p:nvPr/>
        </p:nvSpPr>
        <p:spPr bwMode="auto">
          <a:xfrm>
            <a:off x="4419600" y="5715000"/>
            <a:ext cx="3276600" cy="523875"/>
          </a:xfrm>
          <a:prstGeom prst="rect">
            <a:avLst/>
          </a:prstGeom>
          <a:noFill/>
          <a:ln w="9525">
            <a:noFill/>
            <a:miter lim="800000"/>
            <a:headEnd/>
            <a:tailEnd/>
          </a:ln>
        </p:spPr>
        <p:txBody>
          <a:bodyPr>
            <a:spAutoFit/>
          </a:bodyPr>
          <a:lstStyle/>
          <a:p>
            <a:r>
              <a:rPr lang="en-US" sz="2800" b="1">
                <a:latin typeface="Calibri" pitchFamily="34" charset="0"/>
              </a:rPr>
              <a:t>.SE DPS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Do what you say</a:t>
            </a:r>
          </a:p>
        </p:txBody>
      </p:sp>
      <p:sp>
        <p:nvSpPr>
          <p:cNvPr id="39939" name="Content Placeholder 2"/>
          <p:cNvSpPr>
            <a:spLocks noGrp="1"/>
          </p:cNvSpPr>
          <p:nvPr>
            <p:ph idx="1"/>
          </p:nvPr>
        </p:nvSpPr>
        <p:spPr/>
        <p:txBody>
          <a:bodyPr/>
          <a:lstStyle/>
          <a:p>
            <a:pPr eaLnBrk="1" hangingPunct="1"/>
            <a:r>
              <a:rPr lang="en-US" smtClean="0"/>
              <a:t>Follow documented procedures / checklists</a:t>
            </a:r>
          </a:p>
          <a:p>
            <a:pPr eaLnBrk="1" hangingPunct="1"/>
            <a:r>
              <a:rPr lang="en-US" smtClean="0"/>
              <a:t>Maintain logs, records and reports of each action, including incidents.</a:t>
            </a:r>
          </a:p>
          <a:p>
            <a:pPr eaLnBrk="1" hangingPunct="1"/>
            <a:r>
              <a:rPr lang="en-US" smtClean="0"/>
              <a:t>Critical operations at Key Ceremonies</a:t>
            </a:r>
          </a:p>
          <a:p>
            <a:pPr lvl="1" eaLnBrk="1" hangingPunct="1"/>
            <a:r>
              <a:rPr lang="en-US" smtClean="0"/>
              <a:t>Video</a:t>
            </a:r>
          </a:p>
          <a:p>
            <a:pPr lvl="1" eaLnBrk="1" hangingPunct="1"/>
            <a:r>
              <a:rPr lang="en-US" smtClean="0"/>
              <a:t>Logged</a:t>
            </a:r>
          </a:p>
          <a:p>
            <a:pPr lvl="1" eaLnBrk="1" hangingPunct="1"/>
            <a:r>
              <a:rPr lang="en-US" smtClean="0"/>
              <a:t>Witnessed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Key Ceremony</a:t>
            </a:r>
          </a:p>
        </p:txBody>
      </p:sp>
      <p:sp>
        <p:nvSpPr>
          <p:cNvPr id="40963" name="Content Placeholder 2"/>
          <p:cNvSpPr>
            <a:spLocks noGrp="1"/>
          </p:cNvSpPr>
          <p:nvPr>
            <p:ph idx="1"/>
          </p:nvPr>
        </p:nvSpPr>
        <p:spPr/>
        <p:txBody>
          <a:bodyPr/>
          <a:lstStyle/>
          <a:p>
            <a:pPr>
              <a:buFont typeface="Arial" charset="0"/>
              <a:buNone/>
            </a:pPr>
            <a:endParaRPr lang="en-US" sz="3600" smtClean="0"/>
          </a:p>
          <a:p>
            <a:pPr>
              <a:buFont typeface="Arial" charset="0"/>
              <a:buNone/>
            </a:pPr>
            <a:r>
              <a:rPr lang="en-US" sz="3600" smtClean="0"/>
              <a:t>	A filmed and audited process carefully scripted for maximum transparency at which cryptographic key material is generated or used.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Prove it</a:t>
            </a:r>
          </a:p>
        </p:txBody>
      </p:sp>
      <p:sp>
        <p:nvSpPr>
          <p:cNvPr id="41987" name="Content Placeholder 2"/>
          <p:cNvSpPr>
            <a:spLocks noGrp="1"/>
          </p:cNvSpPr>
          <p:nvPr>
            <p:ph idx="1"/>
          </p:nvPr>
        </p:nvSpPr>
        <p:spPr>
          <a:xfrm>
            <a:off x="533400" y="1600200"/>
            <a:ext cx="8229600" cy="4525963"/>
          </a:xfrm>
        </p:spPr>
        <p:txBody>
          <a:bodyPr/>
          <a:lstStyle/>
          <a:p>
            <a:pPr eaLnBrk="1" hangingPunct="1"/>
            <a:r>
              <a:rPr lang="en-US" sz="4400" smtClean="0"/>
              <a:t>Audits</a:t>
            </a:r>
          </a:p>
          <a:p>
            <a:pPr lvl="1" eaLnBrk="1" hangingPunct="1"/>
            <a:r>
              <a:rPr lang="en-US" sz="4000" smtClean="0"/>
              <a:t>3</a:t>
            </a:r>
            <a:r>
              <a:rPr lang="en-US" sz="4000" baseline="30000" smtClean="0"/>
              <a:t>rd</a:t>
            </a:r>
            <a:r>
              <a:rPr lang="en-US" sz="4000" smtClean="0"/>
              <a:t> party auditor $$ </a:t>
            </a:r>
          </a:p>
          <a:p>
            <a:pPr lvl="1" eaLnBrk="1" hangingPunct="1"/>
            <a:r>
              <a:rPr lang="en-US" sz="4000" smtClean="0"/>
              <a:t>ISO 27000 $$ etc..</a:t>
            </a:r>
          </a:p>
          <a:p>
            <a:pPr lvl="1" eaLnBrk="1" hangingPunct="1"/>
            <a:r>
              <a:rPr lang="en-US" sz="4000" smtClean="0"/>
              <a:t>Internal</a:t>
            </a:r>
          </a:p>
          <a:p>
            <a:pPr eaLnBrk="1" hangingPunct="1"/>
            <a:endParaRPr lang="en-US" smtClean="0"/>
          </a:p>
          <a:p>
            <a:pPr lvl="1" eaLnBrk="1" hangingPunct="1"/>
            <a:endParaRPr lang="en-US" smtClean="0"/>
          </a:p>
          <a:p>
            <a:pPr eaLnBrk="1" hangingPunct="1"/>
            <a:endParaRPr lang="en-US" smtClean="0"/>
          </a:p>
        </p:txBody>
      </p:sp>
      <p:pic>
        <p:nvPicPr>
          <p:cNvPr id="41988" name="Picture 5" descr="https://www.iana.org/_img/systrust.png"/>
          <p:cNvPicPr>
            <a:picLocks noChangeAspect="1" noChangeArrowheads="1"/>
          </p:cNvPicPr>
          <p:nvPr/>
        </p:nvPicPr>
        <p:blipFill>
          <a:blip r:embed="rId2" cstate="print"/>
          <a:srcRect/>
          <a:stretch>
            <a:fillRect/>
          </a:stretch>
        </p:blipFill>
        <p:spPr bwMode="auto">
          <a:xfrm>
            <a:off x="5638800" y="1981200"/>
            <a:ext cx="2895600" cy="1447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Prove it - Audit Material</a:t>
            </a:r>
          </a:p>
        </p:txBody>
      </p:sp>
      <p:sp>
        <p:nvSpPr>
          <p:cNvPr id="43011" name="Content Placeholder 2"/>
          <p:cNvSpPr>
            <a:spLocks noGrp="1"/>
          </p:cNvSpPr>
          <p:nvPr>
            <p:ph idx="1"/>
          </p:nvPr>
        </p:nvSpPr>
        <p:spPr/>
        <p:txBody>
          <a:bodyPr/>
          <a:lstStyle/>
          <a:p>
            <a:r>
              <a:rPr lang="en-US" smtClean="0"/>
              <a:t>Key Ceremony Scripts</a:t>
            </a:r>
          </a:p>
          <a:p>
            <a:r>
              <a:rPr lang="en-US" smtClean="0"/>
              <a:t>Access Control System logs</a:t>
            </a:r>
          </a:p>
          <a:p>
            <a:r>
              <a:rPr lang="en-US" smtClean="0"/>
              <a:t>Facility, Room, Safe logs</a:t>
            </a:r>
          </a:p>
          <a:p>
            <a:r>
              <a:rPr lang="en-US" smtClean="0"/>
              <a:t>Video</a:t>
            </a:r>
          </a:p>
          <a:p>
            <a:r>
              <a:rPr lang="en-US" smtClean="0"/>
              <a:t>Annual Inventory</a:t>
            </a:r>
          </a:p>
          <a:p>
            <a:r>
              <a:rPr lang="en-US" smtClean="0"/>
              <a:t>Logs from other Compensating Controls</a:t>
            </a:r>
          </a:p>
          <a:p>
            <a:r>
              <a:rPr lang="en-US" smtClean="0"/>
              <a:t>Incident Reports</a:t>
            </a:r>
          </a:p>
          <a:p>
            <a:pPr>
              <a:buFont typeface="Arial" charset="0"/>
              <a:buNone/>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smtClean="0"/>
              <a:t>“More has happened here today than meets the eye. An infrastructure has been created for a hierarchical security system, which can be purposed and re‐purposed in a number of different ways. ..” – Vint Cerf</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Game changing Internet Core Infrastructure Upgrade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Prove it</a:t>
            </a:r>
          </a:p>
        </p:txBody>
      </p:sp>
      <p:sp>
        <p:nvSpPr>
          <p:cNvPr id="44035" name="Content Placeholder 2"/>
          <p:cNvSpPr>
            <a:spLocks noGrp="1"/>
          </p:cNvSpPr>
          <p:nvPr>
            <p:ph idx="1"/>
          </p:nvPr>
        </p:nvSpPr>
        <p:spPr>
          <a:xfrm>
            <a:off x="533400" y="1600200"/>
            <a:ext cx="8229600" cy="4525963"/>
          </a:xfrm>
        </p:spPr>
        <p:txBody>
          <a:bodyPr/>
          <a:lstStyle/>
          <a:p>
            <a:pPr eaLnBrk="1" hangingPunct="1"/>
            <a:r>
              <a:rPr lang="en-US" sz="4000" smtClean="0"/>
              <a:t>Stakeholder Involvement</a:t>
            </a:r>
          </a:p>
          <a:p>
            <a:pPr lvl="1" eaLnBrk="1" hangingPunct="1"/>
            <a:r>
              <a:rPr lang="en-US" sz="3600" smtClean="0"/>
              <a:t>Publish updated material and reports</a:t>
            </a:r>
          </a:p>
          <a:p>
            <a:pPr lvl="1" eaLnBrk="1" hangingPunct="1"/>
            <a:r>
              <a:rPr lang="en-US" sz="3600" smtClean="0"/>
              <a:t>Participation, e.g. External Witnesses from</a:t>
            </a:r>
          </a:p>
          <a:p>
            <a:pPr lvl="3" eaLnBrk="1" hangingPunct="1"/>
            <a:r>
              <a:rPr lang="en-US" sz="2800" smtClean="0"/>
              <a:t>local Internet community</a:t>
            </a:r>
          </a:p>
          <a:p>
            <a:pPr lvl="3" eaLnBrk="1" hangingPunct="1"/>
            <a:r>
              <a:rPr lang="en-US" sz="2800" smtClean="0"/>
              <a:t>Government</a:t>
            </a:r>
          </a:p>
          <a:p>
            <a:pPr lvl="1" eaLnBrk="1" hangingPunct="1"/>
            <a:r>
              <a:rPr lang="en-US" sz="3600" smtClean="0"/>
              <a:t>Listen to Feedback</a:t>
            </a:r>
          </a:p>
          <a:p>
            <a:pPr eaLnBrk="1" hangingPunct="1">
              <a:buFont typeface="Arial" charset="0"/>
              <a:buNone/>
            </a:pPr>
            <a:endParaRPr lang="en-US" smtClean="0"/>
          </a:p>
          <a:p>
            <a:pPr lvl="1" eaLnBrk="1" hangingPunct="1"/>
            <a:endParaRPr lang="en-US" smtClean="0"/>
          </a:p>
          <a:p>
            <a:pPr eaLnBrk="1" hangingPunct="1"/>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Prove it</a:t>
            </a:r>
          </a:p>
        </p:txBody>
      </p:sp>
      <p:sp>
        <p:nvSpPr>
          <p:cNvPr id="45059" name="Content Placeholder 2"/>
          <p:cNvSpPr>
            <a:spLocks noGrp="1"/>
          </p:cNvSpPr>
          <p:nvPr>
            <p:ph idx="1"/>
          </p:nvPr>
        </p:nvSpPr>
        <p:spPr>
          <a:xfrm>
            <a:off x="533400" y="1600200"/>
            <a:ext cx="8229600" cy="4525963"/>
          </a:xfrm>
        </p:spPr>
        <p:txBody>
          <a:bodyPr/>
          <a:lstStyle/>
          <a:p>
            <a:pPr eaLnBrk="1" hangingPunct="1"/>
            <a:r>
              <a:rPr lang="en-US" sz="4000" smtClean="0"/>
              <a:t>Be Responsible </a:t>
            </a:r>
          </a:p>
          <a:p>
            <a:pPr lvl="1" eaLnBrk="1" hangingPunct="1"/>
            <a:r>
              <a:rPr lang="en-US" sz="3600" smtClean="0"/>
              <a:t>Executive Level Involvement</a:t>
            </a:r>
          </a:p>
          <a:p>
            <a:pPr lvl="2" eaLnBrk="1" hangingPunct="1"/>
            <a:r>
              <a:rPr lang="en-US" sz="3200" smtClean="0"/>
              <a:t>In policies via Policy Management Authority</a:t>
            </a:r>
          </a:p>
          <a:p>
            <a:pPr lvl="2" eaLnBrk="1" hangingPunct="1"/>
            <a:r>
              <a:rPr lang="en-US" sz="3200" smtClean="0"/>
              <a:t>Key Ceremony participation</a:t>
            </a:r>
          </a:p>
          <a:p>
            <a:pPr eaLnBrk="1" hangingPunct="1"/>
            <a:endParaRPr lang="en-US" smtClean="0"/>
          </a:p>
          <a:p>
            <a:pPr lvl="1" eaLnBrk="1" hangingPunct="1"/>
            <a:endParaRPr lang="en-US" smtClean="0"/>
          </a:p>
          <a:p>
            <a:pPr eaLnBrk="1" hangingPunct="1"/>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971800"/>
            <a:ext cx="8229600" cy="1143000"/>
          </a:xfrm>
        </p:spPr>
        <p:txBody>
          <a:bodyPr/>
          <a:lstStyle/>
          <a:p>
            <a:pPr eaLnBrk="1" hangingPunct="1"/>
            <a:r>
              <a:rPr lang="en-US" smtClean="0"/>
              <a:t>Security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Security</a:t>
            </a:r>
          </a:p>
        </p:txBody>
      </p:sp>
      <p:sp>
        <p:nvSpPr>
          <p:cNvPr id="47107" name="Content Placeholder 2"/>
          <p:cNvSpPr>
            <a:spLocks noGrp="1"/>
          </p:cNvSpPr>
          <p:nvPr>
            <p:ph idx="1"/>
          </p:nvPr>
        </p:nvSpPr>
        <p:spPr/>
        <p:txBody>
          <a:bodyPr/>
          <a:lstStyle/>
          <a:p>
            <a:pPr eaLnBrk="1" hangingPunct="1"/>
            <a:r>
              <a:rPr lang="en-US" smtClean="0"/>
              <a:t>Physical</a:t>
            </a:r>
          </a:p>
          <a:p>
            <a:pPr eaLnBrk="1" hangingPunct="1"/>
            <a:r>
              <a:rPr lang="en-US" smtClean="0"/>
              <a:t>Logical</a:t>
            </a:r>
          </a:p>
          <a:p>
            <a:pPr eaLnBrk="1" hangingPunct="1"/>
            <a:r>
              <a:rPr lang="en-US" smtClean="0"/>
              <a:t>Crypto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Physical</a:t>
            </a:r>
          </a:p>
        </p:txBody>
      </p:sp>
      <p:sp>
        <p:nvSpPr>
          <p:cNvPr id="48131" name="Content Placeholder 2"/>
          <p:cNvSpPr>
            <a:spLocks noGrp="1"/>
          </p:cNvSpPr>
          <p:nvPr>
            <p:ph idx="1"/>
          </p:nvPr>
        </p:nvSpPr>
        <p:spPr/>
        <p:txBody>
          <a:bodyPr/>
          <a:lstStyle/>
          <a:p>
            <a:pPr lvl="1"/>
            <a:r>
              <a:rPr lang="en-US" smtClean="0"/>
              <a:t>Environmental</a:t>
            </a:r>
          </a:p>
          <a:p>
            <a:pPr lvl="1"/>
            <a:r>
              <a:rPr lang="en-US" smtClean="0"/>
              <a:t>Tiers</a:t>
            </a:r>
          </a:p>
          <a:p>
            <a:pPr lvl="1"/>
            <a:r>
              <a:rPr lang="en-US" smtClean="0"/>
              <a:t>Access Control</a:t>
            </a:r>
          </a:p>
          <a:p>
            <a:pPr lvl="1"/>
            <a:r>
              <a:rPr lang="en-US" smtClean="0"/>
              <a:t>Intrusion Detection</a:t>
            </a:r>
          </a:p>
          <a:p>
            <a:pPr lvl="1"/>
            <a:r>
              <a:rPr lang="en-US" smtClean="0"/>
              <a:t>Disaster Recovery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Physical - Environmental</a:t>
            </a:r>
          </a:p>
        </p:txBody>
      </p:sp>
      <p:sp>
        <p:nvSpPr>
          <p:cNvPr id="49155" name="Content Placeholder 2"/>
          <p:cNvSpPr>
            <a:spLocks noGrp="1"/>
          </p:cNvSpPr>
          <p:nvPr>
            <p:ph idx="1"/>
          </p:nvPr>
        </p:nvSpPr>
        <p:spPr/>
        <p:txBody>
          <a:bodyPr/>
          <a:lstStyle/>
          <a:p>
            <a:r>
              <a:rPr lang="en-US" smtClean="0"/>
              <a:t>Based on your risk profile </a:t>
            </a:r>
          </a:p>
          <a:p>
            <a:r>
              <a:rPr lang="en-US" smtClean="0"/>
              <a:t>Suitable</a:t>
            </a:r>
          </a:p>
          <a:p>
            <a:pPr lvl="1"/>
            <a:r>
              <a:rPr lang="en-US" smtClean="0"/>
              <a:t>Power</a:t>
            </a:r>
          </a:p>
          <a:p>
            <a:pPr lvl="1"/>
            <a:r>
              <a:rPr lang="en-US" smtClean="0"/>
              <a:t>Air Conditioning</a:t>
            </a:r>
          </a:p>
          <a:p>
            <a:r>
              <a:rPr lang="en-US" smtClean="0"/>
              <a:t>Protection from </a:t>
            </a:r>
          </a:p>
          <a:p>
            <a:pPr lvl="1"/>
            <a:r>
              <a:rPr lang="en-US" smtClean="0"/>
              <a:t>Flooding</a:t>
            </a:r>
          </a:p>
          <a:p>
            <a:pPr lvl="1"/>
            <a:r>
              <a:rPr lang="en-US" smtClean="0"/>
              <a:t>Fire</a:t>
            </a:r>
          </a:p>
          <a:p>
            <a:pPr lvl="1"/>
            <a:r>
              <a:rPr lang="en-US" smtClean="0"/>
              <a:t>Earthquake</a:t>
            </a:r>
          </a:p>
          <a:p>
            <a:pPr>
              <a:buFont typeface="Arial" charset="0"/>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Physical - Tiers</a:t>
            </a:r>
          </a:p>
        </p:txBody>
      </p:sp>
      <p:sp>
        <p:nvSpPr>
          <p:cNvPr id="50179" name="Content Placeholder 2"/>
          <p:cNvSpPr>
            <a:spLocks noGrp="1"/>
          </p:cNvSpPr>
          <p:nvPr>
            <p:ph idx="1"/>
          </p:nvPr>
        </p:nvSpPr>
        <p:spPr/>
        <p:txBody>
          <a:bodyPr/>
          <a:lstStyle/>
          <a:p>
            <a:r>
              <a:rPr lang="en-US" smtClean="0"/>
              <a:t>Each tier should be successively harder to penetrate than the last</a:t>
            </a:r>
          </a:p>
          <a:p>
            <a:pPr lvl="1"/>
            <a:r>
              <a:rPr lang="en-US" smtClean="0"/>
              <a:t>Facility</a:t>
            </a:r>
          </a:p>
          <a:p>
            <a:pPr lvl="1"/>
            <a:r>
              <a:rPr lang="en-US" smtClean="0"/>
              <a:t>Cage/Room</a:t>
            </a:r>
          </a:p>
          <a:p>
            <a:pPr lvl="1"/>
            <a:r>
              <a:rPr lang="en-US" smtClean="0"/>
              <a:t>Rack</a:t>
            </a:r>
          </a:p>
          <a:p>
            <a:pPr lvl="1"/>
            <a:r>
              <a:rPr lang="en-US" smtClean="0"/>
              <a:t>Safe</a:t>
            </a:r>
          </a:p>
          <a:p>
            <a:pPr lvl="1"/>
            <a:r>
              <a:rPr lang="en-US" smtClean="0"/>
              <a:t>System</a:t>
            </a:r>
          </a:p>
          <a:p>
            <a:r>
              <a:rPr lang="en-US" smtClean="0"/>
              <a:t>Think of concentric boxes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 Tier Construction</a:t>
            </a:r>
          </a:p>
        </p:txBody>
      </p:sp>
      <p:sp>
        <p:nvSpPr>
          <p:cNvPr id="51203" name="Content Placeholder 2"/>
          <p:cNvSpPr>
            <a:spLocks noGrp="1"/>
          </p:cNvSpPr>
          <p:nvPr>
            <p:ph idx="1"/>
          </p:nvPr>
        </p:nvSpPr>
        <p:spPr>
          <a:xfrm>
            <a:off x="457200" y="1722438"/>
            <a:ext cx="8229600" cy="4525962"/>
          </a:xfrm>
        </p:spPr>
        <p:txBody>
          <a:bodyPr/>
          <a:lstStyle/>
          <a:p>
            <a:r>
              <a:rPr lang="en-US" smtClean="0"/>
              <a:t>Base on your risk profile and regulations</a:t>
            </a:r>
          </a:p>
          <a:p>
            <a:r>
              <a:rPr lang="en-US" smtClean="0"/>
              <a:t>Facility design and physical security on</a:t>
            </a:r>
          </a:p>
          <a:p>
            <a:pPr lvl="1"/>
            <a:r>
              <a:rPr lang="en-US" smtClean="0"/>
              <a:t>Other experience</a:t>
            </a:r>
          </a:p>
          <a:p>
            <a:pPr lvl="1"/>
            <a:r>
              <a:rPr lang="en-US" smtClean="0"/>
              <a:t>DCID 6/9</a:t>
            </a:r>
          </a:p>
          <a:p>
            <a:pPr lvl="1"/>
            <a:r>
              <a:rPr lang="en-US" smtClean="0"/>
              <a:t>NIST 800-53 and related documents</a:t>
            </a:r>
          </a:p>
          <a:p>
            <a:pPr lvl="1"/>
            <a:r>
              <a:rPr lang="en-US" smtClean="0"/>
              <a:t>Safe / container standards</a:t>
            </a:r>
          </a:p>
          <a:p>
            <a:pPr>
              <a:buFont typeface="Arial" charset="0"/>
              <a:buNone/>
            </a:pPr>
            <a:endParaRPr lang="en-US" smtClean="0"/>
          </a:p>
          <a:p>
            <a:pPr>
              <a:buFont typeface="Arial" charset="0"/>
              <a:buNone/>
            </a:pPr>
            <a:endParaRPr lang="en-US" smtClean="0"/>
          </a:p>
        </p:txBody>
      </p:sp>
      <p:pic>
        <p:nvPicPr>
          <p:cNvPr id="51204" name="Picture 4"/>
          <p:cNvPicPr>
            <a:picLocks noChangeAspect="1" noChangeArrowheads="1"/>
          </p:cNvPicPr>
          <p:nvPr/>
        </p:nvPicPr>
        <p:blipFill>
          <a:blip r:embed="rId3" cstate="print"/>
          <a:srcRect/>
          <a:stretch>
            <a:fillRect/>
          </a:stretch>
        </p:blipFill>
        <p:spPr bwMode="auto">
          <a:xfrm>
            <a:off x="6934200" y="3581400"/>
            <a:ext cx="1905000" cy="25431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Physical – Safe Tier</a:t>
            </a:r>
          </a:p>
        </p:txBody>
      </p:sp>
      <p:pic>
        <p:nvPicPr>
          <p:cNvPr id="8" name="Picture 4"/>
          <p:cNvPicPr>
            <a:picLocks noChangeAspect="1" noChangeArrowheads="1"/>
          </p:cNvPicPr>
          <p:nvPr/>
        </p:nvPicPr>
        <p:blipFill>
          <a:blip r:embed="rId3" cstate="print"/>
          <a:srcRect/>
          <a:stretch>
            <a:fillRect/>
          </a:stretch>
        </p:blipFill>
        <p:spPr bwMode="auto">
          <a:xfrm>
            <a:off x="2209800" y="2286000"/>
            <a:ext cx="5238750" cy="38481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a:xfrm>
            <a:off x="4552950" y="3733800"/>
            <a:ext cx="3838575" cy="2047875"/>
          </a:xfrm>
          <a:effectLst>
            <a:outerShdw blurRad="292100" dist="139700" dir="2700000" algn="tl" rotWithShape="0">
              <a:srgbClr val="333333">
                <a:alpha val="65000"/>
              </a:srgbClr>
            </a:outerShdw>
          </a:effectLst>
        </p:spPr>
      </p:pic>
      <p:sp>
        <p:nvSpPr>
          <p:cNvPr id="53251" name="Title 1"/>
          <p:cNvSpPr>
            <a:spLocks noGrp="1"/>
          </p:cNvSpPr>
          <p:nvPr>
            <p:ph type="title"/>
          </p:nvPr>
        </p:nvSpPr>
        <p:spPr/>
        <p:txBody>
          <a:bodyPr/>
          <a:lstStyle/>
          <a:p>
            <a:r>
              <a:rPr lang="en-US" smtClean="0"/>
              <a:t>Physical – Safe Tier</a:t>
            </a:r>
          </a:p>
        </p:txBody>
      </p:sp>
      <p:pic>
        <p:nvPicPr>
          <p:cNvPr id="5" name="Picture 2"/>
          <p:cNvPicPr>
            <a:picLocks noChangeAspect="1" noChangeArrowheads="1"/>
          </p:cNvPicPr>
          <p:nvPr/>
        </p:nvPicPr>
        <p:blipFill>
          <a:blip r:embed="rId4" cstate="print"/>
          <a:srcRect/>
          <a:stretch>
            <a:fillRect/>
          </a:stretch>
        </p:blipFill>
        <p:spPr bwMode="auto">
          <a:xfrm>
            <a:off x="838200" y="2286000"/>
            <a:ext cx="3324225"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49530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1054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0292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rmAutofit fontScale="90000"/>
          </a:bodyPr>
          <a:lstStyle/>
          <a:p>
            <a:pPr eaLnBrk="1" hangingPunct="1"/>
            <a:r>
              <a:rPr lang="en-US" sz="3600" dirty="0" smtClean="0"/>
              <a:t>Resultant Global PKI</a:t>
            </a:r>
            <a:br>
              <a:rPr lang="en-US" sz="3600" dirty="0" smtClean="0"/>
            </a:br>
            <a:r>
              <a:rPr lang="en-US" sz="3600" b="1" dirty="0" smtClean="0"/>
              <a:t>SSL (DANE), E-mail, VOIP security…</a:t>
            </a:r>
          </a:p>
        </p:txBody>
      </p:sp>
      <p:grpSp>
        <p:nvGrpSpPr>
          <p:cNvPr id="2" name="Group 4"/>
          <p:cNvGrpSpPr>
            <a:grpSpLocks/>
          </p:cNvGrpSpPr>
          <p:nvPr/>
        </p:nvGrpSpPr>
        <p:grpSpPr bwMode="auto">
          <a:xfrm>
            <a:off x="533400" y="1600200"/>
            <a:ext cx="2971800" cy="1189038"/>
            <a:chOff x="336" y="1248"/>
            <a:chExt cx="1872" cy="749"/>
          </a:xfrm>
        </p:grpSpPr>
        <p:pic>
          <p:nvPicPr>
            <p:cNvPr id="30746" name="Picture 5" descr="MCj04315990000[1]"/>
            <p:cNvPicPr>
              <a:picLocks noChangeAspect="1" noChangeArrowheads="1"/>
            </p:cNvPicPr>
            <p:nvPr/>
          </p:nvPicPr>
          <p:blipFill>
            <a:blip r:embed="rId3" cstate="print"/>
            <a:srcRect/>
            <a:stretch>
              <a:fillRect/>
            </a:stretch>
          </p:blipFill>
          <p:spPr bwMode="auto">
            <a:xfrm>
              <a:off x="768" y="1440"/>
              <a:ext cx="546" cy="557"/>
            </a:xfrm>
            <a:prstGeom prst="rect">
              <a:avLst/>
            </a:prstGeom>
            <a:noFill/>
            <a:ln w="9525">
              <a:noFill/>
              <a:miter lim="800000"/>
              <a:headEnd/>
              <a:tailEnd/>
            </a:ln>
          </p:spPr>
        </p:pic>
        <p:sp>
          <p:nvSpPr>
            <p:cNvPr id="30747" name="TextBox 12"/>
            <p:cNvSpPr txBox="1">
              <a:spLocks noChangeArrowheads="1"/>
            </p:cNvSpPr>
            <p:nvPr/>
          </p:nvSpPr>
          <p:spPr bwMode="auto">
            <a:xfrm>
              <a:off x="336" y="1248"/>
              <a:ext cx="1872" cy="233"/>
            </a:xfrm>
            <a:prstGeom prst="rect">
              <a:avLst/>
            </a:prstGeom>
            <a:noFill/>
            <a:ln w="9525">
              <a:noFill/>
              <a:miter lim="800000"/>
              <a:headEnd/>
              <a:tailEnd/>
            </a:ln>
          </p:spPr>
          <p:txBody>
            <a:bodyPr>
              <a:spAutoFit/>
            </a:bodyPr>
            <a:lstStyle/>
            <a:p>
              <a:r>
                <a:rPr lang="en-US">
                  <a:latin typeface="Calibri" pitchFamily="34" charset="0"/>
                </a:rPr>
                <a:t>CA Certificate roots ~1482</a:t>
              </a:r>
            </a:p>
          </p:txBody>
        </p:sp>
      </p:grpSp>
      <p:sp>
        <p:nvSpPr>
          <p:cNvPr id="30727" name="TextBox 12"/>
          <p:cNvSpPr txBox="1">
            <a:spLocks noChangeArrowheads="1"/>
          </p:cNvSpPr>
          <p:nvPr/>
        </p:nvSpPr>
        <p:spPr bwMode="auto">
          <a:xfrm>
            <a:off x="64008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524000" y="5105400"/>
            <a:ext cx="2286000" cy="1138238"/>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Yet to be discovered security innovations, enhancements, and synergies</a:t>
            </a:r>
          </a:p>
        </p:txBody>
      </p:sp>
      <p:sp>
        <p:nvSpPr>
          <p:cNvPr id="30729" name="Text Box 16"/>
          <p:cNvSpPr txBox="1">
            <a:spLocks noChangeArrowheads="1"/>
          </p:cNvSpPr>
          <p:nvPr/>
        </p:nvSpPr>
        <p:spPr bwMode="auto">
          <a:xfrm>
            <a:off x="1524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0668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4102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0480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5532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3246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0960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0386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“Free SSL” certificates for Web and e-mail and “trust agility” (DANE)</a:t>
            </a:r>
          </a:p>
        </p:txBody>
      </p:sp>
      <p:sp>
        <p:nvSpPr>
          <p:cNvPr id="30737" name="TextBox 12"/>
          <p:cNvSpPr txBox="1">
            <a:spLocks noChangeArrowheads="1"/>
          </p:cNvSpPr>
          <p:nvPr/>
        </p:nvSpPr>
        <p:spPr bwMode="auto">
          <a:xfrm>
            <a:off x="40386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2484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4008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0292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6388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1148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19050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1148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a:latin typeface="Calibri" pitchFamily="34" charset="0"/>
              </a:rPr>
              <a:t>https://www.eff.org/observatory</a:t>
            </a:r>
          </a:p>
          <a:p>
            <a:pPr>
              <a:buFont typeface="Wingdings 3" pitchFamily="18" charset="2"/>
              <a:buNone/>
            </a:pPr>
            <a:r>
              <a:rPr lang="en-US" sz="1200">
                <a:latin typeface="Calibri" pitchFamily="34" charset="0"/>
              </a:rPr>
              <a:t>http://royal.pingdom.com/2011/01/12/internet-2010-in-numbers/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Physical - Access Control</a:t>
            </a:r>
          </a:p>
        </p:txBody>
      </p:sp>
      <p:sp>
        <p:nvSpPr>
          <p:cNvPr id="54275" name="Content Placeholder 2"/>
          <p:cNvSpPr>
            <a:spLocks noGrp="1"/>
          </p:cNvSpPr>
          <p:nvPr>
            <p:ph idx="1"/>
          </p:nvPr>
        </p:nvSpPr>
        <p:spPr>
          <a:xfrm>
            <a:off x="457200" y="1722438"/>
            <a:ext cx="8229600" cy="4525962"/>
          </a:xfrm>
        </p:spPr>
        <p:txBody>
          <a:bodyPr/>
          <a:lstStyle/>
          <a:p>
            <a:r>
              <a:rPr lang="en-US" smtClean="0"/>
              <a:t>Base on your risk profile</a:t>
            </a:r>
          </a:p>
          <a:p>
            <a:r>
              <a:rPr lang="en-US" smtClean="0"/>
              <a:t>Access Control System</a:t>
            </a:r>
          </a:p>
          <a:p>
            <a:pPr lvl="1"/>
            <a:r>
              <a:rPr lang="en-US" smtClean="0"/>
              <a:t>Logs of entry/exit</a:t>
            </a:r>
          </a:p>
          <a:p>
            <a:pPr lvl="1"/>
            <a:r>
              <a:rPr lang="en-US" smtClean="0"/>
              <a:t>Dual occupancy / Anti-passback</a:t>
            </a:r>
          </a:p>
          <a:p>
            <a:pPr lvl="1"/>
            <a:r>
              <a:rPr lang="en-US" smtClean="0"/>
              <a:t>Allow Emergency Access</a:t>
            </a:r>
          </a:p>
          <a:p>
            <a:r>
              <a:rPr lang="en-US" smtClean="0"/>
              <a:t>High Security: Control physical access to system independent of physical access controls for the facility</a:t>
            </a:r>
          </a:p>
          <a:p>
            <a:pPr>
              <a:buFont typeface="Arial" charset="0"/>
              <a:buNone/>
            </a:pPr>
            <a:endParaRPr lang="en-US" smtClean="0"/>
          </a:p>
          <a:p>
            <a:pPr>
              <a:buFont typeface="Arial" charset="0"/>
              <a:buNone/>
            </a:pPr>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Physical - Intrusion Detection</a:t>
            </a:r>
          </a:p>
        </p:txBody>
      </p:sp>
      <p:sp>
        <p:nvSpPr>
          <p:cNvPr id="55299" name="Content Placeholder 2"/>
          <p:cNvSpPr>
            <a:spLocks noGrp="1"/>
          </p:cNvSpPr>
          <p:nvPr>
            <p:ph idx="1"/>
          </p:nvPr>
        </p:nvSpPr>
        <p:spPr/>
        <p:txBody>
          <a:bodyPr/>
          <a:lstStyle/>
          <a:p>
            <a:r>
              <a:rPr lang="en-US" smtClean="0"/>
              <a:t>Intrusion Detection System</a:t>
            </a:r>
          </a:p>
          <a:p>
            <a:pPr lvl="1"/>
            <a:r>
              <a:rPr lang="en-US" smtClean="0"/>
              <a:t>Sensors</a:t>
            </a:r>
          </a:p>
          <a:p>
            <a:pPr lvl="1"/>
            <a:r>
              <a:rPr lang="en-US" smtClean="0"/>
              <a:t>Motion</a:t>
            </a:r>
          </a:p>
          <a:p>
            <a:pPr lvl="1"/>
            <a:r>
              <a:rPr lang="en-US" smtClean="0"/>
              <a:t>Camera</a:t>
            </a:r>
          </a:p>
          <a:p>
            <a:r>
              <a:rPr lang="en-US" smtClean="0"/>
              <a:t>Tamper Evident Safes and Packaging</a:t>
            </a:r>
          </a:p>
          <a:p>
            <a:r>
              <a:rPr lang="en-US" smtClean="0"/>
              <a:t>Tamper Proof Equipment</a:t>
            </a:r>
          </a:p>
          <a:p>
            <a:pPr>
              <a:buFont typeface="Arial" charset="0"/>
              <a:buNone/>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Physical - Disaster Recovery</a:t>
            </a:r>
          </a:p>
        </p:txBody>
      </p:sp>
      <p:sp>
        <p:nvSpPr>
          <p:cNvPr id="56323" name="Content Placeholder 2"/>
          <p:cNvSpPr>
            <a:spLocks noGrp="1"/>
          </p:cNvSpPr>
          <p:nvPr>
            <p:ph idx="1"/>
          </p:nvPr>
        </p:nvSpPr>
        <p:spPr/>
        <p:txBody>
          <a:bodyPr/>
          <a:lstStyle/>
          <a:p>
            <a:r>
              <a:rPr lang="en-US" smtClean="0"/>
              <a:t>Multiple sites</a:t>
            </a:r>
          </a:p>
          <a:p>
            <a:pPr lvl="1"/>
            <a:r>
              <a:rPr lang="en-US" smtClean="0"/>
              <a:t>Mirror</a:t>
            </a:r>
          </a:p>
          <a:p>
            <a:pPr lvl="1"/>
            <a:r>
              <a:rPr lang="en-US" smtClean="0"/>
              <a:t>Backup</a:t>
            </a:r>
          </a:p>
          <a:p>
            <a:r>
              <a:rPr lang="en-US" smtClean="0"/>
              <a:t>Geographical and Vendor diversity</a:t>
            </a:r>
          </a:p>
          <a:p>
            <a:pPr lvl="1">
              <a:buFont typeface="Arial" charset="0"/>
              <a:buNone/>
            </a:pPr>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Logical</a:t>
            </a:r>
          </a:p>
        </p:txBody>
      </p:sp>
      <p:sp>
        <p:nvSpPr>
          <p:cNvPr id="57347" name="Content Placeholder 2"/>
          <p:cNvSpPr>
            <a:spLocks noGrp="1"/>
          </p:cNvSpPr>
          <p:nvPr>
            <p:ph idx="1"/>
          </p:nvPr>
        </p:nvSpPr>
        <p:spPr/>
        <p:txBody>
          <a:bodyPr/>
          <a:lstStyle/>
          <a:p>
            <a:pPr>
              <a:buFont typeface="Arial" charset="0"/>
              <a:buNone/>
            </a:pPr>
            <a:endParaRPr lang="en-US" smtClean="0"/>
          </a:p>
          <a:p>
            <a:r>
              <a:rPr lang="en-US" smtClean="0"/>
              <a:t>Authentication (passwords, PINs)</a:t>
            </a:r>
          </a:p>
          <a:p>
            <a:r>
              <a:rPr lang="en-US" smtClean="0"/>
              <a:t>Multi-Party controls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Logical - Authentication</a:t>
            </a:r>
          </a:p>
        </p:txBody>
      </p:sp>
      <p:sp>
        <p:nvSpPr>
          <p:cNvPr id="58371" name="Content Placeholder 2"/>
          <p:cNvSpPr>
            <a:spLocks noGrp="1"/>
          </p:cNvSpPr>
          <p:nvPr>
            <p:ph idx="1"/>
          </p:nvPr>
        </p:nvSpPr>
        <p:spPr/>
        <p:txBody>
          <a:bodyPr/>
          <a:lstStyle/>
          <a:p>
            <a:pPr eaLnBrk="1" hangingPunct="1"/>
            <a:r>
              <a:rPr lang="en-US" dirty="0" smtClean="0"/>
              <a:t>Procedural: </a:t>
            </a:r>
          </a:p>
          <a:p>
            <a:pPr lvl="1" eaLnBrk="1" hangingPunct="1"/>
            <a:r>
              <a:rPr lang="en-US" dirty="0" smtClean="0"/>
              <a:t>REAL passwords</a:t>
            </a:r>
          </a:p>
          <a:p>
            <a:pPr lvl="1" eaLnBrk="1" hangingPunct="1"/>
            <a:r>
              <a:rPr lang="en-US" dirty="0" smtClean="0"/>
              <a:t>Forced regular updates</a:t>
            </a:r>
          </a:p>
          <a:p>
            <a:pPr lvl="1" eaLnBrk="1" hangingPunct="1"/>
            <a:r>
              <a:rPr lang="en-US" dirty="0" smtClean="0"/>
              <a:t>Out-of-band checks</a:t>
            </a:r>
          </a:p>
          <a:p>
            <a:pPr eaLnBrk="1" hangingPunct="1"/>
            <a:r>
              <a:rPr lang="en-US" dirty="0" smtClean="0"/>
              <a:t>Hardware: </a:t>
            </a:r>
          </a:p>
          <a:p>
            <a:pPr lvl="1" eaLnBrk="1" hangingPunct="1"/>
            <a:r>
              <a:rPr lang="en-US" dirty="0" smtClean="0"/>
              <a:t>Two-factor authentication</a:t>
            </a:r>
          </a:p>
          <a:p>
            <a:pPr lvl="1" eaLnBrk="1" hangingPunct="1"/>
            <a:r>
              <a:rPr lang="en-US" dirty="0" smtClean="0"/>
              <a:t>Smart cards  (cryptographic)</a:t>
            </a:r>
          </a:p>
          <a:p>
            <a:pPr lvl="3" eaLnBrk="1" hangingPunct="1">
              <a:buFont typeface="Arial" charset="0"/>
              <a:buNone/>
            </a:pPr>
            <a:endParaRPr lang="en-US" dirty="0" smtClean="0"/>
          </a:p>
          <a:p>
            <a:pPr>
              <a:buFont typeface="Arial" charset="0"/>
              <a:buNone/>
            </a:pP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Logical - Multi-Party Control</a:t>
            </a:r>
          </a:p>
        </p:txBody>
      </p:sp>
      <p:sp>
        <p:nvSpPr>
          <p:cNvPr id="59395" name="Content Placeholder 2"/>
          <p:cNvSpPr>
            <a:spLocks noGrp="1"/>
          </p:cNvSpPr>
          <p:nvPr>
            <p:ph idx="1"/>
          </p:nvPr>
        </p:nvSpPr>
        <p:spPr/>
        <p:txBody>
          <a:bodyPr/>
          <a:lstStyle/>
          <a:p>
            <a:r>
              <a:rPr lang="en-US" smtClean="0"/>
              <a:t>Split Control / Separation of Duties</a:t>
            </a:r>
          </a:p>
          <a:p>
            <a:pPr lvl="1"/>
            <a:r>
              <a:rPr lang="en-US" smtClean="0"/>
              <a:t>E.g., Security Officer and System Admin and Safe Controller</a:t>
            </a:r>
          </a:p>
          <a:p>
            <a:r>
              <a:rPr lang="en-US" smtClean="0"/>
              <a:t>M-of-N</a:t>
            </a:r>
          </a:p>
          <a:p>
            <a:pPr lvl="1" eaLnBrk="1" hangingPunct="1"/>
            <a:r>
              <a:rPr lang="en-US" smtClean="0"/>
              <a:t>Built in equipment (e.g. HSM)</a:t>
            </a:r>
          </a:p>
          <a:p>
            <a:pPr lvl="1" eaLnBrk="1" hangingPunct="1"/>
            <a:r>
              <a:rPr lang="en-US" smtClean="0"/>
              <a:t>Procedural: Split PIN</a:t>
            </a:r>
          </a:p>
          <a:p>
            <a:pPr lvl="1" eaLnBrk="1" hangingPunct="1"/>
            <a:r>
              <a:rPr lang="en-US" smtClean="0"/>
              <a:t>Bolt-On: Split key (Shamir, e.g. ssss.c)</a:t>
            </a:r>
          </a:p>
          <a:p>
            <a:pPr>
              <a:buFont typeface="Arial" charset="0"/>
              <a:buNone/>
            </a:pPr>
            <a:endParaRPr lang="en-US" smtClean="0"/>
          </a:p>
          <a:p>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Crypto</a:t>
            </a:r>
          </a:p>
        </p:txBody>
      </p:sp>
      <p:sp>
        <p:nvSpPr>
          <p:cNvPr id="60419" name="Content Placeholder 2"/>
          <p:cNvSpPr>
            <a:spLocks noGrp="1"/>
          </p:cNvSpPr>
          <p:nvPr>
            <p:ph idx="1"/>
          </p:nvPr>
        </p:nvSpPr>
        <p:spPr/>
        <p:txBody>
          <a:bodyPr/>
          <a:lstStyle/>
          <a:p>
            <a:r>
              <a:rPr lang="en-US" dirty="0" smtClean="0"/>
              <a:t>Algorithms / Key Length</a:t>
            </a:r>
          </a:p>
          <a:p>
            <a:r>
              <a:rPr lang="en-US" dirty="0" smtClean="0"/>
              <a:t>Crypto Hardware</a:t>
            </a:r>
          </a:p>
          <a:p>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Crypto - Algorithms / Key Length</a:t>
            </a:r>
          </a:p>
        </p:txBody>
      </p:sp>
      <p:sp>
        <p:nvSpPr>
          <p:cNvPr id="61443" name="Content Placeholder 2"/>
          <p:cNvSpPr>
            <a:spLocks noGrp="1"/>
          </p:cNvSpPr>
          <p:nvPr>
            <p:ph idx="1"/>
          </p:nvPr>
        </p:nvSpPr>
        <p:spPr>
          <a:xfrm>
            <a:off x="457200" y="1447800"/>
            <a:ext cx="8229600" cy="4678363"/>
          </a:xfrm>
        </p:spPr>
        <p:txBody>
          <a:bodyPr/>
          <a:lstStyle/>
          <a:p>
            <a:pPr eaLnBrk="1" hangingPunct="1"/>
            <a:r>
              <a:rPr lang="en-US" smtClean="0"/>
              <a:t>Factors in selection</a:t>
            </a:r>
          </a:p>
          <a:p>
            <a:pPr lvl="1" eaLnBrk="1" hangingPunct="1"/>
            <a:r>
              <a:rPr lang="en-US" smtClean="0"/>
              <a:t>Cryptanalysis</a:t>
            </a:r>
          </a:p>
          <a:p>
            <a:pPr lvl="1" eaLnBrk="1" hangingPunct="1"/>
            <a:r>
              <a:rPr lang="en-US" smtClean="0"/>
              <a:t>Regulations</a:t>
            </a:r>
          </a:p>
          <a:p>
            <a:pPr lvl="1" eaLnBrk="1" hangingPunct="1"/>
            <a:r>
              <a:rPr lang="en-US" smtClean="0"/>
              <a:t>Network limitations</a:t>
            </a:r>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eaLnBrk="1" hangingPunct="1"/>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Crypto - Key Length</a:t>
            </a:r>
          </a:p>
        </p:txBody>
      </p:sp>
      <p:sp>
        <p:nvSpPr>
          <p:cNvPr id="62467" name="Content Placeholder 2"/>
          <p:cNvSpPr>
            <a:spLocks noGrp="1"/>
          </p:cNvSpPr>
          <p:nvPr>
            <p:ph idx="1"/>
          </p:nvPr>
        </p:nvSpPr>
        <p:spPr/>
        <p:txBody>
          <a:bodyPr/>
          <a:lstStyle/>
          <a:p>
            <a:r>
              <a:rPr lang="en-US" smtClean="0"/>
              <a:t>Cryptanalysis from NIST: </a:t>
            </a:r>
            <a:r>
              <a:rPr lang="en-US" i="1" smtClean="0"/>
              <a:t>2048 bit RSA SHA256</a:t>
            </a:r>
          </a:p>
          <a:p>
            <a:pPr>
              <a:buFont typeface="Arial" charset="0"/>
              <a:buNone/>
            </a:pPr>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685800" y="2438400"/>
            <a:ext cx="7864475" cy="3276600"/>
          </a:xfrm>
          <a:prstGeom prst="rect">
            <a:avLst/>
          </a:prstGeom>
          <a:noFill/>
          <a:ln w="9525">
            <a:noFill/>
            <a:miter lim="800000"/>
            <a:headEnd/>
            <a:tailEnd/>
          </a:ln>
        </p:spPr>
      </p:pic>
      <p:sp>
        <p:nvSpPr>
          <p:cNvPr id="62469" name="Rectangle 5"/>
          <p:cNvSpPr>
            <a:spLocks noChangeArrowheads="1"/>
          </p:cNvSpPr>
          <p:nvPr/>
        </p:nvSpPr>
        <p:spPr bwMode="auto">
          <a:xfrm>
            <a:off x="304800" y="5934075"/>
            <a:ext cx="8458200" cy="647700"/>
          </a:xfrm>
          <a:prstGeom prst="rect">
            <a:avLst/>
          </a:prstGeom>
          <a:noFill/>
          <a:ln w="9525">
            <a:noFill/>
            <a:miter lim="800000"/>
            <a:headEnd/>
            <a:tailEnd/>
          </a:ln>
        </p:spPr>
        <p:txBody>
          <a:bodyPr>
            <a:spAutoFit/>
          </a:bodyPr>
          <a:lstStyle/>
          <a:p>
            <a:pPr eaLnBrk="0" hangingPunct="0">
              <a:spcBef>
                <a:spcPct val="30000"/>
              </a:spcBef>
            </a:pPr>
            <a:r>
              <a:rPr lang="en-US">
                <a:hlinkClick r:id="rId4"/>
              </a:rPr>
              <a:t>http://csrc.nist.gov/publications/nistpubs/800-57/sp800-57_PART3_key-management_Dec2009.pdf</a:t>
            </a:r>
            <a:r>
              <a:rPr lang="en-US"/>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Crypto - Algorithms</a:t>
            </a:r>
          </a:p>
        </p:txBody>
      </p:sp>
      <p:sp>
        <p:nvSpPr>
          <p:cNvPr id="63491" name="Content Placeholder 2"/>
          <p:cNvSpPr>
            <a:spLocks noGrp="1"/>
          </p:cNvSpPr>
          <p:nvPr>
            <p:ph idx="1"/>
          </p:nvPr>
        </p:nvSpPr>
        <p:spPr/>
        <p:txBody>
          <a:bodyPr/>
          <a:lstStyle/>
          <a:p>
            <a:pPr eaLnBrk="1" hangingPunct="1"/>
            <a:r>
              <a:rPr lang="en-US" smtClean="0"/>
              <a:t>Local regulations may determine algorithm</a:t>
            </a:r>
          </a:p>
          <a:p>
            <a:pPr lvl="1" eaLnBrk="1" hangingPunct="1"/>
            <a:r>
              <a:rPr lang="en-US" smtClean="0"/>
              <a:t>GOST </a:t>
            </a:r>
          </a:p>
          <a:p>
            <a:pPr lvl="1" eaLnBrk="1" hangingPunct="1"/>
            <a:r>
              <a:rPr lang="en-US" smtClean="0"/>
              <a:t>DSA</a:t>
            </a:r>
          </a:p>
          <a:p>
            <a:pPr eaLnBrk="1" hangingPunct="1"/>
            <a:r>
              <a:rPr lang="en-US" smtClean="0"/>
              <a:t>Network limitations</a:t>
            </a:r>
          </a:p>
          <a:p>
            <a:pPr lvl="1" eaLnBrk="1" hangingPunct="1"/>
            <a:r>
              <a:rPr lang="en-US" smtClean="0"/>
              <a:t>Fragmentation means shorter key length is better</a:t>
            </a:r>
          </a:p>
          <a:p>
            <a:pPr lvl="1" eaLnBrk="1" hangingPunct="1"/>
            <a:r>
              <a:rPr lang="en-US" smtClean="0"/>
              <a:t>ZSK may be shorter since it gets rolled often</a:t>
            </a:r>
          </a:p>
          <a:p>
            <a:pPr lvl="1" eaLnBrk="1" hangingPunct="1"/>
            <a:r>
              <a:rPr lang="en-US" smtClean="0"/>
              <a:t>Elliptical is ideal – but not available yet</a:t>
            </a:r>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24200"/>
            <a:ext cx="8229600" cy="1143000"/>
          </a:xfrm>
        </p:spPr>
        <p:txBody>
          <a:bodyPr/>
          <a:lstStyle/>
          <a:p>
            <a:r>
              <a:rPr lang="en-US" smtClean="0"/>
              <a:t>Design Considerations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Crypto - Algorithms</a:t>
            </a:r>
          </a:p>
        </p:txBody>
      </p:sp>
      <p:sp>
        <p:nvSpPr>
          <p:cNvPr id="64515" name="Content Placeholder 4"/>
          <p:cNvSpPr>
            <a:spLocks noGrp="1"/>
          </p:cNvSpPr>
          <p:nvPr>
            <p:ph idx="1"/>
          </p:nvPr>
        </p:nvSpPr>
        <p:spPr/>
        <p:txBody>
          <a:bodyPr/>
          <a:lstStyle/>
          <a:p>
            <a:pPr eaLnBrk="1" hangingPunct="1"/>
            <a:r>
              <a:rPr lang="en-US" smtClean="0"/>
              <a:t>NSEC3 if required</a:t>
            </a:r>
          </a:p>
          <a:p>
            <a:pPr lvl="1" eaLnBrk="1" hangingPunct="1"/>
            <a:r>
              <a:rPr lang="en-US" smtClean="0"/>
              <a:t>Protects against zone walking </a:t>
            </a:r>
          </a:p>
          <a:p>
            <a:pPr lvl="1" eaLnBrk="1" hangingPunct="1"/>
            <a:r>
              <a:rPr lang="en-US" smtClean="0"/>
              <a:t>Avoid if not needed – adds overhead for small zones</a:t>
            </a:r>
          </a:p>
          <a:p>
            <a:pPr lvl="1" eaLnBrk="1" hangingPunct="1"/>
            <a:r>
              <a:rPr lang="en-US" smtClean="0"/>
              <a:t>Non-disclosure agreement? </a:t>
            </a:r>
          </a:p>
          <a:p>
            <a:pPr lvl="1" eaLnBrk="1" hangingPunct="1"/>
            <a:r>
              <a:rPr lang="en-US" smtClean="0"/>
              <a:t>Regulatory requirement?</a:t>
            </a:r>
          </a:p>
          <a:p>
            <a:pPr lvl="1" eaLnBrk="1" hangingPunct="1"/>
            <a:r>
              <a:rPr lang="en-US" smtClean="0"/>
              <a:t>Useful if zone is large, not trivially guessable (only “www” and “mail”) or structured (ip6.arpa), and not expected to have many signed delegations (“opt-out”  avoids recalculation). </a:t>
            </a:r>
          </a:p>
          <a:p>
            <a:pPr lvl="2" eaLnBrk="1" hangingPunct="1">
              <a:buFont typeface="Arial" charset="0"/>
              <a:buNone/>
            </a:pPr>
            <a:endParaRPr lang="en-US" smtClean="0"/>
          </a:p>
          <a:p>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Crypto - Hardware</a:t>
            </a:r>
          </a:p>
        </p:txBody>
      </p:sp>
      <p:sp>
        <p:nvSpPr>
          <p:cNvPr id="72707" name="Content Placeholder 2"/>
          <p:cNvSpPr>
            <a:spLocks noGrp="1"/>
          </p:cNvSpPr>
          <p:nvPr>
            <p:ph idx="1"/>
          </p:nvPr>
        </p:nvSpPr>
        <p:spPr>
          <a:xfrm>
            <a:off x="457200" y="1371600"/>
            <a:ext cx="8229600" cy="4525963"/>
          </a:xfrm>
        </p:spPr>
        <p:txBody>
          <a:bodyPr/>
          <a:lstStyle/>
          <a:p>
            <a:pPr eaLnBrk="1" hangingPunct="1"/>
            <a:r>
              <a:rPr lang="en-US" sz="2800" smtClean="0"/>
              <a:t>Satisfy your stakeholders</a:t>
            </a:r>
          </a:p>
          <a:p>
            <a:pPr lvl="1" eaLnBrk="1" hangingPunct="1"/>
            <a:r>
              <a:rPr lang="en-US" sz="2400" smtClean="0"/>
              <a:t>Doesn’t need to be certified to be secure (e.g., off-line PC)</a:t>
            </a:r>
          </a:p>
          <a:p>
            <a:pPr lvl="1" eaLnBrk="1" hangingPunct="1"/>
            <a:r>
              <a:rPr lang="en-US" sz="2400" smtClean="0"/>
              <a:t>Can use transparent process and procedures to instill trust</a:t>
            </a:r>
          </a:p>
          <a:p>
            <a:pPr lvl="1" eaLnBrk="1" hangingPunct="1"/>
            <a:r>
              <a:rPr lang="en-US" sz="2400" smtClean="0"/>
              <a:t>But most Registries use or plan to use HSM. Maybe CYA?</a:t>
            </a:r>
          </a:p>
          <a:p>
            <a:pPr eaLnBrk="1" hangingPunct="1"/>
            <a:r>
              <a:rPr lang="en-US" sz="2800" smtClean="0"/>
              <a:t>AT LEAST USE A GOOD Random Number Generator (RNG)!</a:t>
            </a:r>
            <a:endParaRPr lang="en-US" sz="2800" i="1" smtClean="0"/>
          </a:p>
          <a:p>
            <a:pPr eaLnBrk="1" hangingPunct="1"/>
            <a:r>
              <a:rPr lang="en-US" sz="2800" smtClean="0"/>
              <a:t>Use common standards avoid vendor lock-in. </a:t>
            </a:r>
          </a:p>
          <a:p>
            <a:pPr lvl="1" eaLnBrk="1" hangingPunct="1"/>
            <a:r>
              <a:rPr lang="en-US" sz="2400" smtClean="0"/>
              <a:t>Note: KSK rollover may be ~10 years.</a:t>
            </a:r>
          </a:p>
          <a:p>
            <a:pPr eaLnBrk="1" hangingPunct="1"/>
            <a:r>
              <a:rPr lang="en-US" sz="2800" smtClean="0"/>
              <a:t>Remember you must have a way to backup keys!</a:t>
            </a:r>
          </a:p>
          <a:p>
            <a:pPr>
              <a:buFont typeface="Arial" charset="0"/>
              <a:buNone/>
            </a:pPr>
            <a:endParaRPr lang="en-US" sz="28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Crypto - Hardware Security Module (HSM)</a:t>
            </a:r>
          </a:p>
        </p:txBody>
      </p:sp>
      <p:sp>
        <p:nvSpPr>
          <p:cNvPr id="73731" name="Content Placeholder 2"/>
          <p:cNvSpPr>
            <a:spLocks noGrp="1"/>
          </p:cNvSpPr>
          <p:nvPr>
            <p:ph idx="1"/>
          </p:nvPr>
        </p:nvSpPr>
        <p:spPr/>
        <p:txBody>
          <a:bodyPr/>
          <a:lstStyle/>
          <a:p>
            <a:pPr eaLnBrk="1" hangingPunct="1"/>
            <a:r>
              <a:rPr lang="en-US" sz="2400" smtClean="0"/>
              <a:t>FIPS 140-2 Level 3</a:t>
            </a:r>
          </a:p>
          <a:p>
            <a:pPr lvl="1" eaLnBrk="1" hangingPunct="1"/>
            <a:r>
              <a:rPr lang="en-US" sz="2000" smtClean="0"/>
              <a:t>Sun SCA6000 (~30000 RSA 1024/sec)  ~$10000 (was $1000!!)</a:t>
            </a:r>
          </a:p>
          <a:p>
            <a:pPr lvl="1" eaLnBrk="1" hangingPunct="1"/>
            <a:r>
              <a:rPr lang="en-US" sz="2000" smtClean="0"/>
              <a:t>Thales/Ncipher nshield (~500 RSA 1024/sec) ~$15000</a:t>
            </a:r>
            <a:endParaRPr lang="en-US" sz="2400" smtClean="0"/>
          </a:p>
          <a:p>
            <a:pPr eaLnBrk="1" hangingPunct="1"/>
            <a:r>
              <a:rPr lang="en-US" sz="2400" smtClean="0"/>
              <a:t>FIPS 140-2 Level 4</a:t>
            </a:r>
          </a:p>
          <a:p>
            <a:pPr lvl="1" eaLnBrk="1" hangingPunct="1"/>
            <a:r>
              <a:rPr lang="en-US" sz="2000" smtClean="0"/>
              <a:t>AEP Keyper (~1200 RSA 1024/sec) ~$15000</a:t>
            </a:r>
          </a:p>
          <a:p>
            <a:pPr lvl="1" eaLnBrk="1" hangingPunct="1"/>
            <a:r>
              <a:rPr lang="en-US" sz="2000" smtClean="0"/>
              <a:t>IBM 4765 (~1000 RSA 1024/sec) ~$9000</a:t>
            </a:r>
          </a:p>
          <a:p>
            <a:pPr eaLnBrk="1" hangingPunct="1"/>
            <a:r>
              <a:rPr lang="en-US" sz="2400" smtClean="0"/>
              <a:t>Recognized by your national certification authority</a:t>
            </a:r>
          </a:p>
          <a:p>
            <a:pPr lvl="1" eaLnBrk="1" hangingPunct="1"/>
            <a:r>
              <a:rPr lang="en-US" sz="2000" smtClean="0"/>
              <a:t>Kryptus (Brazil) ~ $2500</a:t>
            </a:r>
          </a:p>
          <a:p>
            <a:pPr eaLnBrk="1" hangingPunct="1">
              <a:buFont typeface="Arial" charset="0"/>
              <a:buNone/>
            </a:pPr>
            <a:endParaRPr lang="en-US" sz="2400" smtClean="0"/>
          </a:p>
          <a:p>
            <a:pPr eaLnBrk="1" hangingPunct="1">
              <a:buFont typeface="Arial" charset="0"/>
              <a:buNone/>
            </a:pPr>
            <a:r>
              <a:rPr lang="en-US" sz="2400" smtClean="0"/>
              <a:t>Study:</a:t>
            </a:r>
            <a:r>
              <a:rPr lang="en-US" sz="2400" smtClean="0">
                <a:hlinkClick r:id="rId2"/>
              </a:rPr>
              <a:t> http://www.opendnssec.org/wp-content/uploads/2011/01/A-Review-of-Hardware-Security-Modules-Fall-2010.pdf</a:t>
            </a:r>
            <a:endParaRPr lang="en-US" sz="2400" smtClean="0"/>
          </a:p>
          <a:p>
            <a:pPr lvl="1" eaLnBrk="1" hangingPunct="1"/>
            <a:endParaRPr lang="en-US" sz="20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Crypto - PKCS11</a:t>
            </a:r>
          </a:p>
        </p:txBody>
      </p:sp>
      <p:sp>
        <p:nvSpPr>
          <p:cNvPr id="74755" name="Content Placeholder 2"/>
          <p:cNvSpPr>
            <a:spLocks noGrp="1"/>
          </p:cNvSpPr>
          <p:nvPr>
            <p:ph idx="1"/>
          </p:nvPr>
        </p:nvSpPr>
        <p:spPr/>
        <p:txBody>
          <a:bodyPr/>
          <a:lstStyle/>
          <a:p>
            <a:r>
              <a:rPr lang="en-US" smtClean="0"/>
              <a:t>A common interface for HSM and smartcards</a:t>
            </a:r>
          </a:p>
          <a:p>
            <a:pPr lvl="1"/>
            <a:r>
              <a:rPr lang="en-US" smtClean="0"/>
              <a:t>C_Sign()</a:t>
            </a:r>
          </a:p>
          <a:p>
            <a:pPr lvl="1"/>
            <a:r>
              <a:rPr lang="en-US" smtClean="0"/>
              <a:t>C_GeneratePair()</a:t>
            </a:r>
          </a:p>
          <a:p>
            <a:r>
              <a:rPr lang="en-US" smtClean="0"/>
              <a:t>Avoids vendor lock-in - somewhat</a:t>
            </a:r>
          </a:p>
          <a:p>
            <a:r>
              <a:rPr lang="en-US" smtClean="0"/>
              <a:t>Vendor Supplied Drivers (mostly Linux, Windows) and some open source</a:t>
            </a:r>
          </a:p>
          <a:p>
            <a:pPr>
              <a:buFont typeface="Arial" charset="0"/>
              <a:buNone/>
            </a:pPr>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Crypto - Smartcards / Tokens</a:t>
            </a:r>
          </a:p>
        </p:txBody>
      </p:sp>
      <p:sp>
        <p:nvSpPr>
          <p:cNvPr id="75779" name="Content Placeholder 2"/>
          <p:cNvSpPr>
            <a:spLocks noGrp="1"/>
          </p:cNvSpPr>
          <p:nvPr>
            <p:ph idx="1"/>
          </p:nvPr>
        </p:nvSpPr>
        <p:spPr>
          <a:xfrm>
            <a:off x="457200" y="1371600"/>
            <a:ext cx="8229600" cy="4754563"/>
          </a:xfrm>
        </p:spPr>
        <p:txBody>
          <a:bodyPr/>
          <a:lstStyle/>
          <a:p>
            <a:r>
              <a:rPr lang="en-US" sz="2800" smtClean="0"/>
              <a:t>Smartcards (PKI)  (card reader ~$20)</a:t>
            </a:r>
          </a:p>
          <a:p>
            <a:pPr lvl="1"/>
            <a:r>
              <a:rPr lang="en-US" sz="2400" smtClean="0"/>
              <a:t>Oberthur ~$5-$15</a:t>
            </a:r>
          </a:p>
          <a:p>
            <a:pPr lvl="1"/>
            <a:r>
              <a:rPr lang="en-US" sz="2400" smtClean="0"/>
              <a:t>AthenaSC IDProtect ~$35</a:t>
            </a:r>
          </a:p>
          <a:p>
            <a:pPr lvl="1"/>
            <a:r>
              <a:rPr lang="en-US" sz="2400" smtClean="0"/>
              <a:t>Feitian ~$5-10</a:t>
            </a:r>
          </a:p>
          <a:p>
            <a:r>
              <a:rPr lang="en-US" sz="2800" smtClean="0"/>
              <a:t>Token</a:t>
            </a:r>
          </a:p>
          <a:p>
            <a:pPr lvl="1" eaLnBrk="1" hangingPunct="1"/>
            <a:r>
              <a:rPr lang="en-US" sz="2400" smtClean="0"/>
              <a:t>Aladdin/SafeNet USB e-Token ~$50</a:t>
            </a:r>
          </a:p>
          <a:p>
            <a:pPr lvl="1" eaLnBrk="1" hangingPunct="1"/>
            <a:r>
              <a:rPr lang="en-US" sz="2400" smtClean="0"/>
              <a:t>SDencrypter micro HSM www.go-trust.com</a:t>
            </a:r>
            <a:r>
              <a:rPr lang="en-US" sz="2400" u="sng" smtClean="0"/>
              <a:t> </a:t>
            </a:r>
            <a:endParaRPr lang="en-US" sz="2400" smtClean="0"/>
          </a:p>
          <a:p>
            <a:r>
              <a:rPr lang="en-US" sz="2800" smtClean="0"/>
              <a:t>Open source PKCS11 Drivers available</a:t>
            </a:r>
          </a:p>
          <a:p>
            <a:pPr lvl="1"/>
            <a:r>
              <a:rPr lang="en-US" sz="2400" smtClean="0"/>
              <a:t>OpenSC</a:t>
            </a:r>
          </a:p>
          <a:p>
            <a:r>
              <a:rPr lang="en-US" sz="2800" smtClean="0"/>
              <a:t>Has RNG</a:t>
            </a:r>
          </a:p>
          <a:p>
            <a:r>
              <a:rPr lang="en-US" sz="2800" smtClean="0"/>
              <a:t>Slow ~0.5-10 1024 RSA signatures per second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3400" y="381000"/>
            <a:ext cx="8610600" cy="944563"/>
          </a:xfrm>
        </p:spPr>
        <p:txBody>
          <a:bodyPr/>
          <a:lstStyle/>
          <a:p>
            <a:r>
              <a:rPr lang="en-US" smtClean="0"/>
              <a:t>Crypto -Random Number Generator</a:t>
            </a:r>
          </a:p>
        </p:txBody>
      </p:sp>
      <p:sp>
        <p:nvSpPr>
          <p:cNvPr id="76803" name="Content Placeholder 2"/>
          <p:cNvSpPr>
            <a:spLocks noGrp="1"/>
          </p:cNvSpPr>
          <p:nvPr>
            <p:ph idx="1"/>
          </p:nvPr>
        </p:nvSpPr>
        <p:spPr>
          <a:xfrm>
            <a:off x="457200" y="1752600"/>
            <a:ext cx="8229600" cy="4525963"/>
          </a:xfrm>
        </p:spPr>
        <p:txBody>
          <a:bodyPr/>
          <a:lstStyle/>
          <a:p>
            <a:r>
              <a:rPr lang="en-US" smtClean="0"/>
              <a:t>rand()</a:t>
            </a:r>
          </a:p>
          <a:p>
            <a:r>
              <a:rPr lang="en-US" smtClean="0"/>
              <a:t>Netscape: Date+PIDs</a:t>
            </a:r>
          </a:p>
          <a:p>
            <a:r>
              <a:rPr lang="en-US" smtClean="0"/>
              <a:t>LavaRand</a:t>
            </a:r>
          </a:p>
          <a:p>
            <a:r>
              <a:rPr lang="en-US" smtClean="0"/>
              <a:t>System Entropy /dev/random</a:t>
            </a:r>
          </a:p>
          <a:p>
            <a:r>
              <a:rPr lang="en-US" smtClean="0"/>
              <a:t>Quantum Mechanical  $</a:t>
            </a:r>
          </a:p>
          <a:p>
            <a:r>
              <a:rPr lang="en-US" smtClean="0"/>
              <a:t>Standards based (FIPS, NIST 800-90 DRBG) </a:t>
            </a:r>
          </a:p>
          <a:p>
            <a:r>
              <a:rPr lang="en-US" smtClean="0"/>
              <a:t>Coming soon: Intel atomic</a:t>
            </a:r>
          </a:p>
        </p:txBody>
      </p:sp>
      <p:pic>
        <p:nvPicPr>
          <p:cNvPr id="76804" name="Picture 4"/>
          <p:cNvPicPr>
            <a:picLocks noChangeAspect="1" noChangeArrowheads="1"/>
          </p:cNvPicPr>
          <p:nvPr/>
        </p:nvPicPr>
        <p:blipFill>
          <a:blip r:embed="rId2" cstate="print"/>
          <a:srcRect/>
          <a:stretch>
            <a:fillRect/>
          </a:stretch>
        </p:blipFill>
        <p:spPr bwMode="auto">
          <a:xfrm>
            <a:off x="6477000" y="5334000"/>
            <a:ext cx="1524000" cy="1143000"/>
          </a:xfrm>
          <a:prstGeom prst="rect">
            <a:avLst/>
          </a:prstGeom>
          <a:noFill/>
          <a:ln w="9525">
            <a:noFill/>
            <a:miter lim="800000"/>
            <a:headEnd/>
            <a:tailEnd/>
          </a:ln>
        </p:spPr>
      </p:pic>
      <p:pic>
        <p:nvPicPr>
          <p:cNvPr id="76805" name="Picture 7" descr="Random Number"/>
          <p:cNvPicPr>
            <a:picLocks noChangeAspect="1" noChangeArrowheads="1"/>
          </p:cNvPicPr>
          <p:nvPr/>
        </p:nvPicPr>
        <p:blipFill>
          <a:blip r:embed="rId3" cstate="print"/>
          <a:srcRect/>
          <a:stretch>
            <a:fillRect/>
          </a:stretch>
        </p:blipFill>
        <p:spPr bwMode="auto">
          <a:xfrm>
            <a:off x="4495800" y="1447800"/>
            <a:ext cx="3810000" cy="1371600"/>
          </a:xfrm>
          <a:prstGeom prst="rect">
            <a:avLst/>
          </a:prstGeom>
          <a:noFill/>
          <a:ln w="9525">
            <a:noFill/>
            <a:miter lim="800000"/>
            <a:headEnd/>
            <a:tailEnd/>
          </a:ln>
        </p:spPr>
      </p:pic>
      <p:pic>
        <p:nvPicPr>
          <p:cNvPr id="76806" name="Picture 2" descr="image of lava lamp"/>
          <p:cNvPicPr>
            <a:picLocks noChangeAspect="1" noChangeArrowheads="1"/>
          </p:cNvPicPr>
          <p:nvPr/>
        </p:nvPicPr>
        <p:blipFill>
          <a:blip r:embed="rId4" cstate="print"/>
          <a:srcRect/>
          <a:stretch>
            <a:fillRect/>
          </a:stretch>
        </p:blipFill>
        <p:spPr bwMode="auto">
          <a:xfrm>
            <a:off x="7924800" y="3048000"/>
            <a:ext cx="952500" cy="22574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Crypto - FIPS 140-2 Level 4 HSM</a:t>
            </a:r>
          </a:p>
        </p:txBody>
      </p:sp>
      <p:sp>
        <p:nvSpPr>
          <p:cNvPr id="77827" name="Content Placeholder 2"/>
          <p:cNvSpPr>
            <a:spLocks noGrp="1"/>
          </p:cNvSpPr>
          <p:nvPr>
            <p:ph idx="1"/>
          </p:nvPr>
        </p:nvSpPr>
        <p:spPr>
          <a:xfrm>
            <a:off x="457200" y="1600200"/>
            <a:ext cx="3352800" cy="762000"/>
          </a:xfrm>
        </p:spPr>
        <p:txBody>
          <a:bodyPr/>
          <a:lstStyle/>
          <a:p>
            <a:pPr>
              <a:buFont typeface="Arial" charset="0"/>
              <a:buNone/>
            </a:pPr>
            <a:r>
              <a:rPr lang="en-US" smtClean="0"/>
              <a:t>Root, .FR, …</a:t>
            </a:r>
          </a:p>
        </p:txBody>
      </p:sp>
      <p:pic>
        <p:nvPicPr>
          <p:cNvPr id="4" name="Picture 1"/>
          <p:cNvPicPr>
            <a:picLocks noChangeAspect="1" noChangeArrowheads="1"/>
          </p:cNvPicPr>
          <p:nvPr/>
        </p:nvPicPr>
        <p:blipFill>
          <a:blip r:embed="rId2" cstate="print"/>
          <a:srcRect/>
          <a:stretch>
            <a:fillRect/>
          </a:stretch>
        </p:blipFill>
        <p:spPr bwMode="auto">
          <a:xfrm>
            <a:off x="1524000" y="2667000"/>
            <a:ext cx="5715000" cy="333375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77829" name="Picture 4"/>
          <p:cNvPicPr>
            <a:picLocks noChangeAspect="1" noChangeArrowheads="1"/>
          </p:cNvPicPr>
          <p:nvPr/>
        </p:nvPicPr>
        <p:blipFill>
          <a:blip r:embed="rId3" cstate="print"/>
          <a:srcRect/>
          <a:stretch>
            <a:fillRect/>
          </a:stretch>
        </p:blipFill>
        <p:spPr bwMode="auto">
          <a:xfrm>
            <a:off x="6667500" y="1447800"/>
            <a:ext cx="2476500" cy="18478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457200" y="1905000"/>
            <a:ext cx="8229600" cy="4221163"/>
          </a:xfrm>
        </p:spPr>
        <p:txBody>
          <a:bodyPr/>
          <a:lstStyle/>
          <a:p>
            <a:r>
              <a:rPr lang="en-US" smtClean="0"/>
              <a:t>But FIPS 140-2 Level 3 is also common</a:t>
            </a:r>
          </a:p>
          <a:p>
            <a:r>
              <a:rPr lang="en-US" smtClean="0"/>
              <a:t>Many TLDs using Level 3 .com , .se, .uk, .com, etc… $10K-$40K</a:t>
            </a:r>
          </a:p>
          <a:p>
            <a:pPr>
              <a:buFont typeface="Arial" charset="0"/>
              <a:buNone/>
            </a:pPr>
            <a:r>
              <a:rPr lang="en-US" smtClean="0"/>
              <a:t>HSMs (ENISA)</a:t>
            </a:r>
          </a:p>
          <a:p>
            <a:endParaRPr lang="en-US" smtClean="0"/>
          </a:p>
        </p:txBody>
      </p:sp>
      <p:sp>
        <p:nvSpPr>
          <p:cNvPr id="78851" name="Title 1"/>
          <p:cNvSpPr>
            <a:spLocks noGrp="1"/>
          </p:cNvSpPr>
          <p:nvPr>
            <p:ph type="title"/>
          </p:nvPr>
        </p:nvSpPr>
        <p:spPr/>
        <p:txBody>
          <a:bodyPr/>
          <a:lstStyle/>
          <a:p>
            <a:r>
              <a:rPr lang="en-US" smtClean="0"/>
              <a:t>Crypto – FIPS Level 3 HSM</a:t>
            </a:r>
          </a:p>
        </p:txBody>
      </p:sp>
      <p:pic>
        <p:nvPicPr>
          <p:cNvPr id="78852" name="Picture 4" descr="http://www.cesnet.cz/doc/2008/zprava/sca_6000.jpg"/>
          <p:cNvPicPr>
            <a:picLocks noChangeAspect="1" noChangeArrowheads="1"/>
          </p:cNvPicPr>
          <p:nvPr/>
        </p:nvPicPr>
        <p:blipFill>
          <a:blip r:embed="rId2" cstate="print"/>
          <a:srcRect/>
          <a:stretch>
            <a:fillRect/>
          </a:stretch>
        </p:blipFill>
        <p:spPr bwMode="auto">
          <a:xfrm>
            <a:off x="609600" y="3733800"/>
            <a:ext cx="2971800" cy="2228850"/>
          </a:xfrm>
          <a:prstGeom prst="rect">
            <a:avLst/>
          </a:prstGeom>
          <a:noFill/>
          <a:ln w="9525">
            <a:noFill/>
            <a:miter lim="800000"/>
            <a:headEnd/>
            <a:tailEnd/>
          </a:ln>
        </p:spPr>
      </p:pic>
      <p:sp>
        <p:nvSpPr>
          <p:cNvPr id="78853" name="AutoShape 3" descr="http://www.chrysalis-its.com/images/Products/Luna_CA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78854"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implementation can be </a:t>
            </a:r>
            <a:r>
              <a:rPr lang="en-US" dirty="0" err="1" smtClean="0"/>
              <a:t>thi</a:t>
            </a:r>
            <a:r>
              <a:rPr lang="en-US" dirty="0" smtClean="0"/>
              <a:t>$</a:t>
            </a:r>
            <a:endParaRPr lang="en-US"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Physical Security</a:t>
            </a:r>
          </a:p>
        </p:txBody>
      </p:sp>
      <p:pic>
        <p:nvPicPr>
          <p:cNvPr id="17411" name="Picture 4" descr="tiers.jpg"/>
          <p:cNvPicPr>
            <a:picLocks noChangeAspect="1"/>
          </p:cNvPicPr>
          <p:nvPr/>
        </p:nvPicPr>
        <p:blipFill>
          <a:blip r:embed="rId2" cstate="print"/>
          <a:srcRect/>
          <a:stretch>
            <a:fillRect/>
          </a:stretch>
        </p:blipFill>
        <p:spPr bwMode="auto">
          <a:xfrm>
            <a:off x="1143000" y="1447800"/>
            <a:ext cx="70485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800" smtClean="0"/>
              <a:t>Goals</a:t>
            </a:r>
          </a:p>
        </p:txBody>
      </p:sp>
      <p:sp>
        <p:nvSpPr>
          <p:cNvPr id="15363" name="Content Placeholder 2"/>
          <p:cNvSpPr>
            <a:spLocks noGrp="1"/>
          </p:cNvSpPr>
          <p:nvPr>
            <p:ph idx="1"/>
          </p:nvPr>
        </p:nvSpPr>
        <p:spPr/>
        <p:txBody>
          <a:bodyPr/>
          <a:lstStyle/>
          <a:p>
            <a:pPr eaLnBrk="1" hangingPunct="1"/>
            <a:r>
              <a:rPr lang="en-US" sz="4800" smtClean="0"/>
              <a:t>Reliable</a:t>
            </a:r>
          </a:p>
          <a:p>
            <a:pPr eaLnBrk="1" hangingPunct="1"/>
            <a:r>
              <a:rPr lang="en-US" sz="4800" smtClean="0"/>
              <a:t>Trusted</a:t>
            </a:r>
          </a:p>
          <a:p>
            <a:pPr eaLnBrk="1" hangingPunct="1"/>
            <a:r>
              <a:rPr lang="en-US" sz="4800" smtClean="0"/>
              <a:t>Cost Effective (for you)</a:t>
            </a:r>
            <a:endParaRPr lang="en-US" smtClean="0"/>
          </a:p>
          <a:p>
            <a:pPr eaLnBrk="1" hangingPunct="1">
              <a:buFont typeface="Arial" charset="0"/>
              <a:buNone/>
            </a:pPr>
            <a:endParaRPr lang="en-US" sz="54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52475" y="633413"/>
            <a:ext cx="7639050"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Key Rollover Schedule - Root</a:t>
            </a:r>
          </a:p>
        </p:txBody>
      </p:sp>
      <p:pic>
        <p:nvPicPr>
          <p:cNvPr id="70660" name="Picture 2"/>
          <p:cNvPicPr>
            <a:picLocks noChangeAspect="1" noChangeArrowheads="1"/>
          </p:cNvPicPr>
          <p:nvPr/>
        </p:nvPicPr>
        <p:blipFill>
          <a:blip r:embed="rId2" cstate="print"/>
          <a:srcRect/>
          <a:stretch>
            <a:fillRect/>
          </a:stretch>
        </p:blipFill>
        <p:spPr bwMode="auto">
          <a:xfrm>
            <a:off x="609600" y="1752600"/>
            <a:ext cx="8001000" cy="4376738"/>
          </a:xfrm>
          <a:prstGeom prst="rect">
            <a:avLst/>
          </a:prstGeom>
          <a:noFill/>
          <a:ln w="9525">
            <a:noFill/>
            <a:miter lim="800000"/>
            <a:headEnd/>
            <a:tailEnd/>
          </a:ln>
        </p:spPr>
      </p:pic>
      <p:sp>
        <p:nvSpPr>
          <p:cNvPr id="5" name="Rectangle 4"/>
          <p:cNvSpPr/>
          <p:nvPr/>
        </p:nvSpPr>
        <p:spPr>
          <a:xfrm>
            <a:off x="914400" y="6273225"/>
            <a:ext cx="5286832" cy="584775"/>
          </a:xfrm>
          <a:prstGeom prst="rect">
            <a:avLst/>
          </a:prstGeom>
        </p:spPr>
        <p:txBody>
          <a:bodyPr wrap="none">
            <a:spAutoFit/>
          </a:bodyPr>
          <a:lstStyle/>
          <a:p>
            <a:r>
              <a:rPr lang="en-US" sz="3200" dirty="0" smtClean="0"/>
              <a:t>https://www.iana.org/dnssec</a:t>
            </a:r>
            <a:endParaRPr lang="en-US" sz="3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…or this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lstStyle/>
          <a:p>
            <a:r>
              <a:rPr lang="en-US" dirty="0" smtClean="0"/>
              <a:t>..or this  (from .</a:t>
            </a:r>
            <a:r>
              <a:rPr lang="en-US" dirty="0" err="1" smtClean="0"/>
              <a:t>cr</a:t>
            </a:r>
            <a:r>
              <a:rPr lang="en-US" dirty="0" smtClean="0"/>
              <a:t>)</a:t>
            </a:r>
            <a:endParaRPr lang="en-US" dirty="0"/>
          </a:p>
        </p:txBody>
      </p:sp>
      <p:sp>
        <p:nvSpPr>
          <p:cNvPr id="4" name="TextBox 3"/>
          <p:cNvSpPr txBox="1"/>
          <p:nvPr/>
        </p:nvSpPr>
        <p:spPr>
          <a:xfrm>
            <a:off x="762000" y="2747665"/>
            <a:ext cx="1600200" cy="584775"/>
          </a:xfrm>
          <a:prstGeom prst="rect">
            <a:avLst/>
          </a:prstGeom>
          <a:noFill/>
          <a:ln>
            <a:solidFill>
              <a:schemeClr val="tx1"/>
            </a:solidFill>
          </a:ln>
        </p:spPr>
        <p:txBody>
          <a:bodyPr wrap="square" rtlCol="0">
            <a:spAutoFit/>
          </a:bodyPr>
          <a:lstStyle/>
          <a:p>
            <a:pPr algn="ctr"/>
            <a:r>
              <a:rPr lang="en-US" sz="1600" b="1" dirty="0" smtClean="0"/>
              <a:t>Offline Laptop with TPM</a:t>
            </a:r>
            <a:endParaRPr lang="en-US" sz="1600" b="1" dirty="0"/>
          </a:p>
        </p:txBody>
      </p:sp>
      <p:sp>
        <p:nvSpPr>
          <p:cNvPr id="5" name="TextBox 4"/>
          <p:cNvSpPr txBox="1"/>
          <p:nvPr/>
        </p:nvSpPr>
        <p:spPr>
          <a:xfrm>
            <a:off x="5168484" y="2797433"/>
            <a:ext cx="1600200" cy="1077218"/>
          </a:xfrm>
          <a:prstGeom prst="rect">
            <a:avLst/>
          </a:prstGeom>
          <a:noFill/>
          <a:ln>
            <a:solidFill>
              <a:schemeClr val="tx1"/>
            </a:solidFill>
          </a:ln>
        </p:spPr>
        <p:txBody>
          <a:bodyPr wrap="square" rtlCol="0">
            <a:spAutoFit/>
          </a:bodyPr>
          <a:lstStyle/>
          <a:p>
            <a:pPr algn="ctr"/>
            <a:r>
              <a:rPr lang="en-US" sz="1600" b="1" dirty="0" smtClean="0"/>
              <a:t>Online/off-net DNSSEC Signer with TPM</a:t>
            </a:r>
            <a:endParaRPr lang="en-US" sz="1600"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874651"/>
            <a:ext cx="0" cy="103882"/>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1077218"/>
          </a:xfrm>
          <a:prstGeom prst="rect">
            <a:avLst/>
          </a:prstGeom>
          <a:noFill/>
          <a:ln>
            <a:noFill/>
          </a:ln>
        </p:spPr>
        <p:txBody>
          <a:bodyPr wrap="square" rtlCol="0">
            <a:spAutoFit/>
          </a:bodyPr>
          <a:lstStyle/>
          <a:p>
            <a:pPr algn="ctr"/>
            <a:r>
              <a:rPr lang="en-US" sz="1600" b="1" dirty="0" smtClean="0"/>
              <a:t>Transport KSK signed DNSKEY </a:t>
            </a:r>
            <a:r>
              <a:rPr lang="en-US" sz="1600" b="1" dirty="0" err="1" smtClean="0"/>
              <a:t>RRsets</a:t>
            </a:r>
            <a:endParaRPr lang="en-US" sz="1600"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584775"/>
          </a:xfrm>
          <a:prstGeom prst="rect">
            <a:avLst/>
          </a:prstGeom>
          <a:noFill/>
          <a:ln>
            <a:noFill/>
          </a:ln>
        </p:spPr>
        <p:txBody>
          <a:bodyPr wrap="square" rtlCol="0">
            <a:spAutoFit/>
          </a:bodyPr>
          <a:lstStyle/>
          <a:p>
            <a:pPr algn="ctr"/>
            <a:r>
              <a:rPr lang="en-US" sz="1600" b="1" dirty="0" smtClean="0"/>
              <a:t>signed</a:t>
            </a:r>
          </a:p>
          <a:p>
            <a:pPr algn="ctr"/>
            <a:r>
              <a:rPr lang="en-US" sz="1600" b="1" dirty="0" smtClean="0"/>
              <a:t>zone</a:t>
            </a:r>
            <a:endParaRPr lang="en-US" sz="1600" b="1" dirty="0"/>
          </a:p>
        </p:txBody>
      </p:sp>
      <p:sp>
        <p:nvSpPr>
          <p:cNvPr id="25" name="TextBox 24"/>
          <p:cNvSpPr txBox="1"/>
          <p:nvPr/>
        </p:nvSpPr>
        <p:spPr>
          <a:xfrm>
            <a:off x="5168484" y="1846302"/>
            <a:ext cx="1333500" cy="584775"/>
          </a:xfrm>
          <a:prstGeom prst="rect">
            <a:avLst/>
          </a:prstGeom>
          <a:noFill/>
          <a:ln>
            <a:noFill/>
          </a:ln>
        </p:spPr>
        <p:txBody>
          <a:bodyPr wrap="square" rtlCol="0">
            <a:spAutoFit/>
          </a:bodyPr>
          <a:lstStyle/>
          <a:p>
            <a:pPr algn="ctr"/>
            <a:r>
              <a:rPr lang="en-US" sz="1600" b="1" dirty="0" smtClean="0"/>
              <a:t>unsigned</a:t>
            </a:r>
          </a:p>
          <a:p>
            <a:pPr algn="ctr"/>
            <a:r>
              <a:rPr lang="en-US" sz="1600" b="1" dirty="0" smtClean="0"/>
              <a:t>zone</a:t>
            </a:r>
            <a:endParaRPr lang="en-US" sz="1600"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32440"/>
            <a:ext cx="0" cy="2915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15222" y="4349234"/>
            <a:ext cx="706724"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533400" y="0"/>
            <a:ext cx="8229600" cy="1143000"/>
          </a:xfrm>
        </p:spPr>
        <p:txBody>
          <a:bodyPr/>
          <a:lstStyle/>
          <a:p>
            <a:pPr eaLnBrk="1" hangingPunct="1"/>
            <a:r>
              <a:rPr lang="en-US" smtClean="0"/>
              <a:t>Demo Implementation</a:t>
            </a:r>
          </a:p>
        </p:txBody>
      </p:sp>
      <p:sp>
        <p:nvSpPr>
          <p:cNvPr id="86019" name="Content Placeholder 2"/>
          <p:cNvSpPr>
            <a:spLocks noGrp="1"/>
          </p:cNvSpPr>
          <p:nvPr>
            <p:ph idx="1"/>
          </p:nvPr>
        </p:nvSpPr>
        <p:spPr>
          <a:xfrm>
            <a:off x="457200" y="1371600"/>
            <a:ext cx="8229600" cy="4754563"/>
          </a:xfrm>
        </p:spPr>
        <p:txBody>
          <a:bodyPr/>
          <a:lstStyle/>
          <a:p>
            <a:pPr eaLnBrk="1" hangingPunct="1"/>
            <a:r>
              <a:rPr lang="en-US" sz="2400" dirty="0" smtClean="0"/>
              <a:t>Key lengths – KSK:2048 RSA  ZSK:1024 RSA</a:t>
            </a:r>
          </a:p>
          <a:p>
            <a:pPr eaLnBrk="1" hangingPunct="1"/>
            <a:r>
              <a:rPr lang="en-US" sz="2400" dirty="0" smtClean="0"/>
              <a:t>Rollover – </a:t>
            </a:r>
            <a:r>
              <a:rPr lang="en-US" sz="2400" dirty="0" err="1" smtClean="0"/>
              <a:t>KSK:as</a:t>
            </a:r>
            <a:r>
              <a:rPr lang="en-US" sz="2400" dirty="0" smtClean="0"/>
              <a:t> needed  ZSK:90 days</a:t>
            </a:r>
          </a:p>
          <a:p>
            <a:pPr eaLnBrk="1" hangingPunct="1"/>
            <a:r>
              <a:rPr lang="en-US" sz="2400" dirty="0" smtClean="0"/>
              <a:t>RSASHA256 NSEC3</a:t>
            </a:r>
          </a:p>
          <a:p>
            <a:pPr eaLnBrk="1" hangingPunct="1"/>
            <a:r>
              <a:rPr lang="en-US" sz="2400" dirty="0" smtClean="0"/>
              <a:t>Physical – HSM/smartcards inside Safe inside Rack inside Cage inside Commercial Data Center</a:t>
            </a:r>
          </a:p>
          <a:p>
            <a:pPr eaLnBrk="1" hangingPunct="1"/>
            <a:r>
              <a:rPr lang="en-US" sz="2400" dirty="0" smtClean="0"/>
              <a:t>Logical – Separation of roles: cage access, safe combination, HSM/smartcard activation across three roles</a:t>
            </a:r>
          </a:p>
          <a:p>
            <a:pPr eaLnBrk="1" hangingPunct="1"/>
            <a:r>
              <a:rPr lang="en-US" sz="2400" dirty="0" smtClean="0"/>
              <a:t>Crypto – use FIPS certified smartcards as HSM and RNG</a:t>
            </a:r>
          </a:p>
          <a:p>
            <a:pPr lvl="1" eaLnBrk="1" hangingPunct="1"/>
            <a:r>
              <a:rPr lang="en-US" sz="2000" dirty="0" smtClean="0"/>
              <a:t>Generate KSK and ZSK offline using RNG</a:t>
            </a:r>
          </a:p>
          <a:p>
            <a:pPr lvl="1" eaLnBrk="1" hangingPunct="1"/>
            <a:r>
              <a:rPr lang="en-US" sz="2000" dirty="0" smtClean="0"/>
              <a:t>KSK use off-line</a:t>
            </a:r>
          </a:p>
          <a:p>
            <a:pPr lvl="1" eaLnBrk="1" hangingPunct="1"/>
            <a:r>
              <a:rPr lang="en-US" sz="2000" dirty="0" smtClean="0"/>
              <a:t>ZSK use off-net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90600" y="1905000"/>
            <a:ext cx="54102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143000" y="2362200"/>
            <a:ext cx="51816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295400" y="2819400"/>
            <a:ext cx="48768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447800" y="3276600"/>
            <a:ext cx="4648200"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6" name="Title 1"/>
          <p:cNvSpPr>
            <a:spLocks noGrp="1"/>
          </p:cNvSpPr>
          <p:nvPr>
            <p:ph type="title"/>
          </p:nvPr>
        </p:nvSpPr>
        <p:spPr/>
        <p:txBody>
          <a:bodyPr/>
          <a:lstStyle/>
          <a:p>
            <a:pPr eaLnBrk="1" hangingPunct="1"/>
            <a:r>
              <a:rPr lang="en-US" smtClean="0"/>
              <a:t>Off-Line Key generator and KSK Signer</a:t>
            </a:r>
          </a:p>
        </p:txBody>
      </p:sp>
      <p:grpSp>
        <p:nvGrpSpPr>
          <p:cNvPr id="87047" name="Group 14"/>
          <p:cNvGrpSpPr>
            <a:grpSpLocks/>
          </p:cNvGrpSpPr>
          <p:nvPr/>
        </p:nvGrpSpPr>
        <p:grpSpPr bwMode="auto">
          <a:xfrm>
            <a:off x="1447800" y="3429000"/>
            <a:ext cx="1447800" cy="1817688"/>
            <a:chOff x="1524000" y="3048000"/>
            <a:chExt cx="1447800" cy="1817132"/>
          </a:xfrm>
        </p:grpSpPr>
        <p:sp>
          <p:nvSpPr>
            <p:cNvPr id="87060" name="TextBox 3"/>
            <p:cNvSpPr txBox="1">
              <a:spLocks noChangeArrowheads="1"/>
            </p:cNvSpPr>
            <p:nvPr/>
          </p:nvSpPr>
          <p:spPr bwMode="auto">
            <a:xfrm>
              <a:off x="1600200" y="3581400"/>
              <a:ext cx="1295400" cy="369219"/>
            </a:xfrm>
            <a:prstGeom prst="rect">
              <a:avLst/>
            </a:prstGeom>
            <a:noFill/>
            <a:ln w="25400">
              <a:solidFill>
                <a:schemeClr val="tx1"/>
              </a:solidFill>
              <a:miter lim="800000"/>
              <a:headEnd/>
              <a:tailEnd/>
            </a:ln>
          </p:spPr>
          <p:txBody>
            <a:bodyPr>
              <a:spAutoFit/>
            </a:bodyPr>
            <a:lstStyle/>
            <a:p>
              <a:r>
                <a:rPr lang="en-US"/>
                <a:t>KSK+RNG</a:t>
              </a:r>
            </a:p>
          </p:txBody>
        </p:sp>
        <p:sp>
          <p:nvSpPr>
            <p:cNvPr id="87061" name="TextBox 4"/>
            <p:cNvSpPr txBox="1">
              <a:spLocks noChangeArrowheads="1"/>
            </p:cNvSpPr>
            <p:nvPr/>
          </p:nvSpPr>
          <p:spPr bwMode="auto">
            <a:xfrm>
              <a:off x="1524000" y="3048000"/>
              <a:ext cx="1447800" cy="369332"/>
            </a:xfrm>
            <a:prstGeom prst="rect">
              <a:avLst/>
            </a:prstGeom>
            <a:noFill/>
            <a:ln w="25400">
              <a:noFill/>
              <a:miter lim="800000"/>
              <a:headEnd/>
              <a:tailEnd/>
            </a:ln>
          </p:spPr>
          <p:txBody>
            <a:bodyPr>
              <a:spAutoFit/>
            </a:bodyPr>
            <a:lstStyle/>
            <a:p>
              <a:r>
                <a:rPr lang="en-US"/>
                <a:t>smartcards</a:t>
              </a:r>
            </a:p>
          </p:txBody>
        </p:sp>
        <p:sp>
          <p:nvSpPr>
            <p:cNvPr id="87062" name="TextBox 6"/>
            <p:cNvSpPr txBox="1">
              <a:spLocks noChangeArrowheads="1"/>
            </p:cNvSpPr>
            <p:nvPr/>
          </p:nvSpPr>
          <p:spPr bwMode="auto">
            <a:xfrm>
              <a:off x="1600200" y="4038600"/>
              <a:ext cx="1295400" cy="369332"/>
            </a:xfrm>
            <a:prstGeom prst="rect">
              <a:avLst/>
            </a:prstGeom>
            <a:noFill/>
            <a:ln w="25400">
              <a:solidFill>
                <a:schemeClr val="tx1"/>
              </a:solidFill>
              <a:miter lim="800000"/>
              <a:headEnd/>
              <a:tailEnd/>
            </a:ln>
          </p:spPr>
          <p:txBody>
            <a:bodyPr>
              <a:spAutoFit/>
            </a:bodyPr>
            <a:lstStyle/>
            <a:p>
              <a:r>
                <a:rPr lang="en-US"/>
                <a:t>KSK+RNG</a:t>
              </a:r>
            </a:p>
          </p:txBody>
        </p:sp>
        <p:sp>
          <p:nvSpPr>
            <p:cNvPr id="87063" name="TextBox 8"/>
            <p:cNvSpPr txBox="1">
              <a:spLocks noChangeArrowheads="1"/>
            </p:cNvSpPr>
            <p:nvPr/>
          </p:nvSpPr>
          <p:spPr bwMode="auto">
            <a:xfrm>
              <a:off x="1600200" y="4495800"/>
              <a:ext cx="1295400" cy="369332"/>
            </a:xfrm>
            <a:prstGeom prst="rect">
              <a:avLst/>
            </a:prstGeom>
            <a:noFill/>
            <a:ln w="25400">
              <a:solidFill>
                <a:schemeClr val="tx1"/>
              </a:solidFill>
              <a:miter lim="800000"/>
              <a:headEnd/>
              <a:tailEnd/>
            </a:ln>
          </p:spPr>
          <p:txBody>
            <a:bodyPr>
              <a:spAutoFit/>
            </a:bodyPr>
            <a:lstStyle/>
            <a:p>
              <a:r>
                <a:rPr lang="en-US"/>
                <a:t>KSK+RNG</a:t>
              </a:r>
            </a:p>
          </p:txBody>
        </p:sp>
      </p:grpSp>
      <p:sp>
        <p:nvSpPr>
          <p:cNvPr id="87048" name="TextBox 9"/>
          <p:cNvSpPr txBox="1">
            <a:spLocks noChangeArrowheads="1"/>
          </p:cNvSpPr>
          <p:nvPr/>
        </p:nvSpPr>
        <p:spPr bwMode="auto">
          <a:xfrm>
            <a:off x="3124200" y="4572000"/>
            <a:ext cx="1295400" cy="369888"/>
          </a:xfrm>
          <a:prstGeom prst="rect">
            <a:avLst/>
          </a:prstGeom>
          <a:noFill/>
          <a:ln w="25400">
            <a:solidFill>
              <a:schemeClr val="tx1"/>
            </a:solidFill>
            <a:miter lim="800000"/>
            <a:headEnd/>
            <a:tailEnd/>
          </a:ln>
        </p:spPr>
        <p:txBody>
          <a:bodyPr>
            <a:spAutoFit/>
          </a:bodyPr>
          <a:lstStyle/>
          <a:p>
            <a:r>
              <a:rPr lang="en-US"/>
              <a:t>reader</a:t>
            </a:r>
          </a:p>
        </p:txBody>
      </p:sp>
      <p:sp>
        <p:nvSpPr>
          <p:cNvPr id="87049" name="TextBox 10"/>
          <p:cNvSpPr txBox="1">
            <a:spLocks noChangeArrowheads="1"/>
          </p:cNvSpPr>
          <p:nvPr/>
        </p:nvSpPr>
        <p:spPr bwMode="auto">
          <a:xfrm>
            <a:off x="4724400" y="4572000"/>
            <a:ext cx="1295400" cy="369888"/>
          </a:xfrm>
          <a:prstGeom prst="rect">
            <a:avLst/>
          </a:prstGeom>
          <a:noFill/>
          <a:ln w="25400">
            <a:solidFill>
              <a:schemeClr val="tx1"/>
            </a:solidFill>
            <a:miter lim="800000"/>
            <a:headEnd/>
            <a:tailEnd/>
          </a:ln>
        </p:spPr>
        <p:txBody>
          <a:bodyPr>
            <a:spAutoFit/>
          </a:bodyPr>
          <a:lstStyle/>
          <a:p>
            <a:r>
              <a:rPr lang="en-US"/>
              <a:t>laptop</a:t>
            </a:r>
          </a:p>
        </p:txBody>
      </p:sp>
      <p:sp>
        <p:nvSpPr>
          <p:cNvPr id="87050" name="TextBox 11"/>
          <p:cNvSpPr txBox="1">
            <a:spLocks noChangeArrowheads="1"/>
          </p:cNvSpPr>
          <p:nvPr/>
        </p:nvSpPr>
        <p:spPr bwMode="auto">
          <a:xfrm>
            <a:off x="3886200" y="3962400"/>
            <a:ext cx="1828800" cy="369888"/>
          </a:xfrm>
          <a:prstGeom prst="rect">
            <a:avLst/>
          </a:prstGeom>
          <a:noFill/>
          <a:ln w="25400">
            <a:solidFill>
              <a:schemeClr val="tx1"/>
            </a:solidFill>
            <a:miter lim="800000"/>
            <a:headEnd/>
            <a:tailEnd/>
          </a:ln>
        </p:spPr>
        <p:txBody>
          <a:bodyPr>
            <a:spAutoFit/>
          </a:bodyPr>
          <a:lstStyle/>
          <a:p>
            <a:r>
              <a:rPr lang="en-US"/>
              <a:t>Live O/S DVD</a:t>
            </a:r>
          </a:p>
        </p:txBody>
      </p:sp>
      <p:grpSp>
        <p:nvGrpSpPr>
          <p:cNvPr id="87051" name="Group 37"/>
          <p:cNvGrpSpPr>
            <a:grpSpLocks/>
          </p:cNvGrpSpPr>
          <p:nvPr/>
        </p:nvGrpSpPr>
        <p:grpSpPr bwMode="auto">
          <a:xfrm>
            <a:off x="6477000" y="3581400"/>
            <a:ext cx="2057400" cy="2287588"/>
            <a:chOff x="6477000" y="2438399"/>
            <a:chExt cx="2286000" cy="2287589"/>
          </a:xfrm>
        </p:grpSpPr>
        <p:grpSp>
          <p:nvGrpSpPr>
            <p:cNvPr id="87056" name="Group 21"/>
            <p:cNvGrpSpPr>
              <a:grpSpLocks/>
            </p:cNvGrpSpPr>
            <p:nvPr/>
          </p:nvGrpSpPr>
          <p:grpSpPr bwMode="auto">
            <a:xfrm>
              <a:off x="6553200" y="2438399"/>
              <a:ext cx="2209800" cy="2287589"/>
              <a:chOff x="4061179" y="4267199"/>
              <a:chExt cx="1555045" cy="2287727"/>
            </a:xfrm>
          </p:grpSpPr>
          <p:sp>
            <p:nvSpPr>
              <p:cNvPr id="87058"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7059"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6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052" name="TextBox 23"/>
          <p:cNvSpPr txBox="1">
            <a:spLocks noChangeArrowheads="1"/>
          </p:cNvSpPr>
          <p:nvPr/>
        </p:nvSpPr>
        <p:spPr bwMode="auto">
          <a:xfrm>
            <a:off x="5029200" y="3352800"/>
            <a:ext cx="1447800" cy="461963"/>
          </a:xfrm>
          <a:prstGeom prst="rect">
            <a:avLst/>
          </a:prstGeom>
          <a:noFill/>
          <a:ln w="25400">
            <a:noFill/>
            <a:miter lim="800000"/>
            <a:headEnd/>
            <a:tailEnd/>
          </a:ln>
        </p:spPr>
        <p:txBody>
          <a:bodyPr>
            <a:spAutoFit/>
          </a:bodyPr>
          <a:lstStyle/>
          <a:p>
            <a:r>
              <a:rPr lang="en-US" sz="2400" b="1" i="1"/>
              <a:t>SAFE</a:t>
            </a:r>
          </a:p>
        </p:txBody>
      </p:sp>
      <p:sp>
        <p:nvSpPr>
          <p:cNvPr id="87053" name="TextBox 23"/>
          <p:cNvSpPr txBox="1">
            <a:spLocks noChangeArrowheads="1"/>
          </p:cNvSpPr>
          <p:nvPr/>
        </p:nvSpPr>
        <p:spPr bwMode="auto">
          <a:xfrm>
            <a:off x="5029200" y="2819400"/>
            <a:ext cx="1447800" cy="461963"/>
          </a:xfrm>
          <a:prstGeom prst="rect">
            <a:avLst/>
          </a:prstGeom>
          <a:noFill/>
          <a:ln w="25400">
            <a:noFill/>
            <a:miter lim="800000"/>
            <a:headEnd/>
            <a:tailEnd/>
          </a:ln>
        </p:spPr>
        <p:txBody>
          <a:bodyPr>
            <a:spAutoFit/>
          </a:bodyPr>
          <a:lstStyle/>
          <a:p>
            <a:r>
              <a:rPr lang="en-US" sz="2400" b="1" i="1"/>
              <a:t>RACK</a:t>
            </a:r>
          </a:p>
        </p:txBody>
      </p:sp>
      <p:sp>
        <p:nvSpPr>
          <p:cNvPr id="87054" name="TextBox 23"/>
          <p:cNvSpPr txBox="1">
            <a:spLocks noChangeArrowheads="1"/>
          </p:cNvSpPr>
          <p:nvPr/>
        </p:nvSpPr>
        <p:spPr bwMode="auto">
          <a:xfrm>
            <a:off x="5257800" y="2362200"/>
            <a:ext cx="1447800" cy="461963"/>
          </a:xfrm>
          <a:prstGeom prst="rect">
            <a:avLst/>
          </a:prstGeom>
          <a:noFill/>
          <a:ln w="25400">
            <a:noFill/>
            <a:miter lim="800000"/>
            <a:headEnd/>
            <a:tailEnd/>
          </a:ln>
        </p:spPr>
        <p:txBody>
          <a:bodyPr>
            <a:spAutoFit/>
          </a:bodyPr>
          <a:lstStyle/>
          <a:p>
            <a:r>
              <a:rPr lang="en-US" sz="2400" b="1" i="1"/>
              <a:t>CAGE</a:t>
            </a:r>
          </a:p>
        </p:txBody>
      </p:sp>
      <p:sp>
        <p:nvSpPr>
          <p:cNvPr id="87055" name="TextBox 23"/>
          <p:cNvSpPr txBox="1">
            <a:spLocks noChangeArrowheads="1"/>
          </p:cNvSpPr>
          <p:nvPr/>
        </p:nvSpPr>
        <p:spPr bwMode="auto">
          <a:xfrm>
            <a:off x="4114800" y="1905000"/>
            <a:ext cx="2743200" cy="461963"/>
          </a:xfrm>
          <a:prstGeom prst="rect">
            <a:avLst/>
          </a:prstGeom>
          <a:noFill/>
          <a:ln w="25400">
            <a:noFill/>
            <a:miter lim="800000"/>
            <a:headEnd/>
            <a:tailEnd/>
          </a:ln>
        </p:spPr>
        <p:txBody>
          <a:bodyPr>
            <a:spAutoFit/>
          </a:bodyPr>
          <a:lstStyle/>
          <a:p>
            <a:r>
              <a:rPr lang="en-US" sz="2400" b="1" i="1"/>
              <a:t>DATA CENTER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971800"/>
            <a:ext cx="8229600" cy="1143000"/>
          </a:xfrm>
        </p:spPr>
        <p:txBody>
          <a:bodyPr/>
          <a:lstStyle/>
          <a:p>
            <a:pPr eaLnBrk="1" hangingPunct="1"/>
            <a:r>
              <a:rPr lang="en-US" smtClean="0"/>
              <a:t>Cost Effectiveness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33600" y="1981200"/>
            <a:ext cx="37338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286000" y="2438400"/>
            <a:ext cx="34290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438400" y="2895600"/>
            <a:ext cx="31242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69" name="Title 1"/>
          <p:cNvSpPr>
            <a:spLocks noGrp="1"/>
          </p:cNvSpPr>
          <p:nvPr>
            <p:ph type="title"/>
          </p:nvPr>
        </p:nvSpPr>
        <p:spPr/>
        <p:txBody>
          <a:bodyPr/>
          <a:lstStyle/>
          <a:p>
            <a:pPr eaLnBrk="1" hangingPunct="1"/>
            <a:r>
              <a:rPr lang="en-US" smtClean="0"/>
              <a:t>Off-Net Signer</a:t>
            </a:r>
          </a:p>
        </p:txBody>
      </p:sp>
      <p:grpSp>
        <p:nvGrpSpPr>
          <p:cNvPr id="88070" name="Group 37"/>
          <p:cNvGrpSpPr>
            <a:grpSpLocks/>
          </p:cNvGrpSpPr>
          <p:nvPr/>
        </p:nvGrpSpPr>
        <p:grpSpPr bwMode="auto">
          <a:xfrm>
            <a:off x="304800" y="4038600"/>
            <a:ext cx="1981200" cy="2287588"/>
            <a:chOff x="6477000" y="2438399"/>
            <a:chExt cx="2286000" cy="2287589"/>
          </a:xfrm>
        </p:grpSpPr>
        <p:grpSp>
          <p:nvGrpSpPr>
            <p:cNvPr id="88094" name="Group 21"/>
            <p:cNvGrpSpPr>
              <a:grpSpLocks/>
            </p:cNvGrpSpPr>
            <p:nvPr/>
          </p:nvGrpSpPr>
          <p:grpSpPr bwMode="auto">
            <a:xfrm>
              <a:off x="6553200" y="2438399"/>
              <a:ext cx="2209800" cy="2287589"/>
              <a:chOff x="4061179" y="4267199"/>
              <a:chExt cx="1555045" cy="2287727"/>
            </a:xfrm>
          </p:grpSpPr>
          <p:sp>
            <p:nvSpPr>
              <p:cNvPr id="88096"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8097"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70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071" name="TextBox 23"/>
          <p:cNvSpPr txBox="1">
            <a:spLocks noChangeArrowheads="1"/>
          </p:cNvSpPr>
          <p:nvPr/>
        </p:nvSpPr>
        <p:spPr bwMode="auto">
          <a:xfrm>
            <a:off x="4419600" y="2895600"/>
            <a:ext cx="1447800" cy="461963"/>
          </a:xfrm>
          <a:prstGeom prst="rect">
            <a:avLst/>
          </a:prstGeom>
          <a:noFill/>
          <a:ln w="25400">
            <a:noFill/>
            <a:miter lim="800000"/>
            <a:headEnd/>
            <a:tailEnd/>
          </a:ln>
        </p:spPr>
        <p:txBody>
          <a:bodyPr>
            <a:spAutoFit/>
          </a:bodyPr>
          <a:lstStyle/>
          <a:p>
            <a:r>
              <a:rPr lang="en-US" sz="2400" b="1" i="1"/>
              <a:t>RACK</a:t>
            </a:r>
          </a:p>
        </p:txBody>
      </p:sp>
      <p:sp>
        <p:nvSpPr>
          <p:cNvPr id="88072" name="TextBox 23"/>
          <p:cNvSpPr txBox="1">
            <a:spLocks noChangeArrowheads="1"/>
          </p:cNvSpPr>
          <p:nvPr/>
        </p:nvSpPr>
        <p:spPr bwMode="auto">
          <a:xfrm>
            <a:off x="4572000" y="2438400"/>
            <a:ext cx="1447800" cy="461963"/>
          </a:xfrm>
          <a:prstGeom prst="rect">
            <a:avLst/>
          </a:prstGeom>
          <a:noFill/>
          <a:ln w="25400">
            <a:noFill/>
            <a:miter lim="800000"/>
            <a:headEnd/>
            <a:tailEnd/>
          </a:ln>
        </p:spPr>
        <p:txBody>
          <a:bodyPr>
            <a:spAutoFit/>
          </a:bodyPr>
          <a:lstStyle/>
          <a:p>
            <a:r>
              <a:rPr lang="en-US" sz="2400" b="1" i="1"/>
              <a:t>CAGE</a:t>
            </a:r>
          </a:p>
        </p:txBody>
      </p:sp>
      <p:sp>
        <p:nvSpPr>
          <p:cNvPr id="88073" name="TextBox 23"/>
          <p:cNvSpPr txBox="1">
            <a:spLocks noChangeArrowheads="1"/>
          </p:cNvSpPr>
          <p:nvPr/>
        </p:nvSpPr>
        <p:spPr bwMode="auto">
          <a:xfrm>
            <a:off x="3581400" y="1905000"/>
            <a:ext cx="2743200" cy="461963"/>
          </a:xfrm>
          <a:prstGeom prst="rect">
            <a:avLst/>
          </a:prstGeom>
          <a:noFill/>
          <a:ln w="25400">
            <a:noFill/>
            <a:miter lim="800000"/>
            <a:headEnd/>
            <a:tailEnd/>
          </a:ln>
        </p:spPr>
        <p:txBody>
          <a:bodyPr>
            <a:spAutoFit/>
          </a:bodyPr>
          <a:lstStyle/>
          <a:p>
            <a:r>
              <a:rPr lang="en-US" sz="2400" b="1" i="1"/>
              <a:t>DATA CENTER</a:t>
            </a:r>
          </a:p>
        </p:txBody>
      </p:sp>
      <p:sp>
        <p:nvSpPr>
          <p:cNvPr id="88074" name="TextBox 9"/>
          <p:cNvSpPr txBox="1">
            <a:spLocks noChangeArrowheads="1"/>
          </p:cNvSpPr>
          <p:nvPr/>
        </p:nvSpPr>
        <p:spPr bwMode="auto">
          <a:xfrm>
            <a:off x="2590800" y="4800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88075" name="TextBox 10"/>
          <p:cNvSpPr txBox="1">
            <a:spLocks noChangeArrowheads="1"/>
          </p:cNvSpPr>
          <p:nvPr/>
        </p:nvSpPr>
        <p:spPr bwMode="auto">
          <a:xfrm>
            <a:off x="4191000" y="48006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29" name="Straight Arrow Connector 28"/>
          <p:cNvCxnSpPr/>
          <p:nvPr/>
        </p:nvCxnSpPr>
        <p:spPr>
          <a:xfrm rot="5400000">
            <a:off x="2971801" y="4343400"/>
            <a:ext cx="457200" cy="317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88077" name="Group 35"/>
          <p:cNvGrpSpPr>
            <a:grpSpLocks/>
          </p:cNvGrpSpPr>
          <p:nvPr/>
        </p:nvGrpSpPr>
        <p:grpSpPr bwMode="auto">
          <a:xfrm>
            <a:off x="2667000" y="3048000"/>
            <a:ext cx="1295400" cy="990600"/>
            <a:chOff x="2438400" y="1371600"/>
            <a:chExt cx="1295400" cy="990600"/>
          </a:xfrm>
        </p:grpSpPr>
        <p:sp>
          <p:nvSpPr>
            <p:cNvPr id="37" name="Flowchart: Magnetic Disk 36"/>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9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sp>
        <p:nvSpPr>
          <p:cNvPr id="88078" name="TextBox 26"/>
          <p:cNvSpPr txBox="1">
            <a:spLocks noChangeArrowheads="1"/>
          </p:cNvSpPr>
          <p:nvPr/>
        </p:nvSpPr>
        <p:spPr bwMode="auto">
          <a:xfrm>
            <a:off x="6096000" y="3886200"/>
            <a:ext cx="990600" cy="646113"/>
          </a:xfrm>
          <a:prstGeom prst="rect">
            <a:avLst/>
          </a:prstGeom>
          <a:noFill/>
          <a:ln w="25400">
            <a:solidFill>
              <a:schemeClr val="tx1"/>
            </a:solidFill>
            <a:miter lim="800000"/>
            <a:headEnd/>
            <a:tailEnd/>
          </a:ln>
        </p:spPr>
        <p:txBody>
          <a:bodyPr>
            <a:spAutoFit/>
          </a:bodyPr>
          <a:lstStyle/>
          <a:p>
            <a:r>
              <a:rPr lang="en-US"/>
              <a:t>hidden master</a:t>
            </a:r>
          </a:p>
        </p:txBody>
      </p:sp>
      <p:sp>
        <p:nvSpPr>
          <p:cNvPr id="88079" name="TextBox 27"/>
          <p:cNvSpPr txBox="1">
            <a:spLocks noChangeArrowheads="1"/>
          </p:cNvSpPr>
          <p:nvPr/>
        </p:nvSpPr>
        <p:spPr bwMode="auto">
          <a:xfrm>
            <a:off x="6096000" y="4724400"/>
            <a:ext cx="990600" cy="646113"/>
          </a:xfrm>
          <a:prstGeom prst="rect">
            <a:avLst/>
          </a:prstGeom>
          <a:noFill/>
          <a:ln w="25400">
            <a:solidFill>
              <a:schemeClr val="tx1"/>
            </a:solidFill>
            <a:miter lim="800000"/>
            <a:headEnd/>
            <a:tailEnd/>
          </a:ln>
        </p:spPr>
        <p:txBody>
          <a:bodyPr>
            <a:spAutoFit/>
          </a:bodyPr>
          <a:lstStyle/>
          <a:p>
            <a:r>
              <a:rPr lang="en-US"/>
              <a:t>hidden master</a:t>
            </a:r>
          </a:p>
        </p:txBody>
      </p:sp>
      <p:grpSp>
        <p:nvGrpSpPr>
          <p:cNvPr id="88080" name="Group 31"/>
          <p:cNvGrpSpPr>
            <a:grpSpLocks/>
          </p:cNvGrpSpPr>
          <p:nvPr/>
        </p:nvGrpSpPr>
        <p:grpSpPr bwMode="auto">
          <a:xfrm>
            <a:off x="7315200" y="4038600"/>
            <a:ext cx="1447800" cy="1284288"/>
            <a:chOff x="7239000" y="3124200"/>
            <a:chExt cx="1447800" cy="1283732"/>
          </a:xfrm>
        </p:grpSpPr>
        <p:sp>
          <p:nvSpPr>
            <p:cNvPr id="88089" name="TextBox 28"/>
            <p:cNvSpPr txBox="1">
              <a:spLocks noChangeArrowheads="1"/>
            </p:cNvSpPr>
            <p:nvPr/>
          </p:nvSpPr>
          <p:spPr bwMode="auto">
            <a:xfrm>
              <a:off x="7239000" y="31242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0" name="TextBox 29"/>
            <p:cNvSpPr txBox="1">
              <a:spLocks noChangeArrowheads="1"/>
            </p:cNvSpPr>
            <p:nvPr/>
          </p:nvSpPr>
          <p:spPr bwMode="auto">
            <a:xfrm>
              <a:off x="7239000" y="35814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1" name="TextBox 30"/>
            <p:cNvSpPr txBox="1">
              <a:spLocks noChangeArrowheads="1"/>
            </p:cNvSpPr>
            <p:nvPr/>
          </p:nvSpPr>
          <p:spPr bwMode="auto">
            <a:xfrm>
              <a:off x="7239000" y="4038600"/>
              <a:ext cx="1447800" cy="369332"/>
            </a:xfrm>
            <a:prstGeom prst="rect">
              <a:avLst/>
            </a:prstGeom>
            <a:noFill/>
            <a:ln w="25400">
              <a:solidFill>
                <a:schemeClr val="tx1"/>
              </a:solidFill>
              <a:miter lim="800000"/>
              <a:headEnd/>
              <a:tailEnd/>
            </a:ln>
          </p:spPr>
          <p:txBody>
            <a:bodyPr>
              <a:spAutoFit/>
            </a:bodyPr>
            <a:lstStyle/>
            <a:p>
              <a:r>
                <a:rPr lang="en-US"/>
                <a:t>nameserver</a:t>
              </a:r>
            </a:p>
          </p:txBody>
        </p:sp>
      </p:grpSp>
      <p:cxnSp>
        <p:nvCxnSpPr>
          <p:cNvPr id="45" name="Straight Arrow Connector 44"/>
          <p:cNvCxnSpPr>
            <a:endCxn id="88078" idx="1"/>
          </p:cNvCxnSpPr>
          <p:nvPr/>
        </p:nvCxnSpPr>
        <p:spPr>
          <a:xfrm rot="5400000" flipH="1" flipV="1">
            <a:off x="5419725" y="4276725"/>
            <a:ext cx="74295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8075" idx="3"/>
          </p:cNvCxnSpPr>
          <p:nvPr/>
        </p:nvCxnSpPr>
        <p:spPr>
          <a:xfrm>
            <a:off x="5486400" y="4986338"/>
            <a:ext cx="609600" cy="119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8090" idx="1"/>
          </p:cNvCxnSpPr>
          <p:nvPr/>
        </p:nvCxnSpPr>
        <p:spPr>
          <a:xfrm rot="10800000" flipV="1">
            <a:off x="7086600" y="4679950"/>
            <a:ext cx="228600" cy="366713"/>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a:stCxn id="88079" idx="3"/>
            <a:endCxn id="88091" idx="1"/>
          </p:cNvCxnSpPr>
          <p:nvPr/>
        </p:nvCxnSpPr>
        <p:spPr>
          <a:xfrm>
            <a:off x="7086600" y="5048250"/>
            <a:ext cx="228600" cy="90488"/>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a:stCxn id="88089" idx="1"/>
            <a:endCxn id="88078" idx="3"/>
          </p:cNvCxnSpPr>
          <p:nvPr/>
        </p:nvCxnSpPr>
        <p:spPr>
          <a:xfrm rot="10800000">
            <a:off x="7086600" y="4210050"/>
            <a:ext cx="228600" cy="12700"/>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a:stCxn id="88090" idx="1"/>
            <a:endCxn id="88078" idx="3"/>
          </p:cNvCxnSpPr>
          <p:nvPr/>
        </p:nvCxnSpPr>
        <p:spPr>
          <a:xfrm rot="10800000">
            <a:off x="7086600" y="4210050"/>
            <a:ext cx="228600" cy="471488"/>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a:stCxn id="88091" idx="1"/>
            <a:endCxn id="88078" idx="3"/>
          </p:cNvCxnSpPr>
          <p:nvPr/>
        </p:nvCxnSpPr>
        <p:spPr>
          <a:xfrm rot="10800000">
            <a:off x="7086600" y="4210050"/>
            <a:ext cx="228600" cy="928688"/>
          </a:xfrm>
          <a:prstGeom prst="line">
            <a:avLst/>
          </a:prstGeom>
          <a:ln w="25400"/>
        </p:spPr>
        <p:style>
          <a:lnRef idx="1">
            <a:schemeClr val="dk1"/>
          </a:lnRef>
          <a:fillRef idx="0">
            <a:schemeClr val="dk1"/>
          </a:fillRef>
          <a:effectRef idx="0">
            <a:schemeClr val="dk1"/>
          </a:effectRef>
          <a:fontRef idx="minor">
            <a:schemeClr val="tx1"/>
          </a:fontRef>
        </p:style>
      </p:cxnSp>
      <p:cxnSp>
        <p:nvCxnSpPr>
          <p:cNvPr id="63" name="Straight Connector 62"/>
          <p:cNvCxnSpPr>
            <a:stCxn id="88089" idx="1"/>
            <a:endCxn id="88079" idx="3"/>
          </p:cNvCxnSpPr>
          <p:nvPr/>
        </p:nvCxnSpPr>
        <p:spPr>
          <a:xfrm rot="10800000" flipV="1">
            <a:off x="7086600" y="4222750"/>
            <a:ext cx="228600" cy="823913"/>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a:t>
            </a:r>
            <a:endParaRPr lang="en-US" dirty="0"/>
          </a:p>
        </p:txBody>
      </p:sp>
      <p:sp>
        <p:nvSpPr>
          <p:cNvPr id="4" name="TextBox 3"/>
          <p:cNvSpPr txBox="1"/>
          <p:nvPr/>
        </p:nvSpPr>
        <p:spPr>
          <a:xfrm>
            <a:off x="1219200" y="2743200"/>
            <a:ext cx="1600200" cy="584775"/>
          </a:xfrm>
          <a:prstGeom prst="rect">
            <a:avLst/>
          </a:prstGeom>
          <a:noFill/>
          <a:ln>
            <a:solidFill>
              <a:schemeClr val="tx1"/>
            </a:solidFill>
          </a:ln>
        </p:spPr>
        <p:txBody>
          <a:bodyPr wrap="square" rtlCol="0">
            <a:spAutoFit/>
          </a:bodyPr>
          <a:lstStyle/>
          <a:p>
            <a:pPr algn="ctr"/>
            <a:r>
              <a:rPr lang="en-US" sz="1600" dirty="0" smtClean="0"/>
              <a:t>Offline Laptop </a:t>
            </a:r>
          </a:p>
          <a:p>
            <a:pPr algn="ctr"/>
            <a:endParaRPr lang="en-US" sz="1600" dirty="0"/>
          </a:p>
        </p:txBody>
      </p:sp>
      <p:sp>
        <p:nvSpPr>
          <p:cNvPr id="5" name="TextBox 4"/>
          <p:cNvSpPr txBox="1"/>
          <p:nvPr/>
        </p:nvSpPr>
        <p:spPr>
          <a:xfrm>
            <a:off x="5930484" y="2797433"/>
            <a:ext cx="1600200" cy="830997"/>
          </a:xfrm>
          <a:prstGeom prst="rect">
            <a:avLst/>
          </a:prstGeom>
          <a:noFill/>
          <a:ln>
            <a:solidFill>
              <a:schemeClr val="tx1"/>
            </a:solidFill>
          </a:ln>
        </p:spPr>
        <p:txBody>
          <a:bodyPr wrap="square" rtlCol="0">
            <a:spAutoFit/>
          </a:bodyPr>
          <a:lstStyle/>
          <a:p>
            <a:pPr algn="ctr"/>
            <a:r>
              <a:rPr lang="en-US" sz="1600" dirty="0" smtClean="0"/>
              <a:t>Online/off-net DNSSEC Signer</a:t>
            </a:r>
            <a:endParaRPr lang="en-US" sz="1600" dirty="0"/>
          </a:p>
        </p:txBody>
      </p:sp>
      <p:cxnSp>
        <p:nvCxnSpPr>
          <p:cNvPr id="8" name="Straight Arrow Connector 7"/>
          <p:cNvCxnSpPr/>
          <p:nvPr/>
        </p:nvCxnSpPr>
        <p:spPr>
          <a:xfrm>
            <a:off x="6730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30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2400" y="2819400"/>
            <a:ext cx="1600200" cy="584775"/>
          </a:xfrm>
          <a:prstGeom prst="rect">
            <a:avLst/>
          </a:prstGeom>
          <a:noFill/>
          <a:ln>
            <a:noFill/>
          </a:ln>
        </p:spPr>
        <p:txBody>
          <a:bodyPr wrap="square" rtlCol="0">
            <a:spAutoFit/>
          </a:bodyPr>
          <a:lstStyle/>
          <a:p>
            <a:pPr algn="ctr"/>
            <a:r>
              <a:rPr lang="en-US" sz="1600" dirty="0" smtClean="0"/>
              <a:t>and  Encrypted ZSKs</a:t>
            </a:r>
            <a:endParaRPr lang="en-US" sz="1600" dirty="0"/>
          </a:p>
        </p:txBody>
      </p:sp>
      <p:sp>
        <p:nvSpPr>
          <p:cNvPr id="21" name="TextBox 20"/>
          <p:cNvSpPr txBox="1"/>
          <p:nvPr/>
        </p:nvSpPr>
        <p:spPr>
          <a:xfrm>
            <a:off x="1143000" y="1981200"/>
            <a:ext cx="1600200" cy="584775"/>
          </a:xfrm>
          <a:prstGeom prst="rect">
            <a:avLst/>
          </a:prstGeom>
          <a:noFill/>
          <a:ln>
            <a:noFill/>
          </a:ln>
        </p:spPr>
        <p:txBody>
          <a:bodyPr wrap="square" rtlCol="0">
            <a:spAutoFit/>
          </a:bodyPr>
          <a:lstStyle/>
          <a:p>
            <a:pPr algn="ctr"/>
            <a:r>
              <a:rPr lang="en-US" sz="1600" dirty="0" smtClean="0"/>
              <a:t>Sign ZSKs with KSK</a:t>
            </a:r>
            <a:endParaRPr lang="en-US" sz="1600" dirty="0"/>
          </a:p>
        </p:txBody>
      </p:sp>
      <p:sp>
        <p:nvSpPr>
          <p:cNvPr id="22" name="TextBox 21"/>
          <p:cNvSpPr txBox="1"/>
          <p:nvPr/>
        </p:nvSpPr>
        <p:spPr>
          <a:xfrm>
            <a:off x="3886200" y="1447800"/>
            <a:ext cx="1600200" cy="1077218"/>
          </a:xfrm>
          <a:prstGeom prst="rect">
            <a:avLst/>
          </a:prstGeom>
          <a:noFill/>
          <a:ln>
            <a:noFill/>
          </a:ln>
        </p:spPr>
        <p:txBody>
          <a:bodyPr wrap="square" rtlCol="0">
            <a:spAutoFit/>
          </a:bodyPr>
          <a:lstStyle/>
          <a:p>
            <a:pPr algn="ctr"/>
            <a:r>
              <a:rPr lang="en-US" sz="1600" dirty="0" smtClean="0"/>
              <a:t>Transport KSK signed DNSKEY </a:t>
            </a:r>
            <a:r>
              <a:rPr lang="en-US" sz="1600" dirty="0" err="1" smtClean="0"/>
              <a:t>RRsets</a:t>
            </a:r>
            <a:endParaRPr lang="en-US" sz="1600" dirty="0"/>
          </a:p>
        </p:txBody>
      </p:sp>
      <p:sp>
        <p:nvSpPr>
          <p:cNvPr id="23" name="TextBox 22"/>
          <p:cNvSpPr txBox="1"/>
          <p:nvPr/>
        </p:nvSpPr>
        <p:spPr>
          <a:xfrm>
            <a:off x="7151558" y="2053798"/>
            <a:ext cx="1600200" cy="584775"/>
          </a:xfrm>
          <a:prstGeom prst="rect">
            <a:avLst/>
          </a:prstGeom>
          <a:noFill/>
          <a:ln>
            <a:noFill/>
          </a:ln>
        </p:spPr>
        <p:txBody>
          <a:bodyPr wrap="square" rtlCol="0">
            <a:spAutoFit/>
          </a:bodyPr>
          <a:lstStyle/>
          <a:p>
            <a:pPr algn="ctr"/>
            <a:r>
              <a:rPr lang="en-US" sz="1600" dirty="0" smtClean="0"/>
              <a:t>Sign zones with ZSK</a:t>
            </a:r>
            <a:endParaRPr lang="en-US" sz="1600" dirty="0"/>
          </a:p>
        </p:txBody>
      </p:sp>
      <p:sp>
        <p:nvSpPr>
          <p:cNvPr id="24" name="TextBox 23"/>
          <p:cNvSpPr txBox="1"/>
          <p:nvPr/>
        </p:nvSpPr>
        <p:spPr>
          <a:xfrm>
            <a:off x="7951658" y="2931467"/>
            <a:ext cx="838200" cy="584775"/>
          </a:xfrm>
          <a:prstGeom prst="rect">
            <a:avLst/>
          </a:prstGeom>
          <a:noFill/>
          <a:ln>
            <a:noFill/>
          </a:ln>
        </p:spPr>
        <p:txBody>
          <a:bodyPr wrap="square" rtlCol="0">
            <a:spAutoFit/>
          </a:bodyPr>
          <a:lstStyle/>
          <a:p>
            <a:pPr algn="ctr"/>
            <a:r>
              <a:rPr lang="en-US" sz="1600" dirty="0" smtClean="0"/>
              <a:t>signed</a:t>
            </a:r>
          </a:p>
          <a:p>
            <a:pPr algn="ctr"/>
            <a:r>
              <a:rPr lang="en-US" sz="1600" dirty="0" smtClean="0"/>
              <a:t>zone</a:t>
            </a:r>
            <a:endParaRPr lang="en-US" sz="1600" dirty="0"/>
          </a:p>
        </p:txBody>
      </p:sp>
      <p:sp>
        <p:nvSpPr>
          <p:cNvPr id="25" name="TextBox 24"/>
          <p:cNvSpPr txBox="1"/>
          <p:nvPr/>
        </p:nvSpPr>
        <p:spPr>
          <a:xfrm>
            <a:off x="6197184" y="1846302"/>
            <a:ext cx="1066800" cy="584775"/>
          </a:xfrm>
          <a:prstGeom prst="rect">
            <a:avLst/>
          </a:prstGeom>
          <a:noFill/>
          <a:ln>
            <a:noFill/>
          </a:ln>
        </p:spPr>
        <p:txBody>
          <a:bodyPr wrap="square" rtlCol="0">
            <a:spAutoFit/>
          </a:bodyPr>
          <a:lstStyle/>
          <a:p>
            <a:pPr algn="ctr"/>
            <a:r>
              <a:rPr lang="en-US" sz="1600" dirty="0" smtClean="0"/>
              <a:t>unsigned</a:t>
            </a:r>
          </a:p>
          <a:p>
            <a:pPr algn="ctr"/>
            <a:r>
              <a:rPr lang="en-US" sz="1600" dirty="0" smtClean="0"/>
              <a:t>zone</a:t>
            </a:r>
            <a:endParaRPr lang="en-US" sz="1600" dirty="0"/>
          </a:p>
        </p:txBody>
      </p:sp>
      <p:cxnSp>
        <p:nvCxnSpPr>
          <p:cNvPr id="28" name="Straight Arrow Connector 27"/>
          <p:cNvCxnSpPr/>
          <p:nvPr/>
        </p:nvCxnSpPr>
        <p:spPr>
          <a:xfrm>
            <a:off x="3810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715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4038600" y="2667000"/>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95400" y="4953000"/>
            <a:ext cx="1600200" cy="1077218"/>
          </a:xfrm>
          <a:prstGeom prst="rect">
            <a:avLst/>
          </a:prstGeom>
          <a:noFill/>
          <a:ln>
            <a:noFill/>
          </a:ln>
        </p:spPr>
        <p:txBody>
          <a:bodyPr wrap="square" rtlCol="0">
            <a:spAutoFit/>
          </a:bodyPr>
          <a:lstStyle/>
          <a:p>
            <a:pPr algn="ctr"/>
            <a:r>
              <a:rPr lang="en-US" sz="1600" dirty="0" smtClean="0"/>
              <a:t>Secure Key Generation and Signing Environment</a:t>
            </a:r>
            <a:endParaRPr lang="en-US" sz="1600" dirty="0"/>
          </a:p>
        </p:txBody>
      </p:sp>
      <p:grpSp>
        <p:nvGrpSpPr>
          <p:cNvPr id="33" name="Group 32"/>
          <p:cNvGrpSpPr/>
          <p:nvPr/>
        </p:nvGrpSpPr>
        <p:grpSpPr>
          <a:xfrm>
            <a:off x="457200" y="3733800"/>
            <a:ext cx="1600200" cy="1024354"/>
            <a:chOff x="762000" y="3581400"/>
            <a:chExt cx="1600200" cy="1024354"/>
          </a:xfrm>
        </p:grpSpPr>
        <p:sp>
          <p:nvSpPr>
            <p:cNvPr id="20" name="TextBox 19"/>
            <p:cNvSpPr txBox="1"/>
            <p:nvPr/>
          </p:nvSpPr>
          <p:spPr>
            <a:xfrm>
              <a:off x="762000" y="4267200"/>
              <a:ext cx="1600200" cy="338554"/>
            </a:xfrm>
            <a:prstGeom prst="rect">
              <a:avLst/>
            </a:prstGeom>
            <a:noFill/>
            <a:ln>
              <a:noFill/>
            </a:ln>
          </p:spPr>
          <p:txBody>
            <a:bodyPr wrap="square" rtlCol="0">
              <a:spAutoFit/>
            </a:bodyPr>
            <a:lstStyle/>
            <a:p>
              <a:pPr algn="ctr"/>
              <a:r>
                <a:rPr lang="en-US" sz="1600" dirty="0" smtClean="0"/>
                <a:t>Generate KSK</a:t>
              </a:r>
              <a:endParaRPr lang="en-US" sz="1600" dirty="0"/>
            </a:p>
          </p:txBody>
        </p:sp>
        <p:sp>
          <p:nvSpPr>
            <p:cNvPr id="43" name="TextBox 42"/>
            <p:cNvSpPr txBox="1"/>
            <p:nvPr/>
          </p:nvSpPr>
          <p:spPr>
            <a:xfrm>
              <a:off x="1371600" y="3733800"/>
              <a:ext cx="533400" cy="276999"/>
            </a:xfrm>
            <a:prstGeom prst="rect">
              <a:avLst/>
            </a:prstGeom>
            <a:noFill/>
            <a:ln w="19050">
              <a:noFill/>
            </a:ln>
          </p:spPr>
          <p:txBody>
            <a:bodyPr wrap="square" rtlCol="0">
              <a:spAutoFit/>
            </a:bodyPr>
            <a:lstStyle/>
            <a:p>
              <a:pPr algn="ctr"/>
              <a:r>
                <a:rPr lang="en-US" sz="1200" dirty="0" smtClean="0"/>
                <a:t>KSK</a:t>
              </a:r>
              <a:endParaRPr lang="en-US" sz="1200" dirty="0"/>
            </a:p>
          </p:txBody>
        </p:sp>
        <p:sp>
          <p:nvSpPr>
            <p:cNvPr id="29" name="Snip Single Corner Rectangle 28"/>
            <p:cNvSpPr/>
            <p:nvPr/>
          </p:nvSpPr>
          <p:spPr>
            <a:xfrm>
              <a:off x="1219200" y="35814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29"/>
            <p:cNvSpPr/>
            <p:nvPr/>
          </p:nvSpPr>
          <p:spPr>
            <a:xfrm>
              <a:off x="1371600" y="37338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057400" y="3327975"/>
            <a:ext cx="1600200" cy="744379"/>
            <a:chOff x="2057400" y="3327975"/>
            <a:chExt cx="1600200" cy="744379"/>
          </a:xfrm>
        </p:grpSpPr>
        <p:sp>
          <p:nvSpPr>
            <p:cNvPr id="18" name="TextBox 17"/>
            <p:cNvSpPr txBox="1"/>
            <p:nvPr/>
          </p:nvSpPr>
          <p:spPr>
            <a:xfrm>
              <a:off x="2057400" y="3733800"/>
              <a:ext cx="1600200" cy="338554"/>
            </a:xfrm>
            <a:prstGeom prst="rect">
              <a:avLst/>
            </a:prstGeom>
            <a:noFill/>
            <a:ln>
              <a:noFill/>
            </a:ln>
          </p:spPr>
          <p:txBody>
            <a:bodyPr wrap="square" rtlCol="0">
              <a:spAutoFit/>
            </a:bodyPr>
            <a:lstStyle/>
            <a:p>
              <a:pPr algn="ctr"/>
              <a:r>
                <a:rPr lang="en-US" sz="1600" dirty="0" smtClean="0"/>
                <a:t>Generate ZSKs</a:t>
              </a:r>
              <a:endParaRPr lang="en-US" sz="1600" dirty="0"/>
            </a:p>
          </p:txBody>
        </p:sp>
        <p:cxnSp>
          <p:nvCxnSpPr>
            <p:cNvPr id="37" name="Straight Arrow Connector 36"/>
            <p:cNvCxnSpPr/>
            <p:nvPr/>
          </p:nvCxnSpPr>
          <p:spPr>
            <a:xfrm>
              <a:off x="2743200" y="3327975"/>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grpSp>
      <p:cxnSp>
        <p:nvCxnSpPr>
          <p:cNvPr id="46" name="Straight Arrow Connector 45"/>
          <p:cNvCxnSpPr/>
          <p:nvPr/>
        </p:nvCxnSpPr>
        <p:spPr>
          <a:xfrm>
            <a:off x="1447800" y="3332320"/>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Cost Effectiveness</a:t>
            </a:r>
          </a:p>
        </p:txBody>
      </p:sp>
      <p:sp>
        <p:nvSpPr>
          <p:cNvPr id="17411" name="Content Placeholder 2"/>
          <p:cNvSpPr>
            <a:spLocks noGrp="1"/>
          </p:cNvSpPr>
          <p:nvPr>
            <p:ph idx="1"/>
          </p:nvPr>
        </p:nvSpPr>
        <p:spPr/>
        <p:txBody>
          <a:bodyPr/>
          <a:lstStyle/>
          <a:p>
            <a:pPr eaLnBrk="1" hangingPunct="1"/>
            <a:endParaRPr lang="en-US" sz="4400" smtClean="0"/>
          </a:p>
          <a:p>
            <a:pPr eaLnBrk="1" hangingPunct="1"/>
            <a:r>
              <a:rPr lang="en-US" sz="4400" smtClean="0"/>
              <a:t>Risk Assessment</a:t>
            </a:r>
          </a:p>
          <a:p>
            <a:pPr eaLnBrk="1" hangingPunct="1"/>
            <a:r>
              <a:rPr lang="en-US" sz="4400" smtClean="0"/>
              <a:t>Cost Benefit Analysis</a:t>
            </a:r>
          </a:p>
          <a:p>
            <a:pPr eaLnBrk="1" hangingPunct="1">
              <a:buFont typeface="Arial" charset="0"/>
              <a:buNone/>
            </a:pPr>
            <a:endParaRPr lang="en-US" sz="4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Business Benefits and Motivation</a:t>
            </a:r>
            <a:br>
              <a:rPr lang="en-US" smtClean="0"/>
            </a:br>
            <a:r>
              <a:rPr lang="en-US" sz="2400" smtClean="0"/>
              <a:t>(from “The Costs of DNSSEC Deployment” ENISA report) </a:t>
            </a:r>
            <a:endParaRPr lang="en-US" smtClean="0"/>
          </a:p>
        </p:txBody>
      </p:sp>
      <p:sp>
        <p:nvSpPr>
          <p:cNvPr id="18435" name="Content Placeholder 2"/>
          <p:cNvSpPr>
            <a:spLocks noGrp="1"/>
          </p:cNvSpPr>
          <p:nvPr>
            <p:ph idx="1"/>
          </p:nvPr>
        </p:nvSpPr>
        <p:spPr>
          <a:xfrm>
            <a:off x="457200" y="1676400"/>
            <a:ext cx="8229600" cy="4525963"/>
          </a:xfrm>
        </p:spPr>
        <p:txBody>
          <a:bodyPr/>
          <a:lstStyle/>
          <a:p>
            <a:r>
              <a:rPr lang="en-US" sz="2800" smtClean="0"/>
              <a:t>Become a reliable source of trust and boost market share and/or reputation of zones;</a:t>
            </a:r>
          </a:p>
          <a:p>
            <a:r>
              <a:rPr lang="en-US" sz="2800" smtClean="0"/>
              <a:t>Lead by example and stimulate parties further down in the chain to adopt DNSSEC;</a:t>
            </a:r>
          </a:p>
          <a:p>
            <a:r>
              <a:rPr lang="en-US" sz="2800" smtClean="0"/>
              <a:t>Earn recognition in the DNS community and share knowledge with TLD’s and others;</a:t>
            </a:r>
          </a:p>
          <a:p>
            <a:r>
              <a:rPr lang="en-US" sz="2800" smtClean="0"/>
              <a:t>Provide assurance to end-user that domain name services are reliable and trustworthy;</a:t>
            </a:r>
          </a:p>
          <a:p>
            <a:r>
              <a:rPr lang="en-US" sz="2800" smtClean="0"/>
              <a:t>Look forward to increasing adoption rate when revenue is an important driver. Deploying DNSSEC can be profitable;</a:t>
            </a:r>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3366</TotalTime>
  <Words>3262</Words>
  <Application>Microsoft Office PowerPoint</Application>
  <PresentationFormat>On-screen Show (4:3)</PresentationFormat>
  <Paragraphs>570</Paragraphs>
  <Slides>71</Slides>
  <Notes>33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DNSSEC Sample Implementation Module 1 </vt:lpstr>
      <vt:lpstr>DNSSEC: Where we are</vt:lpstr>
      <vt:lpstr>Game changing Internet Core Infrastructure Upgrade </vt:lpstr>
      <vt:lpstr>Resultant Global PKI SSL (DANE), E-mail, VOIP security…</vt:lpstr>
      <vt:lpstr>Design Considerations</vt:lpstr>
      <vt:lpstr>Goals</vt:lpstr>
      <vt:lpstr>Cost Effectiveness</vt:lpstr>
      <vt:lpstr>Cost Effectiveness</vt:lpstr>
      <vt:lpstr>Business Benefits and Motivation (from “The Costs of DNSSEC Deployment” ENISA report) </vt:lpstr>
      <vt:lpstr>Risk Assessment</vt:lpstr>
      <vt:lpstr>Vulnerabilities</vt:lpstr>
      <vt:lpstr>Cost Benefit Analysis</vt:lpstr>
      <vt:lpstr>From ENISA Report</vt:lpstr>
      <vt:lpstr>Anticipated Capital and Operating Expense</vt:lpstr>
      <vt:lpstr>Other Cost Analysis</vt:lpstr>
      <vt:lpstr>Trusted</vt:lpstr>
      <vt:lpstr>Trust</vt:lpstr>
      <vt:lpstr>Transparency</vt:lpstr>
      <vt:lpstr>Transparency</vt:lpstr>
      <vt:lpstr>Say what you do</vt:lpstr>
      <vt:lpstr>Learn from CA successes (and mistakes)</vt:lpstr>
      <vt:lpstr>Say What You Do - Learn from Existing Trust Services</vt:lpstr>
      <vt:lpstr>Say What You Do - DNSSEC Practices Statement</vt:lpstr>
      <vt:lpstr>Documentation - Root</vt:lpstr>
      <vt:lpstr>Documentation - .SE</vt:lpstr>
      <vt:lpstr>Do what you say</vt:lpstr>
      <vt:lpstr>Key Ceremony</vt:lpstr>
      <vt:lpstr>Prove it</vt:lpstr>
      <vt:lpstr>Prove it - Audit Material</vt:lpstr>
      <vt:lpstr>Prove it</vt:lpstr>
      <vt:lpstr>Prove it</vt:lpstr>
      <vt:lpstr>Security</vt:lpstr>
      <vt:lpstr>Security</vt:lpstr>
      <vt:lpstr>Physical</vt:lpstr>
      <vt:lpstr>Physical - Environmental</vt:lpstr>
      <vt:lpstr>Physical - Tiers</vt:lpstr>
      <vt:lpstr>Physical - Tier Construction</vt:lpstr>
      <vt:lpstr>Physical – Safe Tier</vt:lpstr>
      <vt:lpstr>Physical – Safe Tier</vt:lpstr>
      <vt:lpstr>Physical - Access Control</vt:lpstr>
      <vt:lpstr>Physical - Intrusion Detection</vt:lpstr>
      <vt:lpstr>Physical - Disaster Recovery</vt:lpstr>
      <vt:lpstr>Logical</vt:lpstr>
      <vt:lpstr>Logical - Authentication</vt:lpstr>
      <vt:lpstr>Logical - Multi-Party Control</vt:lpstr>
      <vt:lpstr>Crypto</vt:lpstr>
      <vt:lpstr>Crypto - Algorithms / Key Length</vt:lpstr>
      <vt:lpstr>Crypto - Key Length</vt:lpstr>
      <vt:lpstr>Crypto - Algorithms</vt:lpstr>
      <vt:lpstr>Crypto - Algorithms</vt:lpstr>
      <vt:lpstr>Crypto - Hardware</vt:lpstr>
      <vt:lpstr>Crypto - Hardware Security Module (HSM)</vt:lpstr>
      <vt:lpstr>Crypto - PKCS11</vt:lpstr>
      <vt:lpstr>Crypto - Smartcards / Tokens</vt:lpstr>
      <vt:lpstr>Crypto -Random Number Generator</vt:lpstr>
      <vt:lpstr>Crypto - FIPS 140-2 Level 4 HSM</vt:lpstr>
      <vt:lpstr>Crypto – FIPS Level 3 HSM</vt:lpstr>
      <vt:lpstr>An implementation can be thi$</vt:lpstr>
      <vt:lpstr>Physical Security</vt:lpstr>
      <vt:lpstr>Slide 60</vt:lpstr>
      <vt:lpstr>http://www.flickr.com/photos/kjd/sets/72157624302045698/</vt:lpstr>
      <vt:lpstr>Slide 62</vt:lpstr>
      <vt:lpstr>Slide 63</vt:lpstr>
      <vt:lpstr>Key Rollover Schedule - Root</vt:lpstr>
      <vt:lpstr>Slide 65</vt:lpstr>
      <vt:lpstr>…or this     </vt:lpstr>
      <vt:lpstr>..or this  (from .cr)</vt:lpstr>
      <vt:lpstr>Demo Implementation</vt:lpstr>
      <vt:lpstr>Off-Line Key generator and KSK Signer</vt:lpstr>
      <vt:lpstr>Off-Net Signer</vt:lpstr>
      <vt:lpstr>Key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DNSSEC Design Considerations</dc:title>
  <dc:creator>richard.lamb</dc:creator>
  <cp:lastModifiedBy>richard.lamb</cp:lastModifiedBy>
  <cp:revision>197</cp:revision>
  <dcterms:created xsi:type="dcterms:W3CDTF">2011-08-31T05:36:51Z</dcterms:created>
  <dcterms:modified xsi:type="dcterms:W3CDTF">2012-06-07T15:58:04Z</dcterms:modified>
</cp:coreProperties>
</file>