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303" r:id="rId3"/>
    <p:sldId id="305" r:id="rId4"/>
    <p:sldId id="330" r:id="rId5"/>
    <p:sldId id="291" r:id="rId6"/>
    <p:sldId id="295" r:id="rId7"/>
    <p:sldId id="277" r:id="rId8"/>
    <p:sldId id="278" r:id="rId9"/>
    <p:sldId id="285" r:id="rId10"/>
    <p:sldId id="307" r:id="rId11"/>
    <p:sldId id="308" r:id="rId12"/>
    <p:sldId id="329" r:id="rId13"/>
    <p:sldId id="315" r:id="rId14"/>
    <p:sldId id="319" r:id="rId15"/>
    <p:sldId id="317" r:id="rId16"/>
    <p:sldId id="320" r:id="rId17"/>
    <p:sldId id="321" r:id="rId18"/>
    <p:sldId id="322" r:id="rId19"/>
    <p:sldId id="318" r:id="rId20"/>
    <p:sldId id="306" r:id="rId21"/>
    <p:sldId id="299" r:id="rId22"/>
    <p:sldId id="323" r:id="rId23"/>
    <p:sldId id="324" r:id="rId24"/>
    <p:sldId id="325" r:id="rId25"/>
    <p:sldId id="326" r:id="rId26"/>
    <p:sldId id="327" r:id="rId27"/>
    <p:sldId id="328" r:id="rId28"/>
    <p:sldId id="309" r:id="rId29"/>
    <p:sldId id="296" r:id="rId3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22" autoAdjust="0"/>
  </p:normalViewPr>
  <p:slideViewPr>
    <p:cSldViewPr>
      <p:cViewPr>
        <p:scale>
          <a:sx n="73" d="100"/>
          <a:sy n="73" d="100"/>
        </p:scale>
        <p:origin x="-1200" y="-6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4830F4E-1778-4ABD-867B-6C473B793483}" type="datetimeFigureOut">
              <a:rPr lang="en-US" smtClean="0"/>
              <a:pPr/>
              <a:t>6/11/2013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567F5D95-2F70-4028-9E59-FC2A80B31E89}" type="slidenum">
              <a:rPr lang="en-US" smtClean="0"/>
              <a:pPr/>
              <a:t>‹#›</a:t>
            </a:fld>
            <a:endParaRPr lang="en-US"/>
          </a:p>
        </p:txBody>
      </p:sp>
    </p:spTree>
    <p:extLst>
      <p:ext uri="{BB962C8B-B14F-4D97-AF65-F5344CB8AC3E}">
        <p14:creationId xmlns:p14="http://schemas.microsoft.com/office/powerpoint/2010/main" val="337607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icann.org/en/news/in-focus/dnssec/deployment"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blog.comcast.com/2011/12/dnssec-deployment-update.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thesecuritypractice.com/the_security_practice/2011/12/all-paypal-domains-are-now-using-dnssec.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pch.net/dnssec/zrh"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a:t>
            </a:fld>
            <a:endParaRPr lang="en-US"/>
          </a:p>
        </p:txBody>
      </p:sp>
    </p:spTree>
    <p:extLst>
      <p:ext uri="{BB962C8B-B14F-4D97-AF65-F5344CB8AC3E}">
        <p14:creationId xmlns:p14="http://schemas.microsoft.com/office/powerpoint/2010/main" val="71349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Cyber interest at C-level, and </a:t>
            </a:r>
            <a:r>
              <a:rPr lang="en-US" dirty="0" err="1" smtClean="0"/>
              <a:t>govt</a:t>
            </a:r>
            <a:r>
              <a:rPr lang="en-US" dirty="0" smtClean="0"/>
              <a:t> mandates.  Large US ISP says: it used to be speed,</a:t>
            </a:r>
            <a:r>
              <a:rPr lang="en-US" baseline="0" dirty="0" smtClean="0"/>
              <a:t> now its security too.</a:t>
            </a:r>
          </a:p>
          <a:p>
            <a:r>
              <a:rPr lang="en-US" baseline="0" dirty="0" smtClean="0"/>
              <a:t>DNS /w DNSSEC: a foothold for trust built into the Internet infrastructure.</a:t>
            </a:r>
          </a:p>
          <a:p>
            <a:r>
              <a:rPr lang="en-US" baseline="0" dirty="0" smtClean="0"/>
              <a:t>94/316 </a:t>
            </a:r>
            <a:r>
              <a:rPr lang="en-US" baseline="0" dirty="0" err="1" smtClean="0"/>
              <a:t>tld</a:t>
            </a:r>
            <a:r>
              <a:rPr lang="en-US" baseline="0" dirty="0" smtClean="0"/>
              <a:t> + required for new </a:t>
            </a:r>
            <a:r>
              <a:rPr lang="en-US" baseline="0" dirty="0" err="1" smtClean="0"/>
              <a:t>gTLDs</a:t>
            </a:r>
            <a:r>
              <a:rPr lang="en-US" baseline="0" dirty="0" smtClean="0"/>
              <a:t>, 84% domains can deploy </a:t>
            </a:r>
            <a:r>
              <a:rPr lang="en-US" baseline="0" dirty="0" err="1" smtClean="0"/>
              <a:t>dnssec</a:t>
            </a:r>
            <a:r>
              <a:rPr lang="en-US" baseline="0" dirty="0" smtClean="0"/>
              <a:t> (but only 1% of 200M+)</a:t>
            </a:r>
            <a:r>
              <a:rPr lang="en-US" dirty="0" smtClean="0"/>
              <a:t> , s/w support,..</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12</a:t>
            </a:fld>
            <a:endParaRPr lang="en-US"/>
          </a:p>
        </p:txBody>
      </p:sp>
    </p:spTree>
    <p:extLst>
      <p:ext uri="{BB962C8B-B14F-4D97-AF65-F5344CB8AC3E}">
        <p14:creationId xmlns:p14="http://schemas.microsoft.com/office/powerpoint/2010/main" val="3725242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Side note: </a:t>
            </a:r>
            <a:r>
              <a:rPr lang="en-US" dirty="0" err="1" smtClean="0"/>
              <a:t>dnssec</a:t>
            </a:r>
            <a:r>
              <a:rPr lang="en-US" baseline="0" dirty="0" smtClean="0"/>
              <a:t> may help remove chaff in determining the source of cyber attacks.  Attribution is one of the </a:t>
            </a:r>
            <a:r>
              <a:rPr lang="en-US" baseline="0" dirty="0" err="1" smtClean="0"/>
              <a:t>the</a:t>
            </a:r>
            <a:r>
              <a:rPr lang="en-US" baseline="0" dirty="0" smtClean="0"/>
              <a:t> key elements in a successful approach to stemming the tide of cyber attacks.</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13</a:t>
            </a:fld>
            <a:endParaRPr lang="en-US"/>
          </a:p>
        </p:txBody>
      </p:sp>
    </p:spTree>
    <p:extLst>
      <p:ext uri="{BB962C8B-B14F-4D97-AF65-F5344CB8AC3E}">
        <p14:creationId xmlns:p14="http://schemas.microsoft.com/office/powerpoint/2010/main" val="760501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 layers: 8.8.8.8/Google,</a:t>
            </a:r>
            <a:r>
              <a:rPr lang="en-US" baseline="0" dirty="0" smtClean="0"/>
              <a:t> IOS6/Apple</a:t>
            </a:r>
          </a:p>
          <a:p>
            <a:r>
              <a:rPr lang="en-US" dirty="0" smtClean="0"/>
              <a:t>Root: 21</a:t>
            </a:r>
            <a:r>
              <a:rPr lang="en-US" baseline="0" dirty="0" smtClean="0"/>
              <a:t> TCRs from TT, BF, RU, CN, US, SE, NL, UG, BR, Togo, PT, NP, Mauritius, CZ, CA, JP, UK, NZ.</a:t>
            </a:r>
            <a:endParaRPr lang="en-US" dirty="0" smtClean="0"/>
          </a:p>
          <a:p>
            <a:r>
              <a:rPr lang="en-US" dirty="0" smtClean="0"/>
              <a:t>DNS over HTTP Chrome-</a:t>
            </a:r>
            <a:r>
              <a:rPr lang="en-US" dirty="0" err="1" smtClean="0"/>
              <a:t>ish</a:t>
            </a:r>
            <a:r>
              <a:rPr lang="en-US" dirty="0" smtClean="0"/>
              <a:t>, proprietary</a:t>
            </a:r>
            <a:r>
              <a:rPr lang="en-US" baseline="0" dirty="0" smtClean="0"/>
              <a:t> solutions: MSFT active directory, </a:t>
            </a:r>
            <a:r>
              <a:rPr lang="en-US" baseline="0" dirty="0" err="1" smtClean="0"/>
              <a:t>OpenDNS</a:t>
            </a:r>
            <a:endParaRPr lang="en-US" baseline="0" dirty="0" smtClean="0"/>
          </a:p>
          <a:p>
            <a:r>
              <a:rPr lang="en-US" dirty="0" smtClean="0"/>
              <a:t>All 18M COMCAST Internet customers.</a:t>
            </a:r>
            <a:r>
              <a:rPr lang="en-US" baseline="0" dirty="0" smtClean="0"/>
              <a:t> Also </a:t>
            </a:r>
            <a:r>
              <a:rPr lang="en-US" baseline="0" dirty="0" err="1" smtClean="0"/>
              <a:t>TeliaSonera</a:t>
            </a:r>
            <a:r>
              <a:rPr lang="en-US" baseline="0" dirty="0" smtClean="0"/>
              <a:t> SE, Vodafone, </a:t>
            </a:r>
            <a:r>
              <a:rPr lang="en-US" baseline="0" dirty="0" err="1" smtClean="0"/>
              <a:t>Telefonica</a:t>
            </a:r>
            <a:r>
              <a:rPr lang="en-US" baseline="0" dirty="0" smtClean="0"/>
              <a:t>, CZ, T-mobile NL </a:t>
            </a:r>
            <a:endParaRPr lang="en-US" dirty="0" smtClean="0">
              <a:hlinkClick r:id="rId3"/>
            </a:endParaRPr>
          </a:p>
          <a:p>
            <a:r>
              <a:rPr lang="en-US" dirty="0"/>
              <a:t>US ISP Comcast DNSSEC deployment plan for 18M customers and &gt;5000 domain names </a:t>
            </a:r>
            <a:r>
              <a:rPr lang="en-US" u="sng" dirty="0">
                <a:hlinkClick r:id="rId4"/>
              </a:rPr>
              <a:t>http://blog.comcast.com/2011/12/dnssec-deployment-update.html</a:t>
            </a:r>
            <a:r>
              <a:rPr lang="en-US" dirty="0"/>
              <a:t> </a:t>
            </a:r>
            <a:endParaRPr lang="en-US" dirty="0" smtClean="0">
              <a:hlinkClick r:id=""/>
            </a:endParaRPr>
          </a:p>
          <a:p>
            <a:r>
              <a:rPr lang="en-US" dirty="0" smtClean="0">
                <a:hlinkClick r:id=""/>
              </a:rPr>
              <a:t>http://www.icann.org/en/news/in-focus/dnssec/deployment</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 was beaten into submission by APNIC’s to-notch PC to clarify this.</a:t>
            </a:r>
          </a:p>
          <a:p>
            <a:r>
              <a:rPr lang="en-US" sz="1200" kern="1200" dirty="0" smtClean="0">
                <a:solidFill>
                  <a:schemeClr val="tx1"/>
                </a:solidFill>
                <a:effectLst/>
                <a:latin typeface="+mn-lt"/>
                <a:ea typeface="+mn-ea"/>
                <a:cs typeface="+mn-cs"/>
              </a:rPr>
              <a:t>The future value of end2end </a:t>
            </a:r>
            <a:r>
              <a:rPr lang="en-US" sz="1200" kern="1200" dirty="0" err="1" smtClean="0">
                <a:solidFill>
                  <a:schemeClr val="tx1"/>
                </a:solidFill>
                <a:effectLst/>
                <a:latin typeface="+mn-lt"/>
                <a:ea typeface="+mn-ea"/>
                <a:cs typeface="+mn-cs"/>
              </a:rPr>
              <a:t>dnssec</a:t>
            </a:r>
            <a:r>
              <a:rPr lang="en-US" sz="1200" kern="1200" dirty="0" smtClean="0">
                <a:solidFill>
                  <a:schemeClr val="tx1"/>
                </a:solidFill>
                <a:effectLst/>
                <a:latin typeface="+mn-lt"/>
                <a:ea typeface="+mn-ea"/>
                <a:cs typeface="+mn-cs"/>
              </a:rPr>
              <a:t> as a foothold for securing applications. </a:t>
            </a:r>
          </a:p>
          <a:p>
            <a:r>
              <a:rPr lang="en-US" sz="1200" kern="1200" dirty="0" smtClean="0">
                <a:solidFill>
                  <a:schemeClr val="tx1"/>
                </a:solidFill>
                <a:effectLst/>
                <a:latin typeface="+mn-lt"/>
                <a:ea typeface="+mn-ea"/>
                <a:cs typeface="+mn-cs"/>
              </a:rPr>
              <a:t>OS or browser needs to validate.  Not too hard a nut to crack but will take patience.</a:t>
            </a:r>
          </a:p>
          <a:p>
            <a:r>
              <a:rPr lang="en-US" sz="1200" kern="1200" dirty="0" smtClean="0">
                <a:solidFill>
                  <a:schemeClr val="tx1"/>
                </a:solidFill>
                <a:effectLst/>
                <a:latin typeface="+mn-lt"/>
                <a:ea typeface="+mn-ea"/>
                <a:cs typeface="+mn-cs"/>
              </a:rPr>
              <a:t>Note</a:t>
            </a:r>
            <a:r>
              <a:rPr lang="en-US" sz="1200" kern="1200" baseline="0" dirty="0" smtClean="0">
                <a:solidFill>
                  <a:schemeClr val="tx1"/>
                </a:solidFill>
                <a:effectLst/>
                <a:latin typeface="+mn-lt"/>
                <a:ea typeface="+mn-ea"/>
                <a:cs typeface="+mn-cs"/>
              </a:rPr>
              <a:t> that “hotel/airport/hotspot” and other DNS interception networks would have saved you from </a:t>
            </a:r>
            <a:r>
              <a:rPr lang="en-US" sz="1200" kern="1200" baseline="0" dirty="0" err="1" smtClean="0">
                <a:solidFill>
                  <a:schemeClr val="tx1"/>
                </a:solidFill>
                <a:effectLst/>
                <a:latin typeface="+mn-lt"/>
                <a:ea typeface="+mn-ea"/>
                <a:cs typeface="+mn-cs"/>
              </a:rPr>
              <a:t>DNSChanger</a:t>
            </a:r>
            <a:r>
              <a:rPr lang="en-US" sz="1200" kern="1200" baseline="0" dirty="0" smtClean="0">
                <a:solidFill>
                  <a:schemeClr val="tx1"/>
                </a:solidFill>
                <a:effectLst/>
                <a:latin typeface="+mn-lt"/>
                <a:ea typeface="+mn-ea"/>
                <a:cs typeface="+mn-cs"/>
              </a:rPr>
              <a:t> as well since many force DNS requests to their own DNS resolvers regardless.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still get their domains social engineered out from under them at the registry/</a:t>
            </a:r>
            <a:r>
              <a:rPr lang="en-US" sz="1200" kern="1200" dirty="0" err="1" smtClean="0">
                <a:solidFill>
                  <a:schemeClr val="tx1"/>
                </a:solidFill>
                <a:effectLst/>
                <a:latin typeface="+mn-lt"/>
                <a:ea typeface="+mn-ea"/>
                <a:cs typeface="+mn-cs"/>
              </a:rPr>
              <a:t>registar</a:t>
            </a:r>
            <a:r>
              <a:rPr lang="en-US" sz="1200" kern="1200" dirty="0" smtClean="0">
                <a:solidFill>
                  <a:schemeClr val="tx1"/>
                </a:solidFill>
                <a:effectLst/>
                <a:latin typeface="+mn-lt"/>
                <a:ea typeface="+mn-ea"/>
                <a:cs typeface="+mn-cs"/>
              </a:rPr>
              <a:t> level, but would agree that it is a useful component to a larger solution”</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Paypal</a:t>
            </a:r>
            <a:r>
              <a:rPr lang="en-US" sz="1200" kern="1200" dirty="0" smtClean="0">
                <a:solidFill>
                  <a:schemeClr val="tx1"/>
                </a:solidFill>
                <a:latin typeface="+mn-lt"/>
                <a:ea typeface="+mn-ea"/>
                <a:cs typeface="+mn-cs"/>
              </a:rPr>
              <a:t> deploys DNSSEC </a:t>
            </a:r>
            <a:r>
              <a:rPr lang="en-US" sz="1200" u="sng" kern="1200" dirty="0" smtClean="0">
                <a:solidFill>
                  <a:schemeClr val="tx1"/>
                </a:solidFill>
                <a:latin typeface="+mn-lt"/>
                <a:ea typeface="+mn-ea"/>
                <a:cs typeface="+mn-cs"/>
                <a:hlinkClick r:id="rId3"/>
              </a:rPr>
              <a:t>http://www.thesecuritypractice.com/the_security_practice/2011/12/all-paypal-domains-are-now-using-dnssec.html</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1) how many have </a:t>
            </a:r>
            <a:r>
              <a:rPr lang="en-US" dirty="0" err="1" smtClean="0"/>
              <a:t>dnssec</a:t>
            </a:r>
            <a:r>
              <a:rPr lang="en-US" dirty="0" smtClean="0"/>
              <a:t> deployed on corporate domains </a:t>
            </a:r>
          </a:p>
          <a:p>
            <a:r>
              <a:rPr lang="en-US" dirty="0" smtClean="0"/>
              <a:t>and 2) if any of their resolvers have validation turned on.</a:t>
            </a:r>
          </a:p>
          <a:p>
            <a:endParaRPr lang="en-US" dirty="0" smtClean="0"/>
          </a:p>
          <a:p>
            <a:r>
              <a:rPr lang="en-US" dirty="0" smtClean="0"/>
              <a:t>“ISP support for DNSSEC is necessary even in a future in which end points perform all validation. They must be able to, at a minimum, recognize DNSSEC-related traffic and allow it to pass for the smooth functioning of an end-to-end, DNSSEC-secured system.”</a:t>
            </a:r>
          </a:p>
          <a:p>
            <a:endParaRPr lang="en-US" dirty="0" smtClean="0"/>
          </a:p>
          <a:p>
            <a:r>
              <a:rPr lang="en-US" dirty="0" smtClean="0"/>
              <a:t>Tools like DNS-Trigger, the CZ plug-in, etc help test this.</a:t>
            </a:r>
          </a:p>
          <a:p>
            <a:endParaRPr lang="en-US" dirty="0" smtClean="0"/>
          </a:p>
          <a:p>
            <a:r>
              <a:rPr lang="en-US" dirty="0" smtClean="0"/>
              <a:t>~6000 .COM 12 Dec 2011</a:t>
            </a:r>
          </a:p>
          <a:p>
            <a:r>
              <a:rPr lang="en-US" dirty="0" smtClean="0"/>
              <a:t>For a virtuous cycle of secure</a:t>
            </a:r>
            <a:r>
              <a:rPr lang="en-US" baseline="0" dirty="0" smtClean="0"/>
              <a:t> DNSSEC implementations towards full deployment.</a:t>
            </a:r>
          </a:p>
          <a:p>
            <a:r>
              <a:rPr lang="en-US" baseline="0" dirty="0" smtClean="0"/>
              <a:t>…and brings to bear improvements in overall IT security processes and practices that will address growing number of exploits such as hijacking.</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options:</a:t>
            </a:r>
          </a:p>
          <a:p>
            <a:pPr eaLnBrk="1" hangingPunct="1">
              <a:spcBef>
                <a:spcPct val="0"/>
              </a:spcBef>
            </a:pPr>
            <a:r>
              <a:rPr lang="en-US" smtClean="0"/>
              <a:t>Build your own DNSSEC signer and submit keys to Registrar.</a:t>
            </a:r>
          </a:p>
          <a:p>
            <a:pPr eaLnBrk="1" hangingPunct="1">
              <a:spcBef>
                <a:spcPct val="0"/>
              </a:spcBef>
            </a:pPr>
            <a:r>
              <a:rPr lang="en-US" smtClean="0"/>
              <a:t>Or use GoDaddy service.</a:t>
            </a:r>
          </a:p>
          <a:p>
            <a:pPr eaLnBrk="1" hangingPunct="1">
              <a:spcBef>
                <a:spcPct val="0"/>
              </a:spcBef>
            </a:pPr>
            <a:r>
              <a:rPr lang="en-US" smtClean="0"/>
              <a:t>Could cost as little as $2/year (VRSN). Free (and training provided) if ccTLD with pch.net and some others.</a:t>
            </a:r>
          </a:p>
          <a:p>
            <a:pPr eaLnBrk="1" hangingPunct="1">
              <a:spcBef>
                <a:spcPct val="0"/>
              </a:spcBef>
            </a:pPr>
            <a:r>
              <a:rPr lang="en-US" smtClean="0"/>
              <a:t>Popular resolvers all support DNSSEC validation. </a:t>
            </a:r>
          </a:p>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4FF265-DC92-4E57-9472-99E8448CAD74}"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042D1B-C40D-468C-91F5-DBC205CADD30}" type="slidenum">
              <a:rPr lang="en-US" smtClean="0"/>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dirty="0" smtClean="0"/>
              <a:t>SSL cert for tata.in can be provided by 1482 CAs including </a:t>
            </a:r>
            <a:r>
              <a:rPr lang="en-US" dirty="0" err="1" smtClean="0"/>
              <a:t>govts</a:t>
            </a:r>
            <a:r>
              <a:rPr lang="en-US" dirty="0" smtClean="0"/>
              <a:t>!!</a:t>
            </a:r>
            <a:r>
              <a:rPr lang="en-US" baseline="0" dirty="0" smtClean="0"/>
              <a:t> How do you know who to trust?</a:t>
            </a:r>
          </a:p>
          <a:p>
            <a:pPr marL="0" lvl="1" eaLnBrk="1" hangingPunct="1">
              <a:spcBef>
                <a:spcPct val="0"/>
              </a:spcBef>
            </a:pPr>
            <a:endParaRPr lang="en-US" dirty="0" smtClean="0"/>
          </a:p>
          <a:p>
            <a:pPr marL="0" lvl="1" eaLnBrk="1" hangingPunct="1">
              <a:spcBef>
                <a:spcPct val="0"/>
              </a:spcBef>
            </a:pPr>
            <a:r>
              <a:rPr lang="en-US" dirty="0" smtClean="0"/>
              <a:t>The</a:t>
            </a:r>
            <a:r>
              <a:rPr lang="en-US" baseline="0" dirty="0" smtClean="0"/>
              <a:t> Internet community started by with just trying to secure the DNS but we ended up with something much more. (see </a:t>
            </a:r>
            <a:r>
              <a:rPr lang="en-US" baseline="0" dirty="0" err="1" smtClean="0"/>
              <a:t>Vint</a:t>
            </a:r>
            <a:r>
              <a:rPr lang="en-US" baseline="0" dirty="0" smtClean="0"/>
              <a:t> Cerf’s quote)</a:t>
            </a:r>
            <a:endParaRPr lang="en-US" dirty="0" smtClean="0"/>
          </a:p>
          <a:p>
            <a:pPr marL="0" lvl="1" eaLnBrk="1" hangingPunct="1">
              <a:spcBef>
                <a:spcPct val="0"/>
              </a:spcBef>
            </a:pPr>
            <a:endParaRPr lang="en-US" dirty="0" smtClean="0"/>
          </a:p>
          <a:p>
            <a:pPr marL="0" lvl="1" eaLnBrk="1" hangingPunct="1">
              <a:spcBef>
                <a:spcPct val="0"/>
              </a:spcBef>
            </a:pPr>
            <a:r>
              <a:rPr lang="en-US" dirty="0" smtClean="0"/>
              <a:t>With so many, trust is diluted.  Used to be good when there were fewer.</a:t>
            </a:r>
          </a:p>
          <a:p>
            <a:pPr marL="0" lvl="1" eaLnBrk="1" hangingPunct="1">
              <a:spcBef>
                <a:spcPct val="0"/>
              </a:spcBef>
            </a:pPr>
            <a:r>
              <a:rPr lang="en-US" dirty="0" smtClean="0"/>
              <a:t>Any one can encrypt. Few can Identify : Encryption != Identity</a:t>
            </a:r>
          </a:p>
          <a:p>
            <a:pPr eaLnBrk="1" hangingPunct="1">
              <a:spcBef>
                <a:spcPct val="0"/>
              </a:spcBef>
            </a:pPr>
            <a:endParaRPr lang="en-US" dirty="0" smtClean="0"/>
          </a:p>
          <a:p>
            <a:pPr eaLnBrk="1" hangingPunct="1">
              <a:spcBef>
                <a:spcPct val="0"/>
              </a:spcBef>
            </a:pPr>
            <a:r>
              <a:rPr lang="en-US" dirty="0" err="1" smtClean="0"/>
              <a:t>Comodo</a:t>
            </a:r>
            <a:r>
              <a:rPr lang="en-US" dirty="0" smtClean="0"/>
              <a:t>, MD5 crack, etc..</a:t>
            </a:r>
          </a:p>
          <a:p>
            <a:pPr eaLnBrk="1" hangingPunct="1">
              <a:spcBef>
                <a:spcPct val="0"/>
              </a:spcBef>
            </a:pPr>
            <a:endParaRPr lang="en-US" dirty="0" smtClean="0"/>
          </a:p>
          <a:p>
            <a:pPr eaLnBrk="1" hangingPunct="1">
              <a:spcBef>
                <a:spcPct val="0"/>
              </a:spcBef>
            </a:pPr>
            <a:r>
              <a:rPr lang="en-US" dirty="0" smtClean="0"/>
              <a:t>Fact is that DNS has been unfortunately used as an independent authentication tool for some time: e.g. email authentication</a:t>
            </a:r>
          </a:p>
          <a:p>
            <a:pPr eaLnBrk="1" hangingPunct="1">
              <a:spcBef>
                <a:spcPct val="0"/>
              </a:spcBef>
            </a:pPr>
            <a:endParaRPr lang="en-US" dirty="0" smtClean="0"/>
          </a:p>
          <a:p>
            <a:r>
              <a:rPr lang="en-US" sz="1200" dirty="0" smtClean="0"/>
              <a:t>Build and improve on established trust models, e.g., CAs</a:t>
            </a:r>
          </a:p>
          <a:p>
            <a:endParaRPr lang="en-US" sz="1200" dirty="0" smtClean="0"/>
          </a:p>
          <a:p>
            <a:r>
              <a:rPr lang="en-US" sz="1200" dirty="0" smtClean="0"/>
              <a:t>Greatly expanded SSL usage (currently ~4M/200M)</a:t>
            </a:r>
          </a:p>
          <a:p>
            <a:endParaRPr lang="en-US" sz="1200" dirty="0" smtClean="0"/>
          </a:p>
          <a:p>
            <a:r>
              <a:rPr lang="en-US" sz="1200" dirty="0" smtClean="0"/>
              <a:t>Make SMIME (secured email) a reality.  All email packages already have support for this.  They just don’t have a way to distribute keys.  /w DNSSEC – now they do.</a:t>
            </a:r>
          </a:p>
          <a:p>
            <a:endParaRPr lang="en-US" sz="1200" dirty="0" smtClean="0"/>
          </a:p>
          <a:p>
            <a:r>
              <a:rPr lang="en-US" sz="1200" dirty="0" smtClean="0"/>
              <a:t>May work in concert with in enhancing or extending other cyber security efforts like digital Identities, </a:t>
            </a:r>
            <a:r>
              <a:rPr lang="en-US" sz="1200" dirty="0" err="1" smtClean="0"/>
              <a:t>WebID</a:t>
            </a:r>
            <a:r>
              <a:rPr lang="en-US" sz="1200" dirty="0" smtClean="0"/>
              <a:t>, </a:t>
            </a:r>
            <a:r>
              <a:rPr lang="en-US" sz="1200" dirty="0" err="1" smtClean="0"/>
              <a:t>BrowserID</a:t>
            </a:r>
            <a:r>
              <a:rPr lang="en-US" sz="1200" dirty="0" smtClean="0"/>
              <a:t>, CAs, ..</a:t>
            </a:r>
          </a:p>
          <a:p>
            <a:endParaRPr lang="en-US" sz="1200" dirty="0" smtClean="0"/>
          </a:p>
          <a:p>
            <a:r>
              <a:rPr lang="en-US" sz="1200" dirty="0" smtClean="0"/>
              <a:t>Securing VoIP</a:t>
            </a:r>
          </a:p>
          <a:p>
            <a:endParaRPr lang="en-US" sz="1200" dirty="0" smtClean="0"/>
          </a:p>
          <a:p>
            <a:r>
              <a:rPr lang="en-US" sz="1200" dirty="0" smtClean="0"/>
              <a:t>Simplify </a:t>
            </a:r>
            <a:r>
              <a:rPr lang="en-US" sz="1200" dirty="0" err="1" smtClean="0"/>
              <a:t>WiFi</a:t>
            </a:r>
            <a:r>
              <a:rPr lang="en-US" sz="1200" dirty="0" smtClean="0"/>
              <a:t> roaming security</a:t>
            </a:r>
          </a:p>
          <a:p>
            <a:endParaRPr lang="en-US" sz="1200" dirty="0" smtClean="0"/>
          </a:p>
          <a:p>
            <a:r>
              <a:rPr lang="en-US" sz="1200" dirty="0" smtClean="0"/>
              <a:t>Secure distribution of configurations (e.g., blacklists, anti-virus sigs) </a:t>
            </a:r>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293F5-1338-43A7-92CC-2E52C312A860}"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ym typeface="Wingdings" pitchFamily="2" charset="2"/>
              </a:rPr>
              <a:t>Configuration data examples: anti-virus signatures, blacklists, etc…</a:t>
            </a:r>
          </a:p>
          <a:p>
            <a:r>
              <a:rPr lang="en-US" dirty="0" smtClean="0">
                <a:sym typeface="Wingdings" pitchFamily="2" charset="2"/>
              </a:rPr>
              <a:t>Imagine if you could trust “the ‘Net” – again?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*Like how the Internet itself is operated and managed</a:t>
            </a:r>
            <a:endParaRPr lang="en-US" dirty="0" smtClean="0"/>
          </a:p>
          <a:p>
            <a:pPr eaLnBrk="1" hangingPunct="1">
              <a:spcBef>
                <a:spcPct val="0"/>
              </a:spcBef>
            </a:pPr>
            <a:endParaRPr lang="en-US" dirty="0"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D3C74-683F-4A05-A785-7C5DE061C7EB}" type="slidenum">
              <a:rPr lang="en-US" smtClean="0"/>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Discovery</a:t>
            </a:r>
            <a:r>
              <a:rPr lang="en-US" baseline="0" dirty="0" smtClean="0"/>
              <a:t> of DNS vulnerability: </a:t>
            </a:r>
            <a:r>
              <a:rPr lang="en-US" dirty="0" err="1" smtClean="0"/>
              <a:t>Bellovin</a:t>
            </a:r>
            <a:r>
              <a:rPr lang="en-US" dirty="0" smtClean="0"/>
              <a:t> 1995</a:t>
            </a:r>
            <a:r>
              <a:rPr lang="en-US" baseline="0" dirty="0" smtClean="0"/>
              <a:t> then </a:t>
            </a:r>
            <a:r>
              <a:rPr lang="en-US" sz="1200" dirty="0" smtClean="0"/>
              <a:t>Aug 2008 Dan </a:t>
            </a:r>
            <a:r>
              <a:rPr lang="en-US" sz="1200" dirty="0" err="1" smtClean="0"/>
              <a:t>Kaminsky</a:t>
            </a:r>
            <a:r>
              <a:rPr lang="en-US" sz="1200" dirty="0" smtClean="0"/>
              <a:t> reveals DNS vulnerability shortcut.</a:t>
            </a:r>
            <a:endParaRPr lang="en-US" dirty="0" smtClean="0"/>
          </a:p>
          <a:p>
            <a:r>
              <a:rPr lang="en-US" dirty="0" smtClean="0"/>
              <a:t>Being</a:t>
            </a:r>
            <a:r>
              <a:rPr lang="en-US" baseline="0" dirty="0" smtClean="0"/>
              <a:t> able to cryptographically trust Internet infrastructure data, t</a:t>
            </a:r>
            <a:r>
              <a:rPr lang="en-US" dirty="0" smtClean="0"/>
              <a:t>hink about what that means…can I now click and download a</a:t>
            </a:r>
            <a:r>
              <a:rPr lang="en-US" baseline="0" dirty="0" smtClean="0"/>
              <a:t> .exe file?</a:t>
            </a:r>
          </a:p>
          <a:p>
            <a:endParaRPr lang="en-US"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3</a:t>
            </a:fld>
            <a:endParaRPr lang="en-US"/>
          </a:p>
        </p:txBody>
      </p:sp>
    </p:spTree>
    <p:extLst>
      <p:ext uri="{BB962C8B-B14F-4D97-AF65-F5344CB8AC3E}">
        <p14:creationId xmlns:p14="http://schemas.microsoft.com/office/powerpoint/2010/main" val="4143196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 NZ, root, com, UK, DCID 6/9</a:t>
            </a:r>
          </a:p>
          <a:p>
            <a:r>
              <a:rPr lang="en-US" smtClean="0">
                <a:hlinkClick r:id="rId3"/>
              </a:rPr>
              <a:t>http://www.pch.net/dnssec/zrh</a:t>
            </a:r>
            <a:endParaRPr lang="en-US"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Fips 140-2 level 4</a:t>
            </a:r>
          </a:p>
          <a:p>
            <a:r>
              <a:rPr lang="en-US" smtClean="0"/>
              <a:t>Gsa class 5 </a:t>
            </a:r>
          </a:p>
          <a:p>
            <a:r>
              <a:rPr lang="en-US" smtClean="0"/>
              <a:t>Biometrics</a:t>
            </a:r>
          </a:p>
          <a:p>
            <a:r>
              <a:rPr lang="en-US" smtClean="0"/>
              <a:t>Multi-person control</a:t>
            </a:r>
          </a:p>
          <a:p>
            <a:r>
              <a:rPr lang="en-US" smtClean="0"/>
              <a:t>Publicly documented</a:t>
            </a:r>
          </a:p>
          <a:p>
            <a:r>
              <a:rPr lang="en-US" smtClean="0"/>
              <a:t>Draw from CA</a:t>
            </a:r>
          </a:p>
          <a:p>
            <a:r>
              <a:rPr lang="en-US" smtClean="0"/>
              <a:t>Dcid 6/9 9 gauge mesh drywall</a:t>
            </a:r>
          </a:p>
          <a:p>
            <a:endParaRPr lang="en-US" smtClean="0"/>
          </a:p>
        </p:txBody>
      </p:sp>
      <p:sp>
        <p:nvSpPr>
          <p:cNvPr id="4" name="Slide Number Placeholder 3"/>
          <p:cNvSpPr>
            <a:spLocks noGrp="1"/>
          </p:cNvSpPr>
          <p:nvPr>
            <p:ph type="sldNum" sz="quarter" idx="5"/>
          </p:nvPr>
        </p:nvSpPr>
        <p:spPr/>
        <p:txBody>
          <a:bodyPr/>
          <a:lstStyle/>
          <a:p>
            <a:pPr>
              <a:defRPr/>
            </a:pPr>
            <a:fld id="{D1AEBADF-462B-449B-A0C7-E172FC3D0042}" type="slidenum">
              <a:rPr lang="en-US" smtClean="0"/>
              <a:pPr>
                <a:defRPr/>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Actually MANY phone books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D5819-5BC5-41DA-8E4F-710009DE1F7D}"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time you create an account</a:t>
            </a:r>
            <a:r>
              <a:rPr lang="en-US" baseline="0" dirty="0" smtClean="0"/>
              <a:t> on a service, logon, buy something you rely on the honesty of DNS.</a:t>
            </a:r>
            <a:endParaRPr lang="en-US" dirty="0" smtClean="0"/>
          </a:p>
          <a:p>
            <a:r>
              <a:rPr lang="en-US" dirty="0" smtClean="0"/>
              <a:t>Even</a:t>
            </a:r>
            <a:r>
              <a:rPr lang="en-US" baseline="0" dirty="0" smtClean="0"/>
              <a:t> CAs rely on DNS to issue credentials so SSL is suspect.  “lazy” CA is as good as “thorough” CA.</a:t>
            </a:r>
          </a:p>
          <a:p>
            <a:r>
              <a:rPr lang="en-US" baseline="0" dirty="0" smtClean="0"/>
              <a:t>PKI and ID systems also rely on DNS to connect to databases to offer services and transfer authentication info.</a:t>
            </a:r>
          </a:p>
          <a:p>
            <a:r>
              <a:rPr lang="en-US" baseline="0" dirty="0" smtClean="0"/>
              <a:t>VoIP relies on the e164 DNS zone as well.</a:t>
            </a:r>
          </a:p>
          <a:p>
            <a:r>
              <a:rPr lang="en-US" baseline="0" dirty="0" smtClean="0"/>
              <a:t>Even with a FOB, you are relying on non-MITM connectivity to the service.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4</a:t>
            </a:fld>
            <a:endParaRPr lang="en-US"/>
          </a:p>
        </p:txBody>
      </p:sp>
    </p:spTree>
    <p:extLst>
      <p:ext uri="{BB962C8B-B14F-4D97-AF65-F5344CB8AC3E}">
        <p14:creationId xmlns:p14="http://schemas.microsoft.com/office/powerpoint/2010/main" val="74577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28C9F8-76CE-4B46-9A70-C23E8516BB56}"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28C9F8-76CE-4B46-9A70-C23E8516BB56}"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end-2-end DNSSEC validation would have avoided the problems.</a:t>
            </a:r>
          </a:p>
          <a:p>
            <a:endParaRPr lang="en-US" dirty="0"/>
          </a:p>
        </p:txBody>
      </p:sp>
      <p:sp>
        <p:nvSpPr>
          <p:cNvPr id="4" name="Slide Number Placeholder 3"/>
          <p:cNvSpPr>
            <a:spLocks noGrp="1"/>
          </p:cNvSpPr>
          <p:nvPr>
            <p:ph type="sldNum" sz="quarter" idx="10"/>
          </p:nvPr>
        </p:nvSpPr>
        <p:spPr/>
        <p:txBody>
          <a:bodyPr/>
          <a:lstStyle/>
          <a:p>
            <a:pPr>
              <a:defRPr/>
            </a:pPr>
            <a:fld id="{D08A335E-9999-41C4-846D-DF3C1322430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1) Rogue insider who added bogus entries to ISP resolvers. </a:t>
            </a:r>
            <a:r>
              <a:rPr lang="pt-BR" smtClean="0"/>
              <a:t>( alguma demanda priveligiada de dentro dos ISP que adicionou a entrada falsa.</a:t>
            </a:r>
            <a:endParaRPr lang="en-US" smtClean="0"/>
          </a:p>
          <a:p>
            <a:r>
              <a:rPr lang="pt-BR" smtClean="0"/>
              <a:t>2) Hacking of customer premise gateways (mainly home/SOHO routers) with default or easily guessed passwords to add bogus entries. There was possibly some vulnerability hacking in this area as well, but no clear answer on that.</a:t>
            </a:r>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60A99BAC-F41F-408B-8085-6E28F53586E3}"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444B84-CD61-461F-8196-174E618752FB}"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617020-0E44-454E-A963-D43BDC47C458}" type="slidenum">
              <a:rPr lang="en-US" smtClean="0"/>
              <a:pPr fontAlgn="base">
                <a:spcBef>
                  <a:spcPct val="0"/>
                </a:spcBef>
                <a:spcAft>
                  <a:spcPct val="0"/>
                </a:spcAft>
                <a:defRPr/>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7B4E9-BDDE-4008-82F6-87ED8A03CAB7}" type="datetimeFigureOut">
              <a:rPr lang="en-US" smtClean="0"/>
              <a:pPr/>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7B4E9-BDDE-4008-82F6-87ED8A03CAB7}" type="datetimeFigureOut">
              <a:rPr lang="en-US" smtClean="0"/>
              <a:pPr/>
              <a:t>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7B4E9-BDDE-4008-82F6-87ED8A03CAB7}" type="datetimeFigureOut">
              <a:rPr lang="en-US" smtClean="0"/>
              <a:pPr/>
              <a:t>6/11/2013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7B4E9-BDDE-4008-82F6-87ED8A03CAB7}" type="datetimeFigureOut">
              <a:rPr lang="en-US" smtClean="0"/>
              <a:pPr/>
              <a:t>6/11/2013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7B4E9-BDDE-4008-82F6-87ED8A03CAB7}" type="datetimeFigureOut">
              <a:rPr lang="en-US" smtClean="0"/>
              <a:pPr/>
              <a:t>6/11/2013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7B4E9-BDDE-4008-82F6-87ED8A03CAB7}" type="datetimeFigureOut">
              <a:rPr lang="en-US" smtClean="0"/>
              <a:pPr/>
              <a:t>6/11/2013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61335-00A6-4C77-8C34-57F4DE934C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internetsociety.org/deploy360/dnssec/" TargetMode="Externa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png"/><Relationship Id="rId9"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flickr.com/photos/kjd/4711197189/in/set-72157624302045698/" TargetMode="Externa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jpe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securelist.com/en/blog/208193214/Massive_DNS_poisoning_attacks_in_Brazil" TargetMode="Externa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DNSSEC</a:t>
            </a:r>
            <a:endParaRPr lang="en-US" b="1" dirty="0"/>
          </a:p>
        </p:txBody>
      </p:sp>
      <p:sp>
        <p:nvSpPr>
          <p:cNvPr id="3" name="Subtitle 2"/>
          <p:cNvSpPr>
            <a:spLocks noGrp="1"/>
          </p:cNvSpPr>
          <p:nvPr>
            <p:ph type="subTitle" idx="1"/>
          </p:nvPr>
        </p:nvSpPr>
        <p:spPr/>
        <p:txBody>
          <a:bodyPr>
            <a:normAutofit/>
          </a:bodyPr>
          <a:lstStyle/>
          <a:p>
            <a:pPr algn="ctr"/>
            <a:r>
              <a:rPr lang="en-US" dirty="0" smtClean="0"/>
              <a:t> </a:t>
            </a:r>
            <a:r>
              <a:rPr lang="en-US" dirty="0" err="1" smtClean="0"/>
              <a:t>AsiaPKI</a:t>
            </a:r>
            <a:r>
              <a:rPr lang="en-US" dirty="0"/>
              <a:t> </a:t>
            </a:r>
            <a:r>
              <a:rPr lang="en-US" dirty="0" smtClean="0"/>
              <a:t>- Bangkok, Thailand</a:t>
            </a:r>
            <a:r>
              <a:rPr lang="en-US" dirty="0" smtClean="0"/>
              <a:t> </a:t>
            </a:r>
            <a:r>
              <a:rPr lang="en-US" dirty="0" smtClean="0"/>
              <a:t>2013 </a:t>
            </a:r>
          </a:p>
          <a:p>
            <a:pPr algn="ctr"/>
            <a:r>
              <a:rPr lang="en-US" dirty="0" smtClean="0"/>
              <a:t>12 June</a:t>
            </a:r>
            <a:r>
              <a:rPr lang="en-US" dirty="0" smtClean="0"/>
              <a:t> </a:t>
            </a:r>
            <a:r>
              <a:rPr lang="en-US" dirty="0" smtClean="0"/>
              <a:t>2013</a:t>
            </a:r>
          </a:p>
          <a:p>
            <a:pPr algn="ctr"/>
            <a:r>
              <a:rPr lang="en-US" dirty="0"/>
              <a:t>j</a:t>
            </a:r>
            <a:r>
              <a:rPr lang="en-US" dirty="0" smtClean="0"/>
              <a:t>ohn.crain</a:t>
            </a:r>
            <a:r>
              <a:rPr lang="en-US" dirty="0" smtClean="0"/>
              <a:t>@icann.org</a:t>
            </a: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304800" y="457200"/>
            <a:ext cx="1064268" cy="85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Good: Securing DNS with DNSSEC</a:t>
            </a:r>
            <a:endParaRPr lang="en-US" b="1" dirty="0"/>
          </a:p>
        </p:txBody>
      </p:sp>
      <p:grpSp>
        <p:nvGrpSpPr>
          <p:cNvPr id="3" name="Group 71"/>
          <p:cNvGrpSpPr>
            <a:grpSpLocks/>
          </p:cNvGrpSpPr>
          <p:nvPr/>
        </p:nvGrpSpPr>
        <p:grpSpPr bwMode="auto">
          <a:xfrm>
            <a:off x="152400" y="2832675"/>
            <a:ext cx="3733800" cy="338138"/>
            <a:chOff x="381000" y="1828800"/>
            <a:chExt cx="3733800" cy="338554"/>
          </a:xfrm>
        </p:grpSpPr>
        <p:sp>
          <p:nvSpPr>
            <p:cNvPr id="33824"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796" name="TextBox 37"/>
          <p:cNvSpPr txBox="1">
            <a:spLocks noChangeArrowheads="1"/>
          </p:cNvSpPr>
          <p:nvPr/>
        </p:nvSpPr>
        <p:spPr bwMode="auto">
          <a:xfrm>
            <a:off x="3886200" y="2832675"/>
            <a:ext cx="1143000" cy="1200150"/>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a:p>
            <a:r>
              <a:rPr lang="en-US" b="1">
                <a:latin typeface="Lucida Sans Unicode" pitchFamily="34" charset="0"/>
              </a:rPr>
              <a:t>with DNSSEC</a:t>
            </a:r>
          </a:p>
        </p:txBody>
      </p:sp>
      <p:cxnSp>
        <p:nvCxnSpPr>
          <p:cNvPr id="43" name="Straight Arrow Connector 42"/>
          <p:cNvCxnSpPr/>
          <p:nvPr/>
        </p:nvCxnSpPr>
        <p:spPr>
          <a:xfrm>
            <a:off x="5029200" y="2985075"/>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798" name="TextBox 52"/>
          <p:cNvSpPr txBox="1">
            <a:spLocks noChangeArrowheads="1"/>
          </p:cNvSpPr>
          <p:nvPr/>
        </p:nvSpPr>
        <p:spPr bwMode="auto">
          <a:xfrm>
            <a:off x="5638800" y="2527875"/>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rot="10800000">
            <a:off x="5029200" y="3366075"/>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00" name="TextBox 57"/>
          <p:cNvSpPr txBox="1">
            <a:spLocks noChangeArrowheads="1"/>
          </p:cNvSpPr>
          <p:nvPr/>
        </p:nvSpPr>
        <p:spPr bwMode="auto">
          <a:xfrm>
            <a:off x="6400800" y="2832675"/>
            <a:ext cx="1524000" cy="923925"/>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 with DNSSEC</a:t>
            </a:r>
          </a:p>
        </p:txBody>
      </p:sp>
      <p:grpSp>
        <p:nvGrpSpPr>
          <p:cNvPr id="4" name="Group 72"/>
          <p:cNvGrpSpPr>
            <a:grpSpLocks/>
          </p:cNvGrpSpPr>
          <p:nvPr/>
        </p:nvGrpSpPr>
        <p:grpSpPr bwMode="auto">
          <a:xfrm>
            <a:off x="1676400" y="3213675"/>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23"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5" name="Group 73"/>
          <p:cNvGrpSpPr>
            <a:grpSpLocks/>
          </p:cNvGrpSpPr>
          <p:nvPr/>
        </p:nvGrpSpPr>
        <p:grpSpPr bwMode="auto">
          <a:xfrm>
            <a:off x="609600" y="4051875"/>
            <a:ext cx="5791200" cy="338138"/>
            <a:chOff x="838200" y="2514600"/>
            <a:chExt cx="5791200" cy="338554"/>
          </a:xfrm>
        </p:grpSpPr>
        <p:sp>
          <p:nvSpPr>
            <p:cNvPr id="33820"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803" name="TextBox 61"/>
          <p:cNvSpPr txBox="1">
            <a:spLocks noChangeArrowheads="1"/>
          </p:cNvSpPr>
          <p:nvPr/>
        </p:nvSpPr>
        <p:spPr bwMode="auto">
          <a:xfrm>
            <a:off x="6400800" y="4128075"/>
            <a:ext cx="1295400" cy="1077913"/>
          </a:xfrm>
          <a:prstGeom prst="rect">
            <a:avLst/>
          </a:prstGeom>
          <a:noFill/>
          <a:ln w="38100">
            <a:solidFill>
              <a:schemeClr val="tx1"/>
            </a:solidFill>
            <a:miter lim="800000"/>
            <a:headEnd/>
            <a:tailEnd/>
          </a:ln>
        </p:spPr>
        <p:txBody>
          <a:bodyPr>
            <a:spAutoFit/>
          </a:bodyPr>
          <a:lstStyle/>
          <a:p>
            <a:endParaRPr lang="en-US" sz="1600" b="1">
              <a:solidFill>
                <a:srgbClr val="FF0000"/>
              </a:solidFill>
              <a:latin typeface="Lucida Sans Unicode" pitchFamily="34" charset="0"/>
            </a:endParaRPr>
          </a:p>
          <a:p>
            <a:r>
              <a:rPr lang="en-US" sz="1600" b="1">
                <a:latin typeface="Lucida Sans Unicode" pitchFamily="34" charset="0"/>
              </a:rPr>
              <a:t>webserverwww @ 1.2.3.4</a:t>
            </a:r>
          </a:p>
        </p:txBody>
      </p:sp>
      <p:grpSp>
        <p:nvGrpSpPr>
          <p:cNvPr id="6" name="Group 75"/>
          <p:cNvGrpSpPr>
            <a:grpSpLocks/>
          </p:cNvGrpSpPr>
          <p:nvPr/>
        </p:nvGrpSpPr>
        <p:grpSpPr bwMode="auto">
          <a:xfrm>
            <a:off x="228600" y="4661475"/>
            <a:ext cx="6172200" cy="338138"/>
            <a:chOff x="457200" y="3124200"/>
            <a:chExt cx="6172200" cy="338554"/>
          </a:xfrm>
        </p:grpSpPr>
        <p:sp>
          <p:nvSpPr>
            <p:cNvPr id="33818" name="TextBox 64"/>
            <p:cNvSpPr txBox="1">
              <a:spLocks noChangeArrowheads="1"/>
            </p:cNvSpPr>
            <p:nvPr/>
          </p:nvSpPr>
          <p:spPr bwMode="auto">
            <a:xfrm>
              <a:off x="4572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3000" y="4890075"/>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7" name="TextBox 68"/>
            <p:cNvSpPr txBox="1">
              <a:spLocks noChangeArrowheads="1"/>
            </p:cNvSpPr>
            <p:nvPr/>
          </p:nvSpPr>
          <p:spPr bwMode="auto">
            <a:xfrm>
              <a:off x="13716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grpSp>
        <p:nvGrpSpPr>
          <p:cNvPr id="8" name="Group 74"/>
          <p:cNvGrpSpPr>
            <a:grpSpLocks/>
          </p:cNvGrpSpPr>
          <p:nvPr/>
        </p:nvGrpSpPr>
        <p:grpSpPr bwMode="auto">
          <a:xfrm>
            <a:off x="609600" y="4280475"/>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5"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grpSp>
        <p:nvGrpSpPr>
          <p:cNvPr id="9" name="Group 62"/>
          <p:cNvGrpSpPr>
            <a:grpSpLocks/>
          </p:cNvGrpSpPr>
          <p:nvPr/>
        </p:nvGrpSpPr>
        <p:grpSpPr bwMode="auto">
          <a:xfrm>
            <a:off x="5029200" y="3137475"/>
            <a:ext cx="3733800" cy="947738"/>
            <a:chOff x="5410200" y="3752166"/>
            <a:chExt cx="3733800" cy="947409"/>
          </a:xfrm>
        </p:grpSpPr>
        <p:sp>
          <p:nvSpPr>
            <p:cNvPr id="33812" name="TextBox 71"/>
            <p:cNvSpPr txBox="1">
              <a:spLocks noChangeArrowheads="1"/>
            </p:cNvSpPr>
            <p:nvPr/>
          </p:nvSpPr>
          <p:spPr bwMode="auto">
            <a:xfrm>
              <a:off x="5638800" y="4114800"/>
              <a:ext cx="3505200" cy="584775"/>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www.majorbank.se = 5.6.7.8</a:t>
              </a:r>
            </a:p>
          </p:txBody>
        </p:sp>
        <p:cxnSp>
          <p:nvCxnSpPr>
            <p:cNvPr id="47" name="Straight Connector 46"/>
            <p:cNvCxnSpPr>
              <a:stCxn id="33812" idx="1"/>
            </p:cNvCxnSpPr>
            <p:nvPr/>
          </p:nvCxnSpPr>
          <p:spPr>
            <a:xfrm rot="10800000">
              <a:off x="5410200" y="3752166"/>
              <a:ext cx="228600" cy="6554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63"/>
          <p:cNvGrpSpPr>
            <a:grpSpLocks/>
          </p:cNvGrpSpPr>
          <p:nvPr/>
        </p:nvGrpSpPr>
        <p:grpSpPr bwMode="auto">
          <a:xfrm>
            <a:off x="5029200" y="1994475"/>
            <a:ext cx="3810000" cy="1143000"/>
            <a:chOff x="5029200" y="2590800"/>
            <a:chExt cx="3810000" cy="1143000"/>
          </a:xfrm>
        </p:grpSpPr>
        <p:cxnSp>
          <p:nvCxnSpPr>
            <p:cNvPr id="49" name="Straight Arrow Connector 48"/>
            <p:cNvCxnSpPr/>
            <p:nvPr/>
          </p:nvCxnSpPr>
          <p:spPr>
            <a:xfrm rot="5400000" flipH="1" flipV="1">
              <a:off x="4953000" y="3200400"/>
              <a:ext cx="6096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11" name="TextBox 54"/>
            <p:cNvSpPr txBox="1">
              <a:spLocks noChangeArrowheads="1"/>
            </p:cNvSpPr>
            <p:nvPr/>
          </p:nvSpPr>
          <p:spPr bwMode="auto">
            <a:xfrm>
              <a:off x="5334000" y="2590800"/>
              <a:ext cx="3505200" cy="584775"/>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Attacker’s record does not validate – drop it</a:t>
              </a:r>
            </a:p>
          </p:txBody>
        </p:sp>
      </p:grpSp>
      <p:sp>
        <p:nvSpPr>
          <p:cNvPr id="33" name="TextBox 32"/>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258741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74638"/>
            <a:ext cx="8458201" cy="1143000"/>
          </a:xfrm>
        </p:spPr>
        <p:txBody>
          <a:bodyPr>
            <a:normAutofit fontScale="90000"/>
          </a:bodyPr>
          <a:lstStyle/>
          <a:p>
            <a:pPr>
              <a:defRPr/>
            </a:pPr>
            <a:r>
              <a:rPr lang="en-US" b="1" dirty="0"/>
              <a:t>The Good: Resolver </a:t>
            </a:r>
            <a:r>
              <a:rPr lang="en-US" b="1" dirty="0" smtClean="0"/>
              <a:t>only caches validated records</a:t>
            </a:r>
            <a:endParaRPr lang="en-US" b="1" dirty="0"/>
          </a:p>
        </p:txBody>
      </p:sp>
      <p:grpSp>
        <p:nvGrpSpPr>
          <p:cNvPr id="3" name="Group 71"/>
          <p:cNvGrpSpPr>
            <a:grpSpLocks/>
          </p:cNvGrpSpPr>
          <p:nvPr/>
        </p:nvGrpSpPr>
        <p:grpSpPr bwMode="auto">
          <a:xfrm>
            <a:off x="152399" y="2282097"/>
            <a:ext cx="3733800" cy="338138"/>
            <a:chOff x="381000" y="1828800"/>
            <a:chExt cx="3733800" cy="338554"/>
          </a:xfrm>
        </p:grpSpPr>
        <p:sp>
          <p:nvSpPr>
            <p:cNvPr id="34840"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0" name="TextBox 37"/>
          <p:cNvSpPr txBox="1">
            <a:spLocks noChangeArrowheads="1"/>
          </p:cNvSpPr>
          <p:nvPr/>
        </p:nvSpPr>
        <p:spPr bwMode="auto">
          <a:xfrm>
            <a:off x="3886199" y="2282097"/>
            <a:ext cx="1143000" cy="1200150"/>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a:p>
            <a:r>
              <a:rPr lang="en-US" b="1">
                <a:latin typeface="Lucida Sans Unicode" pitchFamily="34" charset="0"/>
              </a:rPr>
              <a:t>with DNSSEC</a:t>
            </a:r>
          </a:p>
        </p:txBody>
      </p:sp>
      <p:sp>
        <p:nvSpPr>
          <p:cNvPr id="34821" name="TextBox 52"/>
          <p:cNvSpPr txBox="1">
            <a:spLocks noChangeArrowheads="1"/>
          </p:cNvSpPr>
          <p:nvPr/>
        </p:nvSpPr>
        <p:spPr bwMode="auto">
          <a:xfrm>
            <a:off x="5638799" y="1977297"/>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sp>
        <p:nvSpPr>
          <p:cNvPr id="34822" name="TextBox 57"/>
          <p:cNvSpPr txBox="1">
            <a:spLocks noChangeArrowheads="1"/>
          </p:cNvSpPr>
          <p:nvPr/>
        </p:nvSpPr>
        <p:spPr bwMode="auto">
          <a:xfrm>
            <a:off x="6400799" y="2282097"/>
            <a:ext cx="1524000" cy="923925"/>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 with DNSSEC</a:t>
            </a:r>
          </a:p>
        </p:txBody>
      </p:sp>
      <p:grpSp>
        <p:nvGrpSpPr>
          <p:cNvPr id="4" name="Group 72"/>
          <p:cNvGrpSpPr>
            <a:grpSpLocks/>
          </p:cNvGrpSpPr>
          <p:nvPr/>
        </p:nvGrpSpPr>
        <p:grpSpPr bwMode="auto">
          <a:xfrm>
            <a:off x="1676399" y="2663097"/>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9"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5" name="Group 73"/>
          <p:cNvGrpSpPr>
            <a:grpSpLocks/>
          </p:cNvGrpSpPr>
          <p:nvPr/>
        </p:nvGrpSpPr>
        <p:grpSpPr bwMode="auto">
          <a:xfrm>
            <a:off x="609599" y="3501297"/>
            <a:ext cx="5791200" cy="338138"/>
            <a:chOff x="838200" y="2514600"/>
            <a:chExt cx="5791200" cy="338554"/>
          </a:xfrm>
        </p:grpSpPr>
        <p:sp>
          <p:nvSpPr>
            <p:cNvPr id="34836"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5" name="TextBox 61"/>
          <p:cNvSpPr txBox="1">
            <a:spLocks noChangeArrowheads="1"/>
          </p:cNvSpPr>
          <p:nvPr/>
        </p:nvSpPr>
        <p:spPr bwMode="auto">
          <a:xfrm>
            <a:off x="6400799" y="3577497"/>
            <a:ext cx="1295400" cy="1077913"/>
          </a:xfrm>
          <a:prstGeom prst="rect">
            <a:avLst/>
          </a:prstGeom>
          <a:noFill/>
          <a:ln w="38100">
            <a:solidFill>
              <a:schemeClr val="tx1"/>
            </a:solidFill>
            <a:miter lim="800000"/>
            <a:headEnd/>
            <a:tailEnd/>
          </a:ln>
        </p:spPr>
        <p:txBody>
          <a:bodyPr>
            <a:spAutoFit/>
          </a:bodyPr>
          <a:lstStyle/>
          <a:p>
            <a:endParaRPr lang="en-US" sz="1600" b="1">
              <a:solidFill>
                <a:srgbClr val="FF0000"/>
              </a:solidFill>
              <a:latin typeface="Lucida Sans Unicode" pitchFamily="34" charset="0"/>
            </a:endParaRPr>
          </a:p>
          <a:p>
            <a:r>
              <a:rPr lang="en-US" sz="1600" b="1">
                <a:latin typeface="Lucida Sans Unicode" pitchFamily="34" charset="0"/>
              </a:rPr>
              <a:t>webserverwww @ 1.2.3.4</a:t>
            </a:r>
          </a:p>
        </p:txBody>
      </p:sp>
      <p:grpSp>
        <p:nvGrpSpPr>
          <p:cNvPr id="6" name="Group 75"/>
          <p:cNvGrpSpPr>
            <a:grpSpLocks/>
          </p:cNvGrpSpPr>
          <p:nvPr/>
        </p:nvGrpSpPr>
        <p:grpSpPr bwMode="auto">
          <a:xfrm>
            <a:off x="228599" y="4110897"/>
            <a:ext cx="6172200" cy="338138"/>
            <a:chOff x="457200" y="3124200"/>
            <a:chExt cx="6172200" cy="338554"/>
          </a:xfrm>
        </p:grpSpPr>
        <p:sp>
          <p:nvSpPr>
            <p:cNvPr id="34834" name="TextBox 64"/>
            <p:cNvSpPr txBox="1">
              <a:spLocks noChangeArrowheads="1"/>
            </p:cNvSpPr>
            <p:nvPr/>
          </p:nvSpPr>
          <p:spPr bwMode="auto">
            <a:xfrm>
              <a:off x="4572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2999" y="4339497"/>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3" name="TextBox 68"/>
            <p:cNvSpPr txBox="1">
              <a:spLocks noChangeArrowheads="1"/>
            </p:cNvSpPr>
            <p:nvPr/>
          </p:nvSpPr>
          <p:spPr bwMode="auto">
            <a:xfrm>
              <a:off x="13716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grpSp>
        <p:nvGrpSpPr>
          <p:cNvPr id="8" name="Group 74"/>
          <p:cNvGrpSpPr>
            <a:grpSpLocks/>
          </p:cNvGrpSpPr>
          <p:nvPr/>
        </p:nvGrpSpPr>
        <p:grpSpPr bwMode="auto">
          <a:xfrm>
            <a:off x="609599" y="3729897"/>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1"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25" name="TextBox 24"/>
          <p:cNvSpPr txBox="1"/>
          <p:nvPr/>
        </p:nvSpPr>
        <p:spPr>
          <a:xfrm rot="10800000" flipH="1" flipV="1">
            <a:off x="5638799" y="1977297"/>
            <a:ext cx="3124200" cy="3170099"/>
          </a:xfrm>
          <a:prstGeom prst="rect">
            <a:avLst/>
          </a:prstGeom>
          <a:noFill/>
          <a:ln w="28575">
            <a:solidFill>
              <a:schemeClr val="tx1"/>
            </a:solidFill>
            <a:prstDash val="dash"/>
          </a:ln>
        </p:spPr>
        <p:txBody>
          <a:bodyPr wrap="square" rtlCol="0">
            <a:spAutoFit/>
          </a:bodyPr>
          <a:lstStyle/>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r>
              <a:rPr lang="en-US" sz="2000" b="1" dirty="0" smtClean="0"/>
              <a:t>ENTERPRISE</a:t>
            </a:r>
          </a:p>
        </p:txBody>
      </p:sp>
      <p:sp>
        <p:nvSpPr>
          <p:cNvPr id="26" name="TextBox 25"/>
          <p:cNvSpPr txBox="1"/>
          <p:nvPr/>
        </p:nvSpPr>
        <p:spPr>
          <a:xfrm rot="10800000" flipH="1" flipV="1">
            <a:off x="3581399" y="1977297"/>
            <a:ext cx="1752600" cy="3785652"/>
          </a:xfrm>
          <a:prstGeom prst="rect">
            <a:avLst/>
          </a:prstGeom>
          <a:noFill/>
          <a:ln w="28575">
            <a:solidFill>
              <a:schemeClr val="tx1"/>
            </a:solidFill>
            <a:prstDash val="dash"/>
          </a:ln>
        </p:spPr>
        <p:txBody>
          <a:bodyPr wrap="square" rtlCol="0">
            <a:spAutoFit/>
          </a:bodyPr>
          <a:lstStyle/>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smtClean="0"/>
          </a:p>
          <a:p>
            <a:r>
              <a:rPr lang="en-US" sz="2000" b="1" dirty="0" smtClean="0"/>
              <a:t>ISP / ENTERPRISE /</a:t>
            </a:r>
          </a:p>
          <a:p>
            <a:r>
              <a:rPr lang="en-US" sz="2000" b="1" dirty="0" smtClean="0"/>
              <a:t>END NODE</a:t>
            </a:r>
          </a:p>
        </p:txBody>
      </p:sp>
      <p:sp>
        <p:nvSpPr>
          <p:cNvPr id="27" name="TextBox 26"/>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56781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Business Case for DNSSEC</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C</a:t>
            </a:r>
            <a:r>
              <a:rPr lang="en-US" dirty="0" smtClean="0"/>
              <a:t>yber security is becoming a greater concern to enterprises, government, and end users. DNSSEC is a key tool and differentiator.</a:t>
            </a:r>
          </a:p>
          <a:p>
            <a:r>
              <a:rPr lang="en-US" dirty="0" smtClean="0"/>
              <a:t>DNSSEC is the biggest security upgrade to Internet infrastructure in over 20 years. It is a platform for new security applications (for those that see the opportunity).</a:t>
            </a:r>
          </a:p>
          <a:p>
            <a:r>
              <a:rPr lang="en-US" dirty="0" smtClean="0"/>
              <a:t>DNSSEC infrastructure deployment has been brisk but requires expertise.  Getting ahead of the curve is a competitive advantage.</a:t>
            </a:r>
          </a:p>
        </p:txBody>
      </p:sp>
    </p:spTree>
    <p:extLst>
      <p:ext uri="{BB962C8B-B14F-4D97-AF65-F5344CB8AC3E}">
        <p14:creationId xmlns:p14="http://schemas.microsoft.com/office/powerpoint/2010/main" val="1284849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fedv6-deployment.antd.nist.gov/images/graphdnspie-gov.png"/>
          <p:cNvPicPr>
            <a:picLocks noChangeAspect="1" noChangeArrowheads="1"/>
          </p:cNvPicPr>
          <p:nvPr/>
        </p:nvPicPr>
        <p:blipFill>
          <a:blip r:embed="rId3" cstate="print">
            <a:lum bright="77000"/>
          </a:blip>
          <a:srcRect/>
          <a:stretch>
            <a:fillRect/>
          </a:stretch>
        </p:blipFill>
        <p:spPr bwMode="auto">
          <a:xfrm>
            <a:off x="4648200" y="3581400"/>
            <a:ext cx="4286250" cy="3143250"/>
          </a:xfrm>
          <a:prstGeom prst="rect">
            <a:avLst/>
          </a:prstGeom>
          <a:noFill/>
        </p:spPr>
      </p:pic>
      <p:sp>
        <p:nvSpPr>
          <p:cNvPr id="2" name="Title 1"/>
          <p:cNvSpPr>
            <a:spLocks noGrp="1"/>
          </p:cNvSpPr>
          <p:nvPr>
            <p:ph type="title"/>
          </p:nvPr>
        </p:nvSpPr>
        <p:spPr/>
        <p:txBody>
          <a:bodyPr>
            <a:normAutofit/>
          </a:bodyPr>
          <a:lstStyle/>
          <a:p>
            <a:r>
              <a:rPr lang="en-US" sz="4000" b="1" dirty="0" smtClean="0"/>
              <a:t>DNSSEC interest from governments</a:t>
            </a:r>
            <a:endParaRPr lang="en-US" sz="4000" b="1" dirty="0"/>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r>
              <a:rPr lang="en-US" dirty="0" smtClean="0"/>
              <a:t>Sweden, Brazil, Netherlands and others encourage DNSSEC deployment to varying degrees</a:t>
            </a:r>
          </a:p>
          <a:p>
            <a:r>
              <a:rPr lang="en-US" dirty="0" smtClean="0"/>
              <a:t>Mar 2012 - AT&amp;T, </a:t>
            </a:r>
            <a:r>
              <a:rPr lang="en-US" dirty="0" err="1" smtClean="0"/>
              <a:t>CenturyLink</a:t>
            </a:r>
            <a:r>
              <a:rPr lang="en-US" dirty="0" smtClean="0"/>
              <a:t> (Qwest), Comcast, Cox, Sprint, </a:t>
            </a:r>
            <a:r>
              <a:rPr lang="en-US" dirty="0" err="1" smtClean="0"/>
              <a:t>TimeWarner</a:t>
            </a:r>
            <a:r>
              <a:rPr lang="en-US" dirty="0" smtClean="0"/>
              <a:t> Cable, and Verizon have pledged to comply and abide by US FCC [1] recommendations that include DNSSEC</a:t>
            </a:r>
            <a:r>
              <a:rPr lang="en-US" sz="2400" dirty="0" smtClean="0"/>
              <a:t>.. “A report by Gartner found 3.6 million Americans getting redirected to bogus websites in a single year, costing them $3.2 billion.,”</a:t>
            </a:r>
            <a:r>
              <a:rPr lang="en-US" sz="2000" dirty="0" smtClean="0"/>
              <a:t>[2].</a:t>
            </a:r>
            <a:endParaRPr lang="en-US" dirty="0" smtClean="0"/>
          </a:p>
          <a:p>
            <a:r>
              <a:rPr lang="en-US" dirty="0" smtClean="0"/>
              <a:t>2008 US .</a:t>
            </a:r>
            <a:r>
              <a:rPr lang="en-US" dirty="0" err="1" smtClean="0"/>
              <a:t>gov</a:t>
            </a:r>
            <a:r>
              <a:rPr lang="en-US" dirty="0" smtClean="0"/>
              <a:t> mandate.  </a:t>
            </a:r>
            <a:r>
              <a:rPr lang="en-US" dirty="0" smtClean="0"/>
              <a:t>&gt;60</a:t>
            </a:r>
            <a:r>
              <a:rPr lang="en-US" dirty="0" smtClean="0"/>
              <a:t>% operational. </a:t>
            </a:r>
            <a:r>
              <a:rPr lang="en-US" sz="2400" dirty="0" smtClean="0"/>
              <a:t>[3]</a:t>
            </a:r>
            <a:endParaRPr lang="en-US" dirty="0" smtClean="0"/>
          </a:p>
        </p:txBody>
      </p:sp>
      <p:sp>
        <p:nvSpPr>
          <p:cNvPr id="4" name="Rectangle 3"/>
          <p:cNvSpPr/>
          <p:nvPr/>
        </p:nvSpPr>
        <p:spPr>
          <a:xfrm>
            <a:off x="152400" y="6119336"/>
            <a:ext cx="8991600" cy="738664"/>
          </a:xfrm>
          <a:prstGeom prst="rect">
            <a:avLst/>
          </a:prstGeom>
        </p:spPr>
        <p:txBody>
          <a:bodyPr wrap="square">
            <a:spAutoFit/>
          </a:bodyPr>
          <a:lstStyle/>
          <a:p>
            <a:r>
              <a:rPr lang="en-US" sz="1400" b="1" dirty="0" smtClean="0"/>
              <a:t>[1] FCC=Federal Communications Commission=US communications Ministry </a:t>
            </a:r>
          </a:p>
          <a:p>
            <a:r>
              <a:rPr lang="en-US" sz="1400" b="1" dirty="0" smtClean="0"/>
              <a:t>[2] http://securitywatch.pcmag.com/security/295722-isps-agree-to-fcc-rules-on-anti-botnet-dnssec-internet-routing  </a:t>
            </a:r>
          </a:p>
          <a:p>
            <a:r>
              <a:rPr lang="en-US" sz="1400" b="1" dirty="0" smtClean="0"/>
              <a:t>[3] http://www.whitehouse.gov/sites/default/files/omb/memoranda/fy2008/m08-23.pdf</a:t>
            </a:r>
            <a:endParaRPr lang="en-US" sz="1400" b="1" dirty="0"/>
          </a:p>
        </p:txBody>
      </p:sp>
    </p:spTree>
    <p:extLst>
      <p:ext uri="{BB962C8B-B14F-4D97-AF65-F5344CB8AC3E}">
        <p14:creationId xmlns:p14="http://schemas.microsoft.com/office/powerpoint/2010/main" val="4110467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3994703"/>
            <a:ext cx="4724400" cy="2696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650" y="370386"/>
            <a:ext cx="8648700"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6800" y="3264594"/>
            <a:ext cx="4257675" cy="3439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562" y="990600"/>
            <a:ext cx="3881438" cy="2814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8650489">
            <a:off x="4201276" y="1184136"/>
            <a:ext cx="880174" cy="369332"/>
          </a:xfrm>
          <a:prstGeom prst="rect">
            <a:avLst/>
          </a:prstGeom>
          <a:noFill/>
        </p:spPr>
        <p:txBody>
          <a:bodyPr wrap="square" rtlCol="0">
            <a:spAutoFit/>
          </a:bodyPr>
          <a:lstStyle/>
          <a:p>
            <a:r>
              <a:rPr lang="en-US" b="1" dirty="0" smtClean="0"/>
              <a:t>COM</a:t>
            </a:r>
            <a:endParaRPr lang="en-US" b="1" dirty="0"/>
          </a:p>
        </p:txBody>
      </p:sp>
      <p:sp>
        <p:nvSpPr>
          <p:cNvPr id="9" name="TextBox 8"/>
          <p:cNvSpPr txBox="1"/>
          <p:nvPr/>
        </p:nvSpPr>
        <p:spPr>
          <a:xfrm rot="20676319">
            <a:off x="7068575" y="4334842"/>
            <a:ext cx="1183664" cy="646331"/>
          </a:xfrm>
          <a:prstGeom prst="rect">
            <a:avLst/>
          </a:prstGeom>
          <a:noFill/>
        </p:spPr>
        <p:txBody>
          <a:bodyPr wrap="square" rtlCol="0">
            <a:spAutoFit/>
          </a:bodyPr>
          <a:lstStyle/>
          <a:p>
            <a:r>
              <a:rPr lang="en-US" b="1" dirty="0" smtClean="0"/>
              <a:t>DNSSEC TLDs </a:t>
            </a:r>
            <a:endParaRPr lang="en-US" b="1" dirty="0"/>
          </a:p>
        </p:txBody>
      </p:sp>
      <p:sp>
        <p:nvSpPr>
          <p:cNvPr id="10" name="TextBox 9"/>
          <p:cNvSpPr txBox="1"/>
          <p:nvPr/>
        </p:nvSpPr>
        <p:spPr>
          <a:xfrm>
            <a:off x="1752600" y="5481620"/>
            <a:ext cx="1183664" cy="369332"/>
          </a:xfrm>
          <a:prstGeom prst="rect">
            <a:avLst/>
          </a:prstGeom>
          <a:noFill/>
        </p:spPr>
        <p:txBody>
          <a:bodyPr wrap="square" rtlCol="0">
            <a:spAutoFit/>
          </a:bodyPr>
          <a:lstStyle/>
          <a:p>
            <a:r>
              <a:rPr lang="en-US" b="1" dirty="0" smtClean="0"/>
              <a:t>NL</a:t>
            </a:r>
            <a:endParaRPr lang="en-US" b="1" dirty="0"/>
          </a:p>
        </p:txBody>
      </p:sp>
    </p:spTree>
    <p:extLst>
      <p:ext uri="{BB962C8B-B14F-4D97-AF65-F5344CB8AC3E}">
        <p14:creationId xmlns:p14="http://schemas.microsoft.com/office/powerpoint/2010/main" val="86988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28600" y="921939"/>
            <a:ext cx="8701155" cy="546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504353" y="1048377"/>
            <a:ext cx="8229600" cy="4754563"/>
          </a:xfrm>
        </p:spPr>
        <p:txBody>
          <a:bodyPr>
            <a:normAutofit fontScale="70000" lnSpcReduction="20000"/>
          </a:bodyPr>
          <a:lstStyle/>
          <a:p>
            <a:pPr>
              <a:spcBef>
                <a:spcPts val="700"/>
              </a:spcBef>
            </a:pPr>
            <a:r>
              <a:rPr lang="en-US" dirty="0" smtClean="0"/>
              <a:t> </a:t>
            </a:r>
            <a:r>
              <a:rPr lang="en-US" sz="3300" dirty="0" smtClean="0"/>
              <a:t>Deployed on </a:t>
            </a:r>
            <a:r>
              <a:rPr lang="en-US" sz="3300" dirty="0" smtClean="0"/>
              <a:t>107/317 </a:t>
            </a:r>
            <a:r>
              <a:rPr lang="en-US" sz="3300" dirty="0" smtClean="0"/>
              <a:t>TLDs </a:t>
            </a:r>
            <a:r>
              <a:rPr lang="en-US" sz="3300" dirty="0" smtClean="0"/>
              <a:t>(.</a:t>
            </a:r>
            <a:r>
              <a:rPr lang="en-US" sz="3300" dirty="0" err="1" smtClean="0"/>
              <a:t>th</a:t>
            </a:r>
            <a:r>
              <a:rPr lang="en-US" sz="3300" dirty="0" smtClean="0"/>
              <a:t> .mm .my .in </a:t>
            </a:r>
            <a:r>
              <a:rPr lang="en-US" sz="3300" dirty="0" smtClean="0"/>
              <a:t>.kg .</a:t>
            </a:r>
            <a:r>
              <a:rPr lang="en-US" sz="3300" dirty="0" err="1" smtClean="0"/>
              <a:t>lk</a:t>
            </a:r>
            <a:r>
              <a:rPr lang="en-US" sz="3300" dirty="0" smtClean="0"/>
              <a:t> .</a:t>
            </a:r>
            <a:r>
              <a:rPr lang="en-US" sz="3300" dirty="0" err="1" smtClean="0"/>
              <a:t>nc</a:t>
            </a:r>
            <a:r>
              <a:rPr lang="en-US" sz="3300" dirty="0" smtClean="0"/>
              <a:t> .</a:t>
            </a:r>
            <a:r>
              <a:rPr lang="en-US" sz="3300" dirty="0" err="1" smtClean="0"/>
              <a:t>nz</a:t>
            </a:r>
            <a:r>
              <a:rPr lang="en-US" sz="3300" dirty="0" smtClean="0"/>
              <a:t> .la .pw .</a:t>
            </a:r>
            <a:r>
              <a:rPr lang="en-US" sz="3300" dirty="0" err="1" smtClean="0"/>
              <a:t>tv</a:t>
            </a:r>
            <a:r>
              <a:rPr lang="en-US" sz="3300" dirty="0" smtClean="0"/>
              <a:t> .</a:t>
            </a:r>
            <a:r>
              <a:rPr lang="en-US" sz="3300" dirty="0" err="1" smtClean="0"/>
              <a:t>kr</a:t>
            </a:r>
            <a:r>
              <a:rPr lang="en-US" sz="3300" dirty="0" smtClean="0"/>
              <a:t> .</a:t>
            </a:r>
            <a:r>
              <a:rPr lang="en-US" sz="3300" dirty="0" err="1" smtClean="0"/>
              <a:t>jp</a:t>
            </a:r>
            <a:r>
              <a:rPr lang="en-US" sz="3300" dirty="0" smtClean="0"/>
              <a:t> .</a:t>
            </a:r>
            <a:r>
              <a:rPr lang="en-US" sz="3300" dirty="0" err="1" smtClean="0"/>
              <a:t>ru</a:t>
            </a:r>
            <a:r>
              <a:rPr lang="en-US" sz="3300" dirty="0" smtClean="0"/>
              <a:t> .</a:t>
            </a:r>
            <a:r>
              <a:rPr lang="az-Cyrl-AZ" sz="3300" dirty="0" smtClean="0"/>
              <a:t>рф</a:t>
            </a:r>
            <a:r>
              <a:rPr lang="en-US" sz="3300" dirty="0" smtClean="0"/>
              <a:t> .de .my </a:t>
            </a:r>
            <a:r>
              <a:rPr lang="ar-AE" sz="3300" dirty="0" smtClean="0"/>
              <a:t>مليسيا</a:t>
            </a:r>
            <a:r>
              <a:rPr lang="en-US" sz="3300" dirty="0" smtClean="0"/>
              <a:t>  .</a:t>
            </a:r>
            <a:r>
              <a:rPr lang="en-US" sz="3300" dirty="0" err="1" smtClean="0"/>
              <a:t>asia</a:t>
            </a:r>
            <a:r>
              <a:rPr lang="en-US" sz="3300" dirty="0" smtClean="0"/>
              <a:t> .</a:t>
            </a:r>
            <a:r>
              <a:rPr lang="en-US" sz="3300" dirty="0" err="1" smtClean="0"/>
              <a:t>tw</a:t>
            </a:r>
            <a:r>
              <a:rPr lang="en-US" sz="3300" dirty="0" smtClean="0"/>
              <a:t> </a:t>
            </a:r>
            <a:r>
              <a:rPr lang="ja-JP" altLang="en-US" sz="3300" dirty="0" smtClean="0"/>
              <a:t>台灣</a:t>
            </a:r>
            <a:r>
              <a:rPr lang="en-US" sz="3300" dirty="0" smtClean="0"/>
              <a:t>, .</a:t>
            </a:r>
            <a:r>
              <a:rPr lang="en-US" sz="3300" dirty="0" err="1" smtClean="0"/>
              <a:t>kr</a:t>
            </a:r>
            <a:r>
              <a:rPr lang="en-US" sz="3300" dirty="0" smtClean="0"/>
              <a:t> </a:t>
            </a:r>
            <a:r>
              <a:rPr lang="ko-KR" altLang="en-US" sz="3300" dirty="0" smtClean="0"/>
              <a:t>한국</a:t>
            </a:r>
            <a:r>
              <a:rPr lang="en-US" sz="3300" dirty="0" smtClean="0"/>
              <a:t> .com </a:t>
            </a:r>
            <a:r>
              <a:rPr lang="en-US" sz="3300" dirty="0" err="1" smtClean="0"/>
              <a:t>.net</a:t>
            </a:r>
            <a:r>
              <a:rPr lang="en-US" sz="3300" dirty="0" smtClean="0"/>
              <a:t>, .post, … and soon .</a:t>
            </a:r>
            <a:r>
              <a:rPr lang="en-US" sz="3300" dirty="0" err="1" smtClean="0"/>
              <a:t>cn</a:t>
            </a:r>
            <a:r>
              <a:rPr lang="en-US" sz="3300" dirty="0" smtClean="0"/>
              <a:t>)</a:t>
            </a:r>
          </a:p>
          <a:p>
            <a:pPr>
              <a:spcBef>
                <a:spcPts val="700"/>
              </a:spcBef>
            </a:pPr>
            <a:r>
              <a:rPr lang="en-US" sz="3300" dirty="0" smtClean="0"/>
              <a:t>Root signed** and audited</a:t>
            </a:r>
          </a:p>
          <a:p>
            <a:pPr>
              <a:spcBef>
                <a:spcPts val="700"/>
              </a:spcBef>
            </a:pPr>
            <a:r>
              <a:rPr lang="en-US" sz="3300" dirty="0" smtClean="0"/>
              <a:t>&gt;86% of domain names could have DNSSEC</a:t>
            </a:r>
          </a:p>
          <a:p>
            <a:pPr>
              <a:spcBef>
                <a:spcPts val="700"/>
              </a:spcBef>
            </a:pPr>
            <a:r>
              <a:rPr lang="en-US" sz="3300" dirty="0" smtClean="0"/>
              <a:t>Required in new </a:t>
            </a:r>
            <a:r>
              <a:rPr lang="en-US" sz="3300" dirty="0" err="1" smtClean="0"/>
              <a:t>gTLDs</a:t>
            </a:r>
            <a:endParaRPr lang="en-US" sz="3300" dirty="0" smtClean="0"/>
          </a:p>
          <a:p>
            <a:pPr>
              <a:spcBef>
                <a:spcPts val="700"/>
              </a:spcBef>
            </a:pPr>
            <a:r>
              <a:rPr lang="en-US" sz="3300" dirty="0" smtClean="0"/>
              <a:t>Growing ISP support*</a:t>
            </a:r>
          </a:p>
          <a:p>
            <a:pPr>
              <a:spcBef>
                <a:spcPts val="700"/>
              </a:spcBef>
            </a:pPr>
            <a:r>
              <a:rPr lang="en-US" sz="3300" dirty="0" smtClean="0"/>
              <a:t>3</a:t>
            </a:r>
            <a:r>
              <a:rPr lang="en-US" sz="3300" baseline="30000" dirty="0" smtClean="0"/>
              <a:t>rd</a:t>
            </a:r>
            <a:r>
              <a:rPr lang="en-US" sz="3300" dirty="0" smtClean="0"/>
              <a:t> party signing </a:t>
            </a:r>
            <a:r>
              <a:rPr lang="en-US" sz="3300" dirty="0" smtClean="0"/>
              <a:t>solutions***</a:t>
            </a:r>
            <a:endParaRPr lang="en-US" sz="3300" dirty="0" smtClean="0"/>
          </a:p>
          <a:p>
            <a:pPr>
              <a:spcBef>
                <a:spcPts val="700"/>
              </a:spcBef>
            </a:pPr>
            <a:r>
              <a:rPr lang="en-US" sz="3300" dirty="0" smtClean="0"/>
              <a:t>Growing S/W H/W support: </a:t>
            </a:r>
            <a:r>
              <a:rPr lang="en-US" sz="3300" dirty="0" err="1" smtClean="0"/>
              <a:t>NLNetLabs</a:t>
            </a:r>
            <a:r>
              <a:rPr lang="en-US" sz="3300" dirty="0" smtClean="0"/>
              <a:t>, ISC, </a:t>
            </a:r>
            <a:r>
              <a:rPr lang="en-US" sz="3300" dirty="0" smtClean="0"/>
              <a:t>Microsoft, </a:t>
            </a:r>
            <a:r>
              <a:rPr lang="en-US" sz="3300" dirty="0" err="1" smtClean="0"/>
              <a:t>PowerDNS</a:t>
            </a:r>
            <a:r>
              <a:rPr lang="en-US" sz="3300" dirty="0" smtClean="0"/>
              <a:t>, Secure64</a:t>
            </a:r>
            <a:r>
              <a:rPr lang="en-US" sz="3300" dirty="0" smtClean="0"/>
              <a:t>…? </a:t>
            </a:r>
            <a:r>
              <a:rPr lang="en-US" sz="3300" dirty="0" err="1" smtClean="0"/>
              <a:t>openssl</a:t>
            </a:r>
            <a:r>
              <a:rPr lang="en-US" sz="3300" dirty="0" smtClean="0"/>
              <a:t>, </a:t>
            </a:r>
            <a:r>
              <a:rPr lang="en-US" sz="3300" dirty="0" err="1" smtClean="0"/>
              <a:t>mozilla</a:t>
            </a:r>
            <a:r>
              <a:rPr lang="en-US" sz="3300" dirty="0" smtClean="0"/>
              <a:t>: </a:t>
            </a:r>
            <a:r>
              <a:rPr lang="en-US" sz="3300" dirty="0" smtClean="0"/>
              <a:t>early </a:t>
            </a:r>
            <a:r>
              <a:rPr lang="en-US" sz="3300" dirty="0" smtClean="0"/>
              <a:t>DANE support</a:t>
            </a:r>
            <a:endParaRPr lang="en-US" sz="3300" dirty="0" smtClean="0"/>
          </a:p>
          <a:p>
            <a:pPr>
              <a:spcBef>
                <a:spcPts val="700"/>
              </a:spcBef>
            </a:pPr>
            <a:r>
              <a:rPr lang="en-US" sz="3300" dirty="0" smtClean="0"/>
              <a:t>IETF standard on DNSSEC SSL certificates (RFC6698)</a:t>
            </a:r>
          </a:p>
          <a:p>
            <a:pPr>
              <a:spcBef>
                <a:spcPts val="700"/>
              </a:spcBef>
            </a:pPr>
            <a:r>
              <a:rPr lang="en-US" sz="3300" dirty="0" smtClean="0"/>
              <a:t>Growing support from major players</a:t>
            </a:r>
            <a:r>
              <a:rPr lang="en-US" sz="3300" dirty="0" smtClean="0"/>
              <a:t>…(Apple iPhone/</a:t>
            </a:r>
            <a:r>
              <a:rPr lang="en-US" sz="3300" dirty="0" err="1" smtClean="0"/>
              <a:t>iPad</a:t>
            </a:r>
            <a:r>
              <a:rPr lang="en-US" sz="3300" dirty="0" smtClean="0"/>
              <a:t>, Google 8.8.8.8</a:t>
            </a:r>
            <a:r>
              <a:rPr lang="en-US" sz="3300" dirty="0" smtClean="0"/>
              <a:t>,…)</a:t>
            </a:r>
          </a:p>
        </p:txBody>
      </p:sp>
      <p:sp>
        <p:nvSpPr>
          <p:cNvPr id="2" name="Title 1"/>
          <p:cNvSpPr>
            <a:spLocks noGrp="1"/>
          </p:cNvSpPr>
          <p:nvPr>
            <p:ph type="title"/>
          </p:nvPr>
        </p:nvSpPr>
        <p:spPr>
          <a:xfrm>
            <a:off x="457200" y="30480"/>
            <a:ext cx="8229600" cy="1143000"/>
          </a:xfrm>
        </p:spPr>
        <p:txBody>
          <a:bodyPr>
            <a:normAutofit/>
          </a:bodyPr>
          <a:lstStyle/>
          <a:p>
            <a:pPr algn="ctr"/>
            <a:r>
              <a:rPr lang="en-US" sz="4000" b="1" dirty="0" smtClean="0"/>
              <a:t>DNSSEC - Where we are</a:t>
            </a:r>
            <a:endParaRPr lang="en-US" sz="4000" b="1" dirty="0"/>
          </a:p>
        </p:txBody>
      </p:sp>
      <p:sp>
        <p:nvSpPr>
          <p:cNvPr id="12" name="Rectangle 11"/>
          <p:cNvSpPr/>
          <p:nvPr/>
        </p:nvSpPr>
        <p:spPr>
          <a:xfrm>
            <a:off x="381000" y="5802940"/>
            <a:ext cx="8153400" cy="461665"/>
          </a:xfrm>
          <a:prstGeom prst="rect">
            <a:avLst/>
          </a:prstGeom>
        </p:spPr>
        <p:txBody>
          <a:bodyPr wrap="square">
            <a:spAutoFit/>
          </a:bodyPr>
          <a:lstStyle/>
          <a:p>
            <a:r>
              <a:rPr lang="en-US" sz="1200" b="1" dirty="0" smtClean="0"/>
              <a:t>*COMCAST Internet (18M), </a:t>
            </a:r>
            <a:r>
              <a:rPr lang="en-US" sz="1200" b="1" dirty="0" err="1" smtClean="0"/>
              <a:t>TeliaSonera</a:t>
            </a:r>
            <a:r>
              <a:rPr lang="en-US" sz="1200" b="1" dirty="0" smtClean="0"/>
              <a:t> SE, </a:t>
            </a:r>
            <a:r>
              <a:rPr lang="en-US" sz="1200" b="1" dirty="0" err="1" smtClean="0"/>
              <a:t>Sprint,Vodafone</a:t>
            </a:r>
            <a:r>
              <a:rPr lang="en-US" sz="1200" b="1" dirty="0" smtClean="0"/>
              <a:t> </a:t>
            </a:r>
            <a:r>
              <a:rPr lang="en-US" sz="1200" b="1" dirty="0" err="1" smtClean="0"/>
              <a:t>CZ,Telefonica</a:t>
            </a:r>
            <a:r>
              <a:rPr lang="en-US" sz="1200" b="1" dirty="0" smtClean="0"/>
              <a:t> CZ, T-mobile NL, </a:t>
            </a:r>
            <a:r>
              <a:rPr lang="en-US" sz="1200" b="1" dirty="0" err="1" smtClean="0"/>
              <a:t>SurfNet</a:t>
            </a:r>
            <a:r>
              <a:rPr lang="en-US" sz="1200" b="1" dirty="0" smtClean="0"/>
              <a:t> NL, SANYO Information Technology Solutions JP, others.. </a:t>
            </a:r>
            <a:endParaRPr lang="en-US" sz="1200" b="1" dirty="0"/>
          </a:p>
        </p:txBody>
      </p:sp>
      <p:sp>
        <p:nvSpPr>
          <p:cNvPr id="3" name="TextBox 2"/>
          <p:cNvSpPr txBox="1"/>
          <p:nvPr/>
        </p:nvSpPr>
        <p:spPr>
          <a:xfrm>
            <a:off x="394063" y="6244651"/>
            <a:ext cx="8535692" cy="276999"/>
          </a:xfrm>
          <a:prstGeom prst="rect">
            <a:avLst/>
          </a:prstGeom>
          <a:noFill/>
        </p:spPr>
        <p:txBody>
          <a:bodyPr wrap="square" rtlCol="0">
            <a:spAutoFit/>
          </a:bodyPr>
          <a:lstStyle/>
          <a:p>
            <a:r>
              <a:rPr lang="en-US" sz="1200" b="1" dirty="0" smtClean="0"/>
              <a:t>**Int’l bottom-up trust model /w 21 </a:t>
            </a:r>
            <a:r>
              <a:rPr lang="en-US" sz="1200" b="1" dirty="0" smtClean="0"/>
              <a:t>TCRs from: </a:t>
            </a:r>
            <a:r>
              <a:rPr lang="en-US" sz="1200" b="1" dirty="0"/>
              <a:t>TT, BF, RU, CN, US, SE, NL, UG, BR, </a:t>
            </a:r>
            <a:r>
              <a:rPr lang="en-US" sz="1200" b="1" dirty="0" smtClean="0"/>
              <a:t>Benin, </a:t>
            </a:r>
            <a:r>
              <a:rPr lang="en-US" sz="1200" b="1" dirty="0"/>
              <a:t>PT, NP, Mauritius, CZ, CA, JP, UK, </a:t>
            </a:r>
            <a:r>
              <a:rPr lang="en-US" sz="1200" b="1" dirty="0" smtClean="0"/>
              <a:t>NZ…</a:t>
            </a:r>
            <a:endParaRPr lang="en-US" sz="1200" b="1" dirty="0"/>
          </a:p>
        </p:txBody>
      </p:sp>
      <p:sp>
        <p:nvSpPr>
          <p:cNvPr id="4" name="Rectangle 3"/>
          <p:cNvSpPr/>
          <p:nvPr/>
        </p:nvSpPr>
        <p:spPr>
          <a:xfrm>
            <a:off x="381000" y="6519446"/>
            <a:ext cx="8001000" cy="276999"/>
          </a:xfrm>
          <a:prstGeom prst="rect">
            <a:avLst/>
          </a:prstGeom>
        </p:spPr>
        <p:txBody>
          <a:bodyPr wrap="square">
            <a:spAutoFit/>
          </a:bodyPr>
          <a:lstStyle/>
          <a:p>
            <a:r>
              <a:rPr lang="en-US" sz="1200" b="1" dirty="0" smtClean="0"/>
              <a:t>*** Partial list of registrars: https</a:t>
            </a:r>
            <a:r>
              <a:rPr lang="en-US" sz="1200" b="1" dirty="0"/>
              <a:t>://www.icann.org/en/news/in-focus/dnssec/deployment</a:t>
            </a:r>
          </a:p>
        </p:txBody>
      </p:sp>
      <p:pic>
        <p:nvPicPr>
          <p:cNvPr id="1026" name="Picture 2"/>
          <p:cNvPicPr>
            <a:picLocks noChangeAspect="1" noChangeArrowheads="1"/>
          </p:cNvPicPr>
          <p:nvPr/>
        </p:nvPicPr>
        <p:blipFill>
          <a:blip r:embed="rId4" cstate="print"/>
          <a:srcRect/>
          <a:stretch>
            <a:fillRect/>
          </a:stretch>
        </p:blipFill>
        <p:spPr bwMode="auto">
          <a:xfrm>
            <a:off x="4381500" y="1621971"/>
            <a:ext cx="1493024" cy="762000"/>
          </a:xfrm>
          <a:prstGeom prst="rect">
            <a:avLst/>
          </a:prstGeom>
          <a:noFill/>
          <a:ln w="9525">
            <a:noFill/>
            <a:miter lim="800000"/>
            <a:headEnd/>
            <a:tailEnd/>
          </a:ln>
        </p:spPr>
      </p:pic>
    </p:spTree>
    <p:extLst>
      <p:ext uri="{BB962C8B-B14F-4D97-AF65-F5344CB8AC3E}">
        <p14:creationId xmlns:p14="http://schemas.microsoft.com/office/powerpoint/2010/main" val="2600822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fedv6-deployment.antd.nist.gov/images/graphdnspie-com.png"/>
          <p:cNvPicPr>
            <a:picLocks noChangeAspect="1" noChangeArrowheads="1"/>
          </p:cNvPicPr>
          <p:nvPr/>
        </p:nvPicPr>
        <p:blipFill>
          <a:blip r:embed="rId3" cstate="print">
            <a:lum bright="77000"/>
          </a:blip>
          <a:srcRect/>
          <a:stretch>
            <a:fillRect/>
          </a:stretch>
        </p:blipFill>
        <p:spPr bwMode="auto">
          <a:xfrm>
            <a:off x="4572000" y="2819400"/>
            <a:ext cx="4286250" cy="3143250"/>
          </a:xfrm>
          <a:prstGeom prst="rect">
            <a:avLst/>
          </a:prstGeom>
          <a:noFill/>
        </p:spPr>
      </p:pic>
      <p:sp>
        <p:nvSpPr>
          <p:cNvPr id="3" name="Title 2"/>
          <p:cNvSpPr>
            <a:spLocks noGrp="1"/>
          </p:cNvSpPr>
          <p:nvPr>
            <p:ph type="title"/>
          </p:nvPr>
        </p:nvSpPr>
        <p:spPr/>
        <p:txBody>
          <a:bodyPr>
            <a:normAutofit/>
          </a:bodyPr>
          <a:lstStyle/>
          <a:p>
            <a:pPr algn="ctr"/>
            <a:r>
              <a:rPr lang="en-US" sz="4000" b="1" dirty="0" smtClean="0"/>
              <a:t>But…</a:t>
            </a:r>
            <a:endParaRPr lang="en-US" sz="4000" b="1" dirty="0"/>
          </a:p>
        </p:txBody>
      </p:sp>
      <p:sp>
        <p:nvSpPr>
          <p:cNvPr id="2" name="Content Placeholder 1"/>
          <p:cNvSpPr>
            <a:spLocks noGrp="1"/>
          </p:cNvSpPr>
          <p:nvPr>
            <p:ph idx="1"/>
          </p:nvPr>
        </p:nvSpPr>
        <p:spPr>
          <a:xfrm>
            <a:off x="381000" y="1600200"/>
            <a:ext cx="8229600" cy="4525963"/>
          </a:xfrm>
        </p:spPr>
        <p:txBody>
          <a:bodyPr>
            <a:normAutofit lnSpcReduction="10000"/>
          </a:bodyPr>
          <a:lstStyle/>
          <a:p>
            <a:r>
              <a:rPr lang="en-US" dirty="0" smtClean="0"/>
              <a:t>But deployed on &lt; 1% (~2M) of 2</a:t>
            </a:r>
            <a:r>
              <a:rPr lang="en-US" baseline="30000" dirty="0" smtClean="0"/>
              <a:t>nd</a:t>
            </a:r>
            <a:r>
              <a:rPr lang="en-US" dirty="0" smtClean="0"/>
              <a:t> level domains.  Many have plans. Few have taken the step (</a:t>
            </a:r>
            <a:r>
              <a:rPr lang="en-US" sz="2800" dirty="0" smtClean="0"/>
              <a:t>e.g., yandex.com, paypal.com*, comcast.com</a:t>
            </a:r>
            <a:r>
              <a:rPr lang="en-US" dirty="0" smtClean="0"/>
              <a:t>).</a:t>
            </a:r>
          </a:p>
          <a:p>
            <a:r>
              <a:rPr lang="en-US" dirty="0" err="1" smtClean="0"/>
              <a:t>DNSChanger</a:t>
            </a:r>
            <a:r>
              <a:rPr lang="en-US" dirty="0" smtClean="0"/>
              <a:t> and other attacks highlight today’s need. (</a:t>
            </a:r>
            <a:r>
              <a:rPr lang="en-US" sz="2800" dirty="0" err="1" smtClean="0"/>
              <a:t>e.g</a:t>
            </a:r>
            <a:r>
              <a:rPr lang="en-US" sz="2800" dirty="0" smtClean="0"/>
              <a:t> </a:t>
            </a:r>
            <a:r>
              <a:rPr lang="en-US" sz="2800" dirty="0"/>
              <a:t>e</a:t>
            </a:r>
            <a:r>
              <a:rPr lang="en-US" sz="2800" dirty="0" smtClean="0"/>
              <a:t>nd-2-end </a:t>
            </a:r>
            <a:r>
              <a:rPr lang="en-US" sz="2800" dirty="0"/>
              <a:t>DNSSEC validation would have avoided the </a:t>
            </a:r>
            <a:r>
              <a:rPr lang="en-US" sz="2800" dirty="0" smtClean="0"/>
              <a:t>problems</a:t>
            </a:r>
            <a:r>
              <a:rPr lang="en-US" dirty="0" smtClean="0"/>
              <a:t>)</a:t>
            </a:r>
          </a:p>
          <a:p>
            <a:r>
              <a:rPr lang="en-US" dirty="0" smtClean="0"/>
              <a:t>Innovative security solutions (</a:t>
            </a:r>
            <a:r>
              <a:rPr lang="en-US" sz="2800" dirty="0" smtClean="0"/>
              <a:t>e.g., DANE</a:t>
            </a:r>
            <a:r>
              <a:rPr lang="en-US" dirty="0" smtClean="0"/>
              <a:t>) highlight tomorrow’s value.</a:t>
            </a:r>
          </a:p>
          <a:p>
            <a:endParaRPr lang="en-US" dirty="0" smtClean="0"/>
          </a:p>
          <a:p>
            <a:pPr>
              <a:buNone/>
            </a:pPr>
            <a:endParaRPr lang="en-US" dirty="0"/>
          </a:p>
        </p:txBody>
      </p:sp>
      <p:sp>
        <p:nvSpPr>
          <p:cNvPr id="6" name="Rectangle 5"/>
          <p:cNvSpPr/>
          <p:nvPr/>
        </p:nvSpPr>
        <p:spPr>
          <a:xfrm>
            <a:off x="76200" y="5962650"/>
            <a:ext cx="9144000" cy="738664"/>
          </a:xfrm>
          <a:prstGeom prst="rect">
            <a:avLst/>
          </a:prstGeom>
        </p:spPr>
        <p:txBody>
          <a:bodyPr wrap="square">
            <a:spAutoFit/>
          </a:bodyPr>
          <a:lstStyle/>
          <a:p>
            <a:r>
              <a:rPr lang="en-US" sz="1400" b="1" dirty="0" smtClean="0"/>
              <a:t> * http://fedv6-deployment.antd.nist.gov/cgi-bin/generate-com http://www.thesecuritypractice.com/the_security_practice/2011/12/all-paypal-domains-are-now-using-dnssec.html</a:t>
            </a:r>
          </a:p>
          <a:p>
            <a:r>
              <a:rPr lang="en-US" sz="1400" b="1" dirty="0" smtClean="0"/>
              <a:t>http://www.nacion.com/2012-03-15/Tecnologia/Sitios-web-de-bancos-ticos-podran-ser-mas-seguros.aspx</a:t>
            </a:r>
            <a:endParaRPr lang="en-US" sz="1400" b="1" dirty="0"/>
          </a:p>
        </p:txBody>
      </p:sp>
    </p:spTree>
    <p:extLst>
      <p:ext uri="{BB962C8B-B14F-4D97-AF65-F5344CB8AC3E}">
        <p14:creationId xmlns:p14="http://schemas.microsoft.com/office/powerpoint/2010/main" val="2579654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fedv6-deployment.antd.nist.gov/images/graphdnspie-com.png"/>
          <p:cNvPicPr>
            <a:picLocks noChangeAspect="1" noChangeArrowheads="1"/>
          </p:cNvPicPr>
          <p:nvPr/>
        </p:nvPicPr>
        <p:blipFill>
          <a:blip r:embed="rId3" cstate="print">
            <a:lum bright="77000"/>
          </a:blip>
          <a:srcRect/>
          <a:stretch>
            <a:fillRect/>
          </a:stretch>
        </p:blipFill>
        <p:spPr bwMode="auto">
          <a:xfrm>
            <a:off x="4857750" y="2819400"/>
            <a:ext cx="4286250" cy="3143250"/>
          </a:xfrm>
          <a:prstGeom prst="rect">
            <a:avLst/>
          </a:prstGeom>
          <a:noFill/>
        </p:spPr>
      </p:pic>
      <p:sp>
        <p:nvSpPr>
          <p:cNvPr id="2" name="Title 1"/>
          <p:cNvSpPr>
            <a:spLocks noGrp="1"/>
          </p:cNvSpPr>
          <p:nvPr>
            <p:ph type="title"/>
          </p:nvPr>
        </p:nvSpPr>
        <p:spPr/>
        <p:txBody>
          <a:bodyPr/>
          <a:lstStyle/>
          <a:p>
            <a:r>
              <a:rPr lang="en-US" b="1" dirty="0" smtClean="0"/>
              <a:t>DNSSEC: So what’s the problem?</a:t>
            </a:r>
            <a:endParaRPr lang="en-US" dirty="0"/>
          </a:p>
        </p:txBody>
      </p:sp>
      <p:sp>
        <p:nvSpPr>
          <p:cNvPr id="3" name="Content Placeholder 2"/>
          <p:cNvSpPr>
            <a:spLocks noGrp="1"/>
          </p:cNvSpPr>
          <p:nvPr>
            <p:ph idx="1"/>
          </p:nvPr>
        </p:nvSpPr>
        <p:spPr/>
        <p:txBody>
          <a:bodyPr>
            <a:normAutofit/>
          </a:bodyPr>
          <a:lstStyle/>
          <a:p>
            <a:r>
              <a:rPr lang="en-US" dirty="0" smtClean="0"/>
              <a:t>Not enough </a:t>
            </a:r>
            <a:r>
              <a:rPr lang="en-US" dirty="0" smtClean="0"/>
              <a:t>IT </a:t>
            </a:r>
            <a:r>
              <a:rPr lang="en-US" dirty="0" smtClean="0"/>
              <a:t>departments know about it or are </a:t>
            </a:r>
            <a:r>
              <a:rPr lang="en-US" dirty="0" smtClean="0"/>
              <a:t>too busy </a:t>
            </a:r>
            <a:r>
              <a:rPr lang="en-US" dirty="0" smtClean="0"/>
              <a:t>putting out other fires.</a:t>
            </a:r>
          </a:p>
          <a:p>
            <a:endParaRPr lang="en-US" dirty="0" smtClean="0"/>
          </a:p>
          <a:p>
            <a:r>
              <a:rPr lang="en-US" dirty="0" smtClean="0"/>
              <a:t>When they do look into it they hear </a:t>
            </a:r>
            <a:r>
              <a:rPr lang="en-US" dirty="0" smtClean="0"/>
              <a:t>old stories of FUD </a:t>
            </a:r>
            <a:r>
              <a:rPr lang="en-US" dirty="0" smtClean="0"/>
              <a:t>and lack of turnkey solutions.</a:t>
            </a:r>
          </a:p>
          <a:p>
            <a:endParaRPr lang="en-US" dirty="0" smtClean="0"/>
          </a:p>
          <a:p>
            <a:r>
              <a:rPr lang="en-US" dirty="0" smtClean="0"/>
              <a:t> Registrars/DNS providers see no </a:t>
            </a:r>
            <a:r>
              <a:rPr lang="en-US" dirty="0" smtClean="0"/>
              <a:t>demand leading to “chicken-and-egg” problems.</a:t>
            </a:r>
            <a:endParaRPr lang="en-US" dirty="0" smtClean="0"/>
          </a:p>
          <a:p>
            <a:pPr>
              <a:buNone/>
            </a:pPr>
            <a:endParaRPr lang="en-US" dirty="0" smtClean="0"/>
          </a:p>
          <a:p>
            <a:pPr>
              <a:buNone/>
            </a:pPr>
            <a:endParaRPr lang="en-US" dirty="0" smtClean="0"/>
          </a:p>
          <a:p>
            <a:endParaRPr lang="en-US" dirty="0" smtClean="0"/>
          </a:p>
        </p:txBody>
      </p:sp>
    </p:spTree>
    <p:extLst>
      <p:ext uri="{BB962C8B-B14F-4D97-AF65-F5344CB8AC3E}">
        <p14:creationId xmlns:p14="http://schemas.microsoft.com/office/powerpoint/2010/main" val="465899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381000" y="1676400"/>
            <a:ext cx="8229600" cy="4525963"/>
          </a:xfrm>
        </p:spPr>
        <p:txBody>
          <a:bodyPr>
            <a:normAutofit lnSpcReduction="10000"/>
          </a:bodyPr>
          <a:lstStyle/>
          <a:p>
            <a:pPr eaLnBrk="1" hangingPunct="1">
              <a:spcBef>
                <a:spcPts val="325"/>
              </a:spcBef>
            </a:pPr>
            <a:r>
              <a:rPr lang="en-US" sz="2800" b="1" i="1" dirty="0" smtClean="0"/>
              <a:t>For Companies:</a:t>
            </a:r>
          </a:p>
          <a:p>
            <a:pPr lvl="1" eaLnBrk="1" hangingPunct="1"/>
            <a:r>
              <a:rPr lang="en-US" dirty="0" smtClean="0"/>
              <a:t>Sign your corporate domain </a:t>
            </a:r>
            <a:r>
              <a:rPr lang="en-US" dirty="0" smtClean="0"/>
              <a:t>names</a:t>
            </a:r>
            <a:endParaRPr lang="en-US" dirty="0" smtClean="0"/>
          </a:p>
          <a:p>
            <a:pPr lvl="1" eaLnBrk="1" hangingPunct="1"/>
            <a:r>
              <a:rPr lang="en-US" dirty="0" smtClean="0"/>
              <a:t>Just turn on validation on corporate DNS resolvers</a:t>
            </a:r>
          </a:p>
          <a:p>
            <a:pPr eaLnBrk="1" hangingPunct="1">
              <a:spcBef>
                <a:spcPts val="325"/>
              </a:spcBef>
            </a:pPr>
            <a:r>
              <a:rPr lang="en-US" sz="2800" b="1" i="1" dirty="0" smtClean="0"/>
              <a:t>For Users:</a:t>
            </a:r>
          </a:p>
          <a:p>
            <a:pPr lvl="1" eaLnBrk="1" hangingPunct="1"/>
            <a:r>
              <a:rPr lang="en-US" dirty="0" smtClean="0"/>
              <a:t>Ask ISP to turn on validation on their DNS resolvers</a:t>
            </a:r>
          </a:p>
          <a:p>
            <a:pPr eaLnBrk="1" hangingPunct="1"/>
            <a:r>
              <a:rPr lang="en-US" sz="2800" b="1" i="1" dirty="0" smtClean="0"/>
              <a:t>For </a:t>
            </a:r>
            <a:r>
              <a:rPr lang="en-US" sz="2800" b="1" i="1" dirty="0" smtClean="0"/>
              <a:t>All:</a:t>
            </a:r>
          </a:p>
          <a:p>
            <a:pPr lvl="1"/>
            <a:r>
              <a:rPr lang="en-US" dirty="0" smtClean="0"/>
              <a:t>Take </a:t>
            </a:r>
            <a:r>
              <a:rPr lang="en-US" dirty="0" smtClean="0"/>
              <a:t>advantage of ICANN, ISOC and other organizations offering </a:t>
            </a:r>
            <a:r>
              <a:rPr lang="en-US" dirty="0" smtClean="0"/>
              <a:t>DNSSEC education </a:t>
            </a:r>
            <a:r>
              <a:rPr lang="en-US" dirty="0" smtClean="0"/>
              <a:t>and </a:t>
            </a:r>
            <a:r>
              <a:rPr lang="en-US" dirty="0" smtClean="0"/>
              <a:t>training</a:t>
            </a:r>
            <a:endParaRPr lang="en-US" dirty="0" smtClean="0"/>
          </a:p>
        </p:txBody>
      </p:sp>
      <p:sp>
        <p:nvSpPr>
          <p:cNvPr id="14339" name="Title 2"/>
          <p:cNvSpPr>
            <a:spLocks noGrp="1"/>
          </p:cNvSpPr>
          <p:nvPr>
            <p:ph type="title"/>
          </p:nvPr>
        </p:nvSpPr>
        <p:spPr/>
        <p:txBody>
          <a:bodyPr/>
          <a:lstStyle/>
          <a:p>
            <a:pPr eaLnBrk="1" hangingPunct="1"/>
            <a:r>
              <a:rPr lang="en-US" b="1" dirty="0" smtClean="0"/>
              <a:t>What you can do</a:t>
            </a:r>
            <a:endParaRPr lang="en-US" b="1" dirty="0" smtClean="0"/>
          </a:p>
        </p:txBody>
      </p:sp>
    </p:spTree>
    <p:extLst>
      <p:ext uri="{BB962C8B-B14F-4D97-AF65-F5344CB8AC3E}">
        <p14:creationId xmlns:p14="http://schemas.microsoft.com/office/powerpoint/2010/main" val="2784238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eaLnBrk="1" hangingPunct="1"/>
            <a:r>
              <a:rPr lang="en-US" dirty="0" smtClean="0"/>
              <a:t>“More has happened here today than meets the eye. An infrastructure has been created for a hierarchical security system, which can be purposed and re‐purposed in a number of different ways. ..” – Vint </a:t>
            </a:r>
            <a:r>
              <a:rPr lang="en-US" dirty="0" smtClean="0"/>
              <a:t>Cerf (June 2010)</a:t>
            </a:r>
            <a:endParaRPr lang="en-US" dirty="0"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Game changing Internet Core Infrastructure Upgrade </a:t>
            </a:r>
            <a:endParaRPr lang="en-US" b="1" dirty="0"/>
          </a:p>
        </p:txBody>
      </p:sp>
    </p:spTree>
    <p:extLst>
      <p:ext uri="{BB962C8B-B14F-4D97-AF65-F5344CB8AC3E}">
        <p14:creationId xmlns:p14="http://schemas.microsoft.com/office/powerpoint/2010/main" val="2685438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DNS Basics</a:t>
            </a:r>
            <a:endParaRPr lang="en-US" b="1" dirty="0"/>
          </a:p>
        </p:txBody>
      </p:sp>
      <p:sp>
        <p:nvSpPr>
          <p:cNvPr id="3" name="Content Placeholder 2"/>
          <p:cNvSpPr>
            <a:spLocks noGrp="1"/>
          </p:cNvSpPr>
          <p:nvPr>
            <p:ph idx="1"/>
          </p:nvPr>
        </p:nvSpPr>
        <p:spPr/>
        <p:txBody>
          <a:bodyPr/>
          <a:lstStyle/>
          <a:p>
            <a:r>
              <a:rPr lang="en-US" dirty="0" smtClean="0"/>
              <a:t>DNS converts names (www.uob.com.sg) to numbers (203.116.108.5)</a:t>
            </a:r>
          </a:p>
          <a:p>
            <a:r>
              <a:rPr lang="en-US" dirty="0" smtClean="0"/>
              <a:t>..to identify services such as www and e-mail</a:t>
            </a:r>
          </a:p>
          <a:p>
            <a:r>
              <a:rPr lang="en-US" dirty="0" smtClean="0"/>
              <a:t>..that identify and link customers to business and visa versa</a:t>
            </a:r>
          </a:p>
        </p:txBody>
      </p:sp>
    </p:spTree>
    <p:extLst>
      <p:ext uri="{BB962C8B-B14F-4D97-AF65-F5344CB8AC3E}">
        <p14:creationId xmlns:p14="http://schemas.microsoft.com/office/powerpoint/2010/main" val="3283622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3"/>
          <p:cNvSpPr>
            <a:spLocks noChangeShapeType="1"/>
          </p:cNvSpPr>
          <p:nvPr/>
        </p:nvSpPr>
        <p:spPr bwMode="auto">
          <a:xfrm flipH="1">
            <a:off x="5257800" y="3124200"/>
            <a:ext cx="914400" cy="2514600"/>
          </a:xfrm>
          <a:prstGeom prst="line">
            <a:avLst/>
          </a:prstGeom>
          <a:noFill/>
          <a:ln w="44450">
            <a:solidFill>
              <a:schemeClr val="tx1"/>
            </a:solidFill>
            <a:round/>
            <a:headEnd/>
            <a:tailEnd type="triangle" w="med" len="med"/>
          </a:ln>
        </p:spPr>
        <p:txBody>
          <a:bodyPr/>
          <a:lstStyle/>
          <a:p>
            <a:endParaRPr lang="en-US"/>
          </a:p>
        </p:txBody>
      </p:sp>
      <p:sp>
        <p:nvSpPr>
          <p:cNvPr id="4" name="Line 32"/>
          <p:cNvSpPr>
            <a:spLocks noChangeShapeType="1"/>
          </p:cNvSpPr>
          <p:nvPr/>
        </p:nvSpPr>
        <p:spPr bwMode="auto">
          <a:xfrm flipH="1">
            <a:off x="5410200" y="3081338"/>
            <a:ext cx="892175" cy="3090862"/>
          </a:xfrm>
          <a:prstGeom prst="line">
            <a:avLst/>
          </a:prstGeom>
          <a:ln w="63500">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a:p>
        </p:txBody>
      </p:sp>
      <p:sp>
        <p:nvSpPr>
          <p:cNvPr id="30724" name="Line 2"/>
          <p:cNvSpPr>
            <a:spLocks noChangeShapeType="1"/>
          </p:cNvSpPr>
          <p:nvPr/>
        </p:nvSpPr>
        <p:spPr bwMode="auto">
          <a:xfrm flipH="1">
            <a:off x="5334000" y="3048000"/>
            <a:ext cx="762000" cy="1828800"/>
          </a:xfrm>
          <a:prstGeom prst="line">
            <a:avLst/>
          </a:prstGeom>
          <a:noFill/>
          <a:ln w="44450">
            <a:solidFill>
              <a:schemeClr val="tx1"/>
            </a:solidFill>
            <a:round/>
            <a:headEnd/>
            <a:tailEnd type="triangle" w="med" len="med"/>
          </a:ln>
        </p:spPr>
        <p:txBody>
          <a:bodyPr/>
          <a:lstStyle/>
          <a:p>
            <a:endParaRPr lang="en-US"/>
          </a:p>
        </p:txBody>
      </p:sp>
      <p:sp>
        <p:nvSpPr>
          <p:cNvPr id="30725" name="Title 1"/>
          <p:cNvSpPr>
            <a:spLocks noGrp="1"/>
          </p:cNvSpPr>
          <p:nvPr>
            <p:ph type="title"/>
          </p:nvPr>
        </p:nvSpPr>
        <p:spPr>
          <a:xfrm>
            <a:off x="533400" y="228600"/>
            <a:ext cx="8229600" cy="1143000"/>
          </a:xfrm>
        </p:spPr>
        <p:txBody>
          <a:bodyPr>
            <a:noAutofit/>
          </a:bodyPr>
          <a:lstStyle/>
          <a:p>
            <a:pPr eaLnBrk="1" hangingPunct="1"/>
            <a:r>
              <a:rPr lang="en-US" sz="4000" b="1" dirty="0" smtClean="0"/>
              <a:t>SSL </a:t>
            </a:r>
            <a:r>
              <a:rPr lang="en-US" sz="4000" b="1" dirty="0" smtClean="0"/>
              <a:t>Dilution of Trust </a:t>
            </a:r>
            <a:br>
              <a:rPr lang="en-US" sz="4000" b="1" dirty="0" smtClean="0"/>
            </a:br>
            <a:r>
              <a:rPr lang="en-US" sz="4000" b="1" dirty="0" smtClean="0"/>
              <a:t>DNSSEC </a:t>
            </a:r>
            <a:r>
              <a:rPr lang="en-US" sz="4000" b="1" dirty="0" smtClean="0"/>
              <a:t>= Global “free” PKI</a:t>
            </a:r>
          </a:p>
        </p:txBody>
      </p:sp>
      <p:pic>
        <p:nvPicPr>
          <p:cNvPr id="30746" name="Picture 5" descr="MCj04315990000[1]"/>
          <p:cNvPicPr>
            <a:picLocks noChangeAspect="1" noChangeArrowheads="1"/>
          </p:cNvPicPr>
          <p:nvPr/>
        </p:nvPicPr>
        <p:blipFill>
          <a:blip r:embed="rId3" cstate="print"/>
          <a:srcRect/>
          <a:stretch>
            <a:fillRect/>
          </a:stretch>
        </p:blipFill>
        <p:spPr bwMode="auto">
          <a:xfrm>
            <a:off x="1881188" y="1850503"/>
            <a:ext cx="866775" cy="884238"/>
          </a:xfrm>
          <a:prstGeom prst="rect">
            <a:avLst/>
          </a:prstGeom>
          <a:noFill/>
          <a:ln w="9525">
            <a:noFill/>
            <a:miter lim="800000"/>
            <a:headEnd/>
            <a:tailEnd/>
          </a:ln>
        </p:spPr>
      </p:pic>
      <p:sp>
        <p:nvSpPr>
          <p:cNvPr id="30747" name="TextBox 12"/>
          <p:cNvSpPr txBox="1">
            <a:spLocks noChangeArrowheads="1"/>
          </p:cNvSpPr>
          <p:nvPr/>
        </p:nvSpPr>
        <p:spPr bwMode="auto">
          <a:xfrm>
            <a:off x="838200" y="1600200"/>
            <a:ext cx="2971800" cy="369888"/>
          </a:xfrm>
          <a:prstGeom prst="rect">
            <a:avLst/>
          </a:prstGeom>
          <a:noFill/>
          <a:ln w="9525">
            <a:noFill/>
            <a:miter lim="800000"/>
            <a:headEnd/>
            <a:tailEnd/>
          </a:ln>
        </p:spPr>
        <p:txBody>
          <a:bodyPr>
            <a:spAutoFit/>
          </a:bodyPr>
          <a:lstStyle/>
          <a:p>
            <a:r>
              <a:rPr lang="en-US">
                <a:latin typeface="Calibri" pitchFamily="34" charset="0"/>
              </a:rPr>
              <a:t>CA Certificate roots ~1482</a:t>
            </a:r>
          </a:p>
        </p:txBody>
      </p:sp>
      <p:sp>
        <p:nvSpPr>
          <p:cNvPr id="30727" name="TextBox 12"/>
          <p:cNvSpPr txBox="1">
            <a:spLocks noChangeArrowheads="1"/>
          </p:cNvSpPr>
          <p:nvPr/>
        </p:nvSpPr>
        <p:spPr bwMode="auto">
          <a:xfrm>
            <a:off x="6705600" y="5867400"/>
            <a:ext cx="1600200" cy="615950"/>
          </a:xfrm>
          <a:prstGeom prst="rect">
            <a:avLst/>
          </a:prstGeom>
          <a:noFill/>
          <a:ln w="9525">
            <a:solidFill>
              <a:schemeClr val="tx1"/>
            </a:solidFill>
            <a:miter lim="800000"/>
            <a:headEnd/>
            <a:tailEnd/>
          </a:ln>
        </p:spPr>
        <p:txBody>
          <a:bodyPr>
            <a:spAutoFit/>
          </a:bodyPr>
          <a:lstStyle/>
          <a:p>
            <a:r>
              <a:rPr lang="en-US" sz="1700">
                <a:latin typeface="Calibri" pitchFamily="34" charset="0"/>
              </a:rPr>
              <a:t>Login security SSHFP RFC4255</a:t>
            </a:r>
          </a:p>
        </p:txBody>
      </p:sp>
      <p:sp>
        <p:nvSpPr>
          <p:cNvPr id="30728" name="TextBox 12"/>
          <p:cNvSpPr txBox="1">
            <a:spLocks noChangeArrowheads="1"/>
          </p:cNvSpPr>
          <p:nvPr/>
        </p:nvSpPr>
        <p:spPr bwMode="auto">
          <a:xfrm>
            <a:off x="1371600" y="5105400"/>
            <a:ext cx="2795589" cy="1138773"/>
          </a:xfrm>
          <a:prstGeom prst="rect">
            <a:avLst/>
          </a:prstGeom>
          <a:solidFill>
            <a:schemeClr val="bg1"/>
          </a:solidFill>
          <a:ln w="9525">
            <a:solidFill>
              <a:schemeClr val="tx1"/>
            </a:solidFill>
            <a:miter lim="800000"/>
            <a:headEnd/>
            <a:tailEnd/>
          </a:ln>
        </p:spPr>
        <p:txBody>
          <a:bodyPr wrap="square">
            <a:spAutoFit/>
          </a:bodyPr>
          <a:lstStyle/>
          <a:p>
            <a:r>
              <a:rPr lang="en-US" sz="1700" dirty="0" smtClean="0">
                <a:latin typeface="Calibri" pitchFamily="34" charset="0"/>
              </a:rPr>
              <a:t>DANE and other yet </a:t>
            </a:r>
            <a:r>
              <a:rPr lang="en-US" sz="1700" dirty="0">
                <a:latin typeface="Calibri" pitchFamily="34" charset="0"/>
              </a:rPr>
              <a:t>to be discovered security </a:t>
            </a:r>
            <a:r>
              <a:rPr lang="en-US" sz="1700" dirty="0" smtClean="0">
                <a:latin typeface="Calibri" pitchFamily="34" charset="0"/>
              </a:rPr>
              <a:t>innovations, enhancements</a:t>
            </a:r>
            <a:r>
              <a:rPr lang="en-US" sz="1700" dirty="0">
                <a:latin typeface="Calibri" pitchFamily="34" charset="0"/>
              </a:rPr>
              <a:t>, and synergies</a:t>
            </a:r>
          </a:p>
        </p:txBody>
      </p:sp>
      <p:sp>
        <p:nvSpPr>
          <p:cNvPr id="30729" name="Text Box 16"/>
          <p:cNvSpPr txBox="1">
            <a:spLocks noChangeArrowheads="1"/>
          </p:cNvSpPr>
          <p:nvPr/>
        </p:nvSpPr>
        <p:spPr bwMode="auto">
          <a:xfrm>
            <a:off x="457200" y="3429000"/>
            <a:ext cx="1828800" cy="1136650"/>
          </a:xfrm>
          <a:prstGeom prst="rect">
            <a:avLst/>
          </a:prstGeom>
          <a:no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Commercial SSL Certificates for Web and e-mail</a:t>
            </a:r>
          </a:p>
        </p:txBody>
      </p:sp>
      <p:sp>
        <p:nvSpPr>
          <p:cNvPr id="30730" name="Line 19"/>
          <p:cNvSpPr>
            <a:spLocks noChangeShapeType="1"/>
          </p:cNvSpPr>
          <p:nvPr/>
        </p:nvSpPr>
        <p:spPr bwMode="auto">
          <a:xfrm flipH="1">
            <a:off x="1371600" y="2971800"/>
            <a:ext cx="457200" cy="457200"/>
          </a:xfrm>
          <a:prstGeom prst="line">
            <a:avLst/>
          </a:prstGeom>
          <a:noFill/>
          <a:ln w="44450">
            <a:solidFill>
              <a:schemeClr val="tx1"/>
            </a:solidFill>
            <a:round/>
            <a:headEnd/>
            <a:tailEnd type="triangle" w="med" len="med"/>
          </a:ln>
        </p:spPr>
        <p:txBody>
          <a:bodyPr/>
          <a:lstStyle/>
          <a:p>
            <a:endParaRPr lang="en-US"/>
          </a:p>
        </p:txBody>
      </p:sp>
      <p:sp>
        <p:nvSpPr>
          <p:cNvPr id="30731" name="Line 22"/>
          <p:cNvSpPr>
            <a:spLocks noChangeShapeType="1"/>
          </p:cNvSpPr>
          <p:nvPr/>
        </p:nvSpPr>
        <p:spPr bwMode="auto">
          <a:xfrm flipH="1">
            <a:off x="5715000" y="2971800"/>
            <a:ext cx="152400" cy="304800"/>
          </a:xfrm>
          <a:prstGeom prst="line">
            <a:avLst/>
          </a:prstGeom>
          <a:noFill/>
          <a:ln w="44450">
            <a:solidFill>
              <a:schemeClr val="tx1"/>
            </a:solidFill>
            <a:round/>
            <a:headEnd/>
            <a:tailEnd type="triangle" w="med" len="med"/>
          </a:ln>
        </p:spPr>
        <p:txBody>
          <a:bodyPr/>
          <a:lstStyle/>
          <a:p>
            <a:endParaRPr lang="en-US"/>
          </a:p>
        </p:txBody>
      </p:sp>
      <p:sp>
        <p:nvSpPr>
          <p:cNvPr id="30732" name="Line 23"/>
          <p:cNvSpPr>
            <a:spLocks noChangeShapeType="1"/>
          </p:cNvSpPr>
          <p:nvPr/>
        </p:nvSpPr>
        <p:spPr bwMode="auto">
          <a:xfrm flipH="1">
            <a:off x="3352800" y="2971800"/>
            <a:ext cx="2362200" cy="2133600"/>
          </a:xfrm>
          <a:prstGeom prst="line">
            <a:avLst/>
          </a:prstGeom>
          <a:noFill/>
          <a:ln w="44450">
            <a:solidFill>
              <a:schemeClr val="tx1"/>
            </a:solidFill>
            <a:round/>
            <a:headEnd/>
            <a:tailEnd type="triangle" w="med" len="med"/>
          </a:ln>
        </p:spPr>
        <p:txBody>
          <a:bodyPr/>
          <a:lstStyle/>
          <a:p>
            <a:endParaRPr lang="en-US"/>
          </a:p>
        </p:txBody>
      </p:sp>
      <p:sp>
        <p:nvSpPr>
          <p:cNvPr id="30733" name="Line 24"/>
          <p:cNvSpPr>
            <a:spLocks noChangeShapeType="1"/>
          </p:cNvSpPr>
          <p:nvPr/>
        </p:nvSpPr>
        <p:spPr bwMode="auto">
          <a:xfrm>
            <a:off x="6858000" y="3048000"/>
            <a:ext cx="152400" cy="304800"/>
          </a:xfrm>
          <a:prstGeom prst="line">
            <a:avLst/>
          </a:prstGeom>
          <a:noFill/>
          <a:ln w="44450">
            <a:solidFill>
              <a:schemeClr val="tx1"/>
            </a:solidFill>
            <a:round/>
            <a:headEnd/>
            <a:tailEnd type="triangle" w="med" len="med"/>
          </a:ln>
        </p:spPr>
        <p:txBody>
          <a:bodyPr/>
          <a:lstStyle/>
          <a:p>
            <a:endParaRPr lang="en-US"/>
          </a:p>
        </p:txBody>
      </p:sp>
      <p:sp>
        <p:nvSpPr>
          <p:cNvPr id="30734" name="Line 25"/>
          <p:cNvSpPr>
            <a:spLocks noChangeShapeType="1"/>
          </p:cNvSpPr>
          <p:nvPr/>
        </p:nvSpPr>
        <p:spPr bwMode="auto">
          <a:xfrm>
            <a:off x="6629400" y="3048000"/>
            <a:ext cx="838200" cy="2057400"/>
          </a:xfrm>
          <a:prstGeom prst="line">
            <a:avLst/>
          </a:prstGeom>
          <a:noFill/>
          <a:ln w="44450">
            <a:solidFill>
              <a:schemeClr val="tx1"/>
            </a:solidFill>
            <a:round/>
            <a:headEnd/>
            <a:tailEnd type="triangle" w="med" len="med"/>
          </a:ln>
        </p:spPr>
        <p:txBody>
          <a:bodyPr/>
          <a:lstStyle/>
          <a:p>
            <a:endParaRPr lang="en-US"/>
          </a:p>
        </p:txBody>
      </p:sp>
      <p:sp>
        <p:nvSpPr>
          <p:cNvPr id="30735" name="Line 26"/>
          <p:cNvSpPr>
            <a:spLocks noChangeShapeType="1"/>
          </p:cNvSpPr>
          <p:nvPr/>
        </p:nvSpPr>
        <p:spPr bwMode="auto">
          <a:xfrm>
            <a:off x="6400800" y="3048000"/>
            <a:ext cx="609600" cy="2819400"/>
          </a:xfrm>
          <a:prstGeom prst="line">
            <a:avLst/>
          </a:prstGeom>
          <a:noFill/>
          <a:ln w="44450">
            <a:solidFill>
              <a:schemeClr val="tx1"/>
            </a:solidFill>
            <a:round/>
            <a:headEnd/>
            <a:tailEnd type="triangle" w="med" len="med"/>
          </a:ln>
        </p:spPr>
        <p:txBody>
          <a:bodyPr/>
          <a:lstStyle/>
          <a:p>
            <a:endParaRPr lang="en-US"/>
          </a:p>
        </p:txBody>
      </p:sp>
      <p:sp>
        <p:nvSpPr>
          <p:cNvPr id="30736" name="Text Box 27"/>
          <p:cNvSpPr txBox="1">
            <a:spLocks noChangeArrowheads="1"/>
          </p:cNvSpPr>
          <p:nvPr/>
        </p:nvSpPr>
        <p:spPr bwMode="auto">
          <a:xfrm>
            <a:off x="4343400" y="3276600"/>
            <a:ext cx="2057400" cy="14001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Content security “Free SSL” certificates for Web and e-mail and “trust agility</a:t>
            </a:r>
            <a:r>
              <a:rPr lang="en-US" sz="1700" dirty="0" smtClean="0">
                <a:latin typeface="Calibri" pitchFamily="34" charset="0"/>
              </a:rPr>
              <a:t>”</a:t>
            </a:r>
            <a:endParaRPr lang="en-US" sz="1700" dirty="0">
              <a:latin typeface="Calibri" pitchFamily="34" charset="0"/>
            </a:endParaRPr>
          </a:p>
        </p:txBody>
      </p:sp>
      <p:sp>
        <p:nvSpPr>
          <p:cNvPr id="30737" name="TextBox 12"/>
          <p:cNvSpPr txBox="1">
            <a:spLocks noChangeArrowheads="1"/>
          </p:cNvSpPr>
          <p:nvPr/>
        </p:nvSpPr>
        <p:spPr bwMode="auto">
          <a:xfrm>
            <a:off x="4343400" y="4876800"/>
            <a:ext cx="2057400" cy="615950"/>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Network security IPSECKEY RFC4025</a:t>
            </a:r>
          </a:p>
        </p:txBody>
      </p:sp>
      <p:sp>
        <p:nvSpPr>
          <p:cNvPr id="30738" name="TextBox 12"/>
          <p:cNvSpPr txBox="1">
            <a:spLocks noChangeArrowheads="1"/>
          </p:cNvSpPr>
          <p:nvPr/>
        </p:nvSpPr>
        <p:spPr bwMode="auto">
          <a:xfrm>
            <a:off x="6553200" y="3352800"/>
            <a:ext cx="1905000" cy="140017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Cross-organizational and trans-national identity and authentication</a:t>
            </a:r>
          </a:p>
        </p:txBody>
      </p:sp>
      <p:sp>
        <p:nvSpPr>
          <p:cNvPr id="30739" name="TextBox 12"/>
          <p:cNvSpPr txBox="1">
            <a:spLocks noChangeArrowheads="1"/>
          </p:cNvSpPr>
          <p:nvPr/>
        </p:nvSpPr>
        <p:spPr bwMode="auto">
          <a:xfrm>
            <a:off x="6705600" y="5105400"/>
            <a:ext cx="2057400" cy="61912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E-mail security</a:t>
            </a:r>
          </a:p>
          <a:p>
            <a:r>
              <a:rPr lang="en-US" sz="1700">
                <a:latin typeface="Calibri" pitchFamily="34" charset="0"/>
              </a:rPr>
              <a:t> DKIM RFC4871</a:t>
            </a:r>
          </a:p>
        </p:txBody>
      </p:sp>
      <p:sp>
        <p:nvSpPr>
          <p:cNvPr id="30740" name="Text Box 14"/>
          <p:cNvSpPr txBox="1">
            <a:spLocks noChangeArrowheads="1"/>
          </p:cNvSpPr>
          <p:nvPr/>
        </p:nvSpPr>
        <p:spPr bwMode="auto">
          <a:xfrm>
            <a:off x="5334000" y="1524000"/>
            <a:ext cx="2209800" cy="369888"/>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DNSSEC root - 1</a:t>
            </a:r>
          </a:p>
        </p:txBody>
      </p:sp>
      <p:pic>
        <p:nvPicPr>
          <p:cNvPr id="30741" name="Picture 16" descr="MCj04242440000[1]"/>
          <p:cNvPicPr>
            <a:picLocks noChangeAspect="1" noChangeArrowheads="1"/>
          </p:cNvPicPr>
          <p:nvPr/>
        </p:nvPicPr>
        <p:blipFill>
          <a:blip r:embed="rId4" cstate="print"/>
          <a:srcRect/>
          <a:stretch>
            <a:fillRect/>
          </a:stretch>
        </p:blipFill>
        <p:spPr bwMode="auto">
          <a:xfrm>
            <a:off x="5943600" y="1828800"/>
            <a:ext cx="914400" cy="838200"/>
          </a:xfrm>
          <a:prstGeom prst="rect">
            <a:avLst/>
          </a:prstGeom>
          <a:noFill/>
          <a:ln w="9525">
            <a:noFill/>
            <a:miter lim="800000"/>
            <a:headEnd/>
            <a:tailEnd/>
          </a:ln>
        </p:spPr>
      </p:pic>
      <p:sp>
        <p:nvSpPr>
          <p:cNvPr id="30742" name="TextBox 12" descr="Large checker board"/>
          <p:cNvSpPr txBox="1">
            <a:spLocks noChangeArrowheads="1"/>
          </p:cNvSpPr>
          <p:nvPr/>
        </p:nvSpPr>
        <p:spPr bwMode="auto">
          <a:xfrm>
            <a:off x="4419600" y="6172200"/>
            <a:ext cx="1882775" cy="400050"/>
          </a:xfrm>
          <a:prstGeom prst="rect">
            <a:avLst/>
          </a:prstGeom>
          <a:noFill/>
          <a:ln w="9525">
            <a:solidFill>
              <a:schemeClr val="tx1"/>
            </a:solidFill>
            <a:miter lim="800000"/>
            <a:headEnd/>
            <a:tailEnd/>
          </a:ln>
        </p:spPr>
        <p:txBody>
          <a:bodyPr>
            <a:spAutoFit/>
          </a:bodyPr>
          <a:lstStyle/>
          <a:p>
            <a:r>
              <a:rPr lang="en-US" sz="2000" b="1">
                <a:latin typeface="Calibri" pitchFamily="34" charset="0"/>
              </a:rPr>
              <a:t>Domain Names</a:t>
            </a:r>
          </a:p>
        </p:txBody>
      </p:sp>
      <p:sp>
        <p:nvSpPr>
          <p:cNvPr id="30743" name="Line 20"/>
          <p:cNvSpPr>
            <a:spLocks noChangeShapeType="1"/>
          </p:cNvSpPr>
          <p:nvPr/>
        </p:nvSpPr>
        <p:spPr bwMode="auto">
          <a:xfrm>
            <a:off x="2209800" y="2971800"/>
            <a:ext cx="685800" cy="2133600"/>
          </a:xfrm>
          <a:prstGeom prst="line">
            <a:avLst/>
          </a:prstGeom>
          <a:noFill/>
          <a:ln w="44450">
            <a:solidFill>
              <a:schemeClr val="tx1"/>
            </a:solidFill>
            <a:round/>
            <a:headEnd/>
            <a:tailEnd type="triangle" w="med" len="med"/>
          </a:ln>
        </p:spPr>
        <p:txBody>
          <a:bodyPr/>
          <a:lstStyle/>
          <a:p>
            <a:endParaRPr lang="en-US"/>
          </a:p>
        </p:txBody>
      </p:sp>
      <p:sp>
        <p:nvSpPr>
          <p:cNvPr id="30744" name="Text Box 27"/>
          <p:cNvSpPr txBox="1">
            <a:spLocks noChangeArrowheads="1"/>
          </p:cNvSpPr>
          <p:nvPr/>
        </p:nvSpPr>
        <p:spPr bwMode="auto">
          <a:xfrm>
            <a:off x="4419600" y="5638800"/>
            <a:ext cx="1828800" cy="3540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S</a:t>
            </a:r>
            <a:r>
              <a:rPr lang="en-US" sz="1700" dirty="0" smtClean="0">
                <a:latin typeface="Calibri" pitchFamily="34" charset="0"/>
              </a:rPr>
              <a:t>ecuring VoIP</a:t>
            </a:r>
            <a:endParaRPr lang="en-US" sz="1700" dirty="0">
              <a:latin typeface="Calibri" pitchFamily="34" charset="0"/>
            </a:endParaRPr>
          </a:p>
        </p:txBody>
      </p:sp>
      <p:sp>
        <p:nvSpPr>
          <p:cNvPr id="30745" name="Rectangle 27"/>
          <p:cNvSpPr>
            <a:spLocks noChangeArrowheads="1"/>
          </p:cNvSpPr>
          <p:nvPr/>
        </p:nvSpPr>
        <p:spPr bwMode="auto">
          <a:xfrm>
            <a:off x="0" y="6396038"/>
            <a:ext cx="4572000" cy="461962"/>
          </a:xfrm>
          <a:prstGeom prst="rect">
            <a:avLst/>
          </a:prstGeom>
          <a:noFill/>
          <a:ln w="9525">
            <a:noFill/>
            <a:miter lim="800000"/>
            <a:headEnd/>
            <a:tailEnd/>
          </a:ln>
        </p:spPr>
        <p:txBody>
          <a:bodyPr>
            <a:spAutoFit/>
          </a:bodyPr>
          <a:lstStyle/>
          <a:p>
            <a:pPr>
              <a:buFont typeface="Wingdings 3" pitchFamily="18" charset="2"/>
              <a:buNone/>
            </a:pPr>
            <a:r>
              <a:rPr lang="en-US" sz="1200" dirty="0">
                <a:latin typeface="Calibri" pitchFamily="34" charset="0"/>
              </a:rPr>
              <a:t>https://www.eff.org/observatory</a:t>
            </a:r>
          </a:p>
          <a:p>
            <a:pPr>
              <a:buFont typeface="Wingdings 3" pitchFamily="18" charset="2"/>
              <a:buNone/>
            </a:pPr>
            <a:r>
              <a:rPr lang="en-US" sz="1200" dirty="0">
                <a:latin typeface="Calibri" pitchFamily="34" charset="0"/>
              </a:rPr>
              <a:t>http://royal.pingdom.com/2011/01/12/internet-2010-in-numbers/</a:t>
            </a:r>
          </a:p>
        </p:txBody>
      </p:sp>
      <p:pic>
        <p:nvPicPr>
          <p:cNvPr id="28" name="Picture 5" descr="MCj04315990000[1]"/>
          <p:cNvPicPr>
            <a:picLocks noChangeAspect="1" noChangeArrowheads="1"/>
          </p:cNvPicPr>
          <p:nvPr/>
        </p:nvPicPr>
        <p:blipFill>
          <a:blip r:embed="rId3" cstate="print"/>
          <a:srcRect/>
          <a:stretch>
            <a:fillRect/>
          </a:stretch>
        </p:blipFill>
        <p:spPr bwMode="auto">
          <a:xfrm>
            <a:off x="1600200" y="2002903"/>
            <a:ext cx="866775" cy="884238"/>
          </a:xfrm>
          <a:prstGeom prst="rect">
            <a:avLst/>
          </a:prstGeom>
          <a:noFill/>
          <a:ln w="9525">
            <a:noFill/>
            <a:miter lim="800000"/>
            <a:headEnd/>
            <a:tailEnd/>
          </a:ln>
        </p:spPr>
      </p:pic>
      <p:pic>
        <p:nvPicPr>
          <p:cNvPr id="29" name="Picture 5" descr="MCj04315990000[1]"/>
          <p:cNvPicPr>
            <a:picLocks noChangeAspect="1" noChangeArrowheads="1"/>
          </p:cNvPicPr>
          <p:nvPr/>
        </p:nvPicPr>
        <p:blipFill>
          <a:blip r:embed="rId3" cstate="print"/>
          <a:srcRect/>
          <a:stretch>
            <a:fillRect/>
          </a:stretch>
        </p:blipFill>
        <p:spPr bwMode="auto">
          <a:xfrm>
            <a:off x="1210628" y="2142603"/>
            <a:ext cx="866775" cy="884238"/>
          </a:xfrm>
          <a:prstGeom prst="rect">
            <a:avLst/>
          </a:prstGeom>
          <a:noFill/>
          <a:ln w="9525">
            <a:noFill/>
            <a:miter lim="800000"/>
            <a:headEnd/>
            <a:tailEnd/>
          </a:ln>
        </p:spPr>
      </p:pic>
    </p:spTree>
    <p:extLst>
      <p:ext uri="{BB962C8B-B14F-4D97-AF65-F5344CB8AC3E}">
        <p14:creationId xmlns:p14="http://schemas.microsoft.com/office/powerpoint/2010/main" val="3640474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icture3.jpg"/>
          <p:cNvPicPr>
            <a:picLocks noChangeAspect="1"/>
          </p:cNvPicPr>
          <p:nvPr/>
        </p:nvPicPr>
        <p:blipFill>
          <a:blip r:embed="rId3" cstate="print">
            <a:lum bright="72000" contrast="-40000"/>
          </a:blip>
          <a:stretch>
            <a:fillRect/>
          </a:stretch>
        </p:blipFill>
        <p:spPr>
          <a:xfrm>
            <a:off x="2971800" y="3944036"/>
            <a:ext cx="3880112" cy="2913964"/>
          </a:xfrm>
          <a:prstGeom prst="rect">
            <a:avLst/>
          </a:prstGeom>
        </p:spPr>
      </p:pic>
      <p:pic>
        <p:nvPicPr>
          <p:cNvPr id="1026" name="Picture 2" descr="C:\Users\richard.lamb\Documents\Picture1.jpg"/>
          <p:cNvPicPr>
            <a:picLocks noChangeAspect="1" noChangeArrowheads="1"/>
          </p:cNvPicPr>
          <p:nvPr/>
        </p:nvPicPr>
        <p:blipFill>
          <a:blip r:embed="rId4" cstate="print">
            <a:lum bright="30000"/>
          </a:blip>
          <a:srcRect/>
          <a:stretch>
            <a:fillRect/>
          </a:stretch>
        </p:blipFill>
        <p:spPr bwMode="auto">
          <a:xfrm>
            <a:off x="5486400" y="1905000"/>
            <a:ext cx="3430624" cy="2087880"/>
          </a:xfrm>
          <a:prstGeom prst="rect">
            <a:avLst/>
          </a:prstGeom>
          <a:noFill/>
        </p:spPr>
      </p:pic>
      <p:sp>
        <p:nvSpPr>
          <p:cNvPr id="2" name="Title 1"/>
          <p:cNvSpPr>
            <a:spLocks noGrp="1"/>
          </p:cNvSpPr>
          <p:nvPr>
            <p:ph type="title"/>
          </p:nvPr>
        </p:nvSpPr>
        <p:spPr/>
        <p:txBody>
          <a:bodyPr>
            <a:normAutofit/>
          </a:bodyPr>
          <a:lstStyle/>
          <a:p>
            <a:pPr algn="ctr"/>
            <a:r>
              <a:rPr lang="en-US" sz="4000" b="1" dirty="0" smtClean="0"/>
              <a:t>Opportunity: New Security Products</a:t>
            </a:r>
            <a:endParaRPr lang="en-US" sz="4000" b="1" dirty="0"/>
          </a:p>
        </p:txBody>
      </p:sp>
      <p:sp>
        <p:nvSpPr>
          <p:cNvPr id="3" name="Content Placeholder 2"/>
          <p:cNvSpPr>
            <a:spLocks noGrp="1"/>
          </p:cNvSpPr>
          <p:nvPr>
            <p:ph idx="1"/>
          </p:nvPr>
        </p:nvSpPr>
        <p:spPr>
          <a:xfrm>
            <a:off x="381000" y="1524000"/>
            <a:ext cx="8229600" cy="4525963"/>
          </a:xfrm>
        </p:spPr>
        <p:txBody>
          <a:bodyPr>
            <a:normAutofit fontScale="92500" lnSpcReduction="20000"/>
          </a:bodyPr>
          <a:lstStyle/>
          <a:p>
            <a:r>
              <a:rPr lang="en-US" dirty="0" smtClean="0"/>
              <a:t>Improved Web SSL and certificates for all*</a:t>
            </a:r>
          </a:p>
          <a:p>
            <a:r>
              <a:rPr lang="en-US" dirty="0" smtClean="0"/>
              <a:t>Secured e-mail (S/MIME) for all*</a:t>
            </a:r>
          </a:p>
          <a:p>
            <a:r>
              <a:rPr lang="en-US" dirty="0" smtClean="0"/>
              <a:t>Validated remote login SSH, IPSEC*</a:t>
            </a:r>
          </a:p>
          <a:p>
            <a:r>
              <a:rPr lang="en-US" dirty="0" smtClean="0"/>
              <a:t>Securing VoIP</a:t>
            </a:r>
          </a:p>
          <a:p>
            <a:r>
              <a:rPr lang="en-US" dirty="0" smtClean="0"/>
              <a:t>Cross organizational digital identity systems</a:t>
            </a:r>
          </a:p>
          <a:p>
            <a:r>
              <a:rPr lang="en-US" dirty="0" smtClean="0"/>
              <a:t>Secured content delivery (e.g. configurations, updates, keys)</a:t>
            </a:r>
          </a:p>
          <a:p>
            <a:r>
              <a:rPr lang="en-US" dirty="0" smtClean="0"/>
              <a:t>Securing Smart Grid efforts</a:t>
            </a:r>
          </a:p>
          <a:p>
            <a:r>
              <a:rPr lang="en-US" dirty="0" smtClean="0"/>
              <a:t>A global PKI</a:t>
            </a:r>
          </a:p>
          <a:p>
            <a:r>
              <a:rPr lang="en-US" dirty="0" smtClean="0"/>
              <a:t>Increasing trust in e-commerce</a:t>
            </a:r>
            <a:endParaRPr lang="en-US" dirty="0"/>
          </a:p>
        </p:txBody>
      </p:sp>
      <p:sp>
        <p:nvSpPr>
          <p:cNvPr id="6" name="Rectangle 5"/>
          <p:cNvSpPr/>
          <p:nvPr/>
        </p:nvSpPr>
        <p:spPr>
          <a:xfrm>
            <a:off x="2140131" y="6150114"/>
            <a:ext cx="7010400" cy="707886"/>
          </a:xfrm>
          <a:prstGeom prst="rect">
            <a:avLst/>
          </a:prstGeom>
        </p:spPr>
        <p:txBody>
          <a:bodyPr wrap="square">
            <a:spAutoFit/>
          </a:bodyPr>
          <a:lstStyle/>
          <a:p>
            <a:r>
              <a:rPr lang="en-US" sz="2000" b="1" dirty="0" smtClean="0"/>
              <a:t>A good ref </a:t>
            </a:r>
            <a:r>
              <a:rPr lang="en-US" sz="2000" b="1" dirty="0" smtClean="0">
                <a:hlinkClick r:id="rId5"/>
              </a:rPr>
              <a:t>http://www.internetsociety.org/deploy360/dnssec/</a:t>
            </a:r>
            <a:endParaRPr lang="en-US" sz="2000" b="1" dirty="0" smtClean="0"/>
          </a:p>
          <a:p>
            <a:r>
              <a:rPr lang="en-US" sz="2000" b="1" dirty="0" smtClean="0"/>
              <a:t>*IETF standards complete or currently being developed</a:t>
            </a:r>
            <a:endParaRPr lang="en-US" sz="2000" b="1" dirty="0"/>
          </a:p>
        </p:txBody>
      </p:sp>
    </p:spTree>
    <p:extLst>
      <p:ext uri="{BB962C8B-B14F-4D97-AF65-F5344CB8AC3E}">
        <p14:creationId xmlns:p14="http://schemas.microsoft.com/office/powerpoint/2010/main" val="2958349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cstate="print"/>
          <a:srcRect/>
          <a:stretch>
            <a:fillRect/>
          </a:stretch>
        </p:blipFill>
        <p:spPr>
          <a:xfrm>
            <a:off x="0" y="3592201"/>
            <a:ext cx="4424363" cy="2459038"/>
          </a:xfrm>
          <a:effectLst>
            <a:outerShdw blurRad="292100" dist="139700" dir="2700000" algn="tl" rotWithShape="0">
              <a:srgbClr val="333333">
                <a:alpha val="65000"/>
              </a:srgbClr>
            </a:outerShdw>
          </a:effectLst>
        </p:spPr>
      </p:pic>
      <p:sp>
        <p:nvSpPr>
          <p:cNvPr id="37891" name="Title 1"/>
          <p:cNvSpPr>
            <a:spLocks noGrp="1"/>
          </p:cNvSpPr>
          <p:nvPr>
            <p:ph type="title"/>
          </p:nvPr>
        </p:nvSpPr>
        <p:spPr/>
        <p:txBody>
          <a:bodyPr>
            <a:normAutofit fontScale="90000"/>
          </a:bodyPr>
          <a:lstStyle/>
          <a:p>
            <a:r>
              <a:rPr lang="en-US" b="1" dirty="0" smtClean="0"/>
              <a:t>ICANN DNSSEC Deployment @</a:t>
            </a:r>
            <a:r>
              <a:rPr lang="en-US" b="1" dirty="0" smtClean="0"/>
              <a:t>Root</a:t>
            </a:r>
            <a:endParaRPr lang="en-US" b="1" dirty="0" smtClean="0"/>
          </a:p>
        </p:txBody>
      </p:sp>
      <p:pic>
        <p:nvPicPr>
          <p:cNvPr id="37893" name="Picture 2"/>
          <p:cNvPicPr>
            <a:picLocks noChangeAspect="1" noChangeArrowheads="1"/>
          </p:cNvPicPr>
          <p:nvPr/>
        </p:nvPicPr>
        <p:blipFill>
          <a:blip r:embed="rId4" cstate="print"/>
          <a:srcRect/>
          <a:stretch>
            <a:fillRect/>
          </a:stretch>
        </p:blipFill>
        <p:spPr bwMode="auto">
          <a:xfrm>
            <a:off x="3048000" y="3048000"/>
            <a:ext cx="5772150" cy="3810000"/>
          </a:xfrm>
          <a:prstGeom prst="rect">
            <a:avLst/>
          </a:prstGeom>
          <a:noFill/>
          <a:ln w="9525">
            <a:noFill/>
            <a:miter lim="800000"/>
            <a:headEnd/>
            <a:tailEnd/>
          </a:ln>
        </p:spPr>
      </p:pic>
      <p:sp>
        <p:nvSpPr>
          <p:cNvPr id="37892" name="TextBox 5"/>
          <p:cNvSpPr txBox="1">
            <a:spLocks noChangeArrowheads="1"/>
          </p:cNvSpPr>
          <p:nvPr/>
        </p:nvSpPr>
        <p:spPr bwMode="auto">
          <a:xfrm>
            <a:off x="381000" y="1371599"/>
            <a:ext cx="8305800" cy="2246769"/>
          </a:xfrm>
          <a:prstGeom prst="rect">
            <a:avLst/>
          </a:prstGeom>
          <a:noFill/>
          <a:ln w="9525">
            <a:noFill/>
            <a:miter lim="800000"/>
            <a:headEnd/>
            <a:tailEnd/>
          </a:ln>
        </p:spPr>
        <p:txBody>
          <a:bodyPr wrap="square">
            <a:spAutoFit/>
          </a:bodyPr>
          <a:lstStyle/>
          <a:p>
            <a:pPr marL="457200" indent="-457200">
              <a:buFont typeface="Arial" pitchFamily="34" charset="0"/>
              <a:buChar char="•"/>
            </a:pPr>
            <a:r>
              <a:rPr lang="en-US" sz="2800" b="1" dirty="0" smtClean="0">
                <a:latin typeface="Calibri" pitchFamily="34" charset="0"/>
              </a:rPr>
              <a:t>Multi-stakeholder, bottom-up trust model* /w 21 crypto officers from around the world</a:t>
            </a:r>
            <a:endParaRPr lang="en-US" sz="2800" b="1" dirty="0" smtClean="0">
              <a:latin typeface="Calibri" pitchFamily="34" charset="0"/>
            </a:endParaRPr>
          </a:p>
          <a:p>
            <a:pPr marL="457200" indent="-457200">
              <a:buFont typeface="Arial" pitchFamily="34" charset="0"/>
              <a:buChar char="•"/>
            </a:pPr>
            <a:r>
              <a:rPr lang="en-US" sz="2800" b="1" dirty="0" smtClean="0">
                <a:latin typeface="Calibri" pitchFamily="34" charset="0"/>
              </a:rPr>
              <a:t>Broadcast Key Ceremonies and public docs</a:t>
            </a:r>
            <a:endParaRPr lang="en-US" sz="2800" b="1" dirty="0" smtClean="0">
              <a:latin typeface="Calibri" pitchFamily="34" charset="0"/>
            </a:endParaRPr>
          </a:p>
          <a:p>
            <a:pPr marL="457200" indent="-457200">
              <a:buFont typeface="Arial" pitchFamily="34" charset="0"/>
              <a:buChar char="•"/>
            </a:pPr>
            <a:r>
              <a:rPr lang="en-US" sz="2800" b="1" dirty="0" err="1" smtClean="0">
                <a:latin typeface="Calibri" pitchFamily="34" charset="0"/>
              </a:rPr>
              <a:t>SysTrust</a:t>
            </a:r>
            <a:r>
              <a:rPr lang="en-US" sz="2800" b="1" dirty="0" smtClean="0">
                <a:latin typeface="Calibri" pitchFamily="34" charset="0"/>
              </a:rPr>
              <a:t> audited</a:t>
            </a:r>
          </a:p>
          <a:p>
            <a:pPr marL="457200" indent="-457200">
              <a:buFont typeface="Arial" pitchFamily="34" charset="0"/>
              <a:buChar char="•"/>
            </a:pPr>
            <a:r>
              <a:rPr lang="en-US" sz="2800" b="1" dirty="0" smtClean="0">
                <a:latin typeface="Calibri" pitchFamily="34" charset="0"/>
              </a:rPr>
              <a:t>FIPS 140-2 level 4 HSMs</a:t>
            </a:r>
            <a:endParaRPr lang="en-US" sz="2800" b="1" dirty="0">
              <a:latin typeface="Calibri" pitchFamily="34" charset="0"/>
            </a:endParaRPr>
          </a:p>
        </p:txBody>
      </p:sp>
      <p:sp>
        <p:nvSpPr>
          <p:cNvPr id="37894" name="TextBox 6"/>
          <p:cNvSpPr txBox="1">
            <a:spLocks noChangeArrowheads="1"/>
          </p:cNvSpPr>
          <p:nvPr/>
        </p:nvSpPr>
        <p:spPr bwMode="auto">
          <a:xfrm>
            <a:off x="76200" y="6027002"/>
            <a:ext cx="3276600" cy="830997"/>
          </a:xfrm>
          <a:prstGeom prst="rect">
            <a:avLst/>
          </a:prstGeom>
          <a:noFill/>
          <a:ln w="9525">
            <a:noFill/>
            <a:miter lim="800000"/>
            <a:headEnd/>
            <a:tailEnd/>
          </a:ln>
        </p:spPr>
        <p:txBody>
          <a:bodyPr>
            <a:spAutoFit/>
          </a:bodyPr>
          <a:lstStyle/>
          <a:p>
            <a:r>
              <a:rPr lang="en-US" sz="2800" b="1" dirty="0">
                <a:latin typeface="Calibri" pitchFamily="34" charset="0"/>
              </a:rPr>
              <a:t>Root </a:t>
            </a:r>
            <a:r>
              <a:rPr lang="en-US" sz="2800" b="1" dirty="0" smtClean="0">
                <a:latin typeface="Calibri" pitchFamily="34" charset="0"/>
              </a:rPr>
              <a:t>DPS</a:t>
            </a:r>
          </a:p>
          <a:p>
            <a:r>
              <a:rPr lang="en-US" sz="2000" b="1" dirty="0" smtClean="0">
                <a:latin typeface="Calibri" pitchFamily="34" charset="0"/>
              </a:rPr>
              <a:t>DNSSEC Practice Statement</a:t>
            </a:r>
            <a:r>
              <a:rPr lang="en-US" sz="2000" b="1" dirty="0" smtClean="0">
                <a:latin typeface="Calibri" pitchFamily="34" charset="0"/>
              </a:rPr>
              <a:t> </a:t>
            </a:r>
          </a:p>
        </p:txBody>
      </p:sp>
    </p:spTree>
    <p:extLst>
      <p:ext uri="{BB962C8B-B14F-4D97-AF65-F5344CB8AC3E}">
        <p14:creationId xmlns:p14="http://schemas.microsoft.com/office/powerpoint/2010/main" val="1916324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ICANN DNSSEC Deployment @</a:t>
            </a:r>
            <a:r>
              <a:rPr lang="en-US" b="1" dirty="0" smtClean="0"/>
              <a:t>Root </a:t>
            </a:r>
            <a:r>
              <a:rPr lang="en-US" sz="4000" b="1" dirty="0" smtClean="0"/>
              <a:t>(and elsewhere)</a:t>
            </a:r>
            <a:endParaRPr lang="en-US" sz="4000" dirty="0"/>
          </a:p>
        </p:txBody>
      </p:sp>
      <p:pic>
        <p:nvPicPr>
          <p:cNvPr id="4" name="Picture 2" descr="https://www.iana.org/_img/systrust.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1295400"/>
            <a:ext cx="1066800" cy="21336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200400" y="5290862"/>
            <a:ext cx="3396452" cy="1343576"/>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609600" y="1676400"/>
            <a:ext cx="2209800" cy="1647825"/>
          </a:xfrm>
          <a:prstGeom prst="rect">
            <a:avLst/>
          </a:prstGeom>
          <a:noFill/>
          <a:ln w="9525">
            <a:noFill/>
            <a:miter lim="800000"/>
            <a:headEnd/>
            <a:tailEnd/>
          </a:ln>
        </p:spPr>
      </p:pic>
      <p:pic>
        <p:nvPicPr>
          <p:cNvPr id="7" name="Picture 2" descr="http://t2.gstatic.com/images?q=tbn:ANd9GcStGqmng3BjcQWK2rxpW3RiiSt0H9qFmo8lgCEmoMOMdw859A_a"/>
          <p:cNvPicPr>
            <a:picLocks noChangeAspect="1" noChangeArrowheads="1"/>
          </p:cNvPicPr>
          <p:nvPr/>
        </p:nvPicPr>
        <p:blipFill>
          <a:blip r:embed="rId6" cstate="print"/>
          <a:srcRect/>
          <a:stretch>
            <a:fillRect/>
          </a:stretch>
        </p:blipFill>
        <p:spPr bwMode="auto">
          <a:xfrm>
            <a:off x="3810000" y="1295400"/>
            <a:ext cx="1937548" cy="1524000"/>
          </a:xfrm>
          <a:prstGeom prst="rect">
            <a:avLst/>
          </a:prstGeom>
          <a:noFill/>
          <a:ln w="9525">
            <a:noFill/>
            <a:miter lim="800000"/>
            <a:headEnd/>
            <a:tailEnd/>
          </a:ln>
        </p:spPr>
      </p:pic>
      <p:pic>
        <p:nvPicPr>
          <p:cNvPr id="8" name="Picture 4"/>
          <p:cNvPicPr>
            <a:picLocks noChangeAspect="1" noChangeArrowheads="1"/>
          </p:cNvPicPr>
          <p:nvPr/>
        </p:nvPicPr>
        <p:blipFill>
          <a:blip r:embed="rId7" cstate="print"/>
          <a:srcRect/>
          <a:stretch>
            <a:fillRect/>
          </a:stretch>
        </p:blipFill>
        <p:spPr bwMode="auto">
          <a:xfrm>
            <a:off x="5943600" y="1447800"/>
            <a:ext cx="2994025" cy="2062163"/>
          </a:xfrm>
          <a:prstGeom prst="rect">
            <a:avLst/>
          </a:prstGeom>
          <a:noFill/>
          <a:ln w="9525">
            <a:noFill/>
            <a:miter lim="800000"/>
            <a:headEnd/>
            <a:tailEnd/>
          </a:ln>
        </p:spPr>
      </p:pic>
      <p:pic>
        <p:nvPicPr>
          <p:cNvPr id="9" name="Picture 4" descr="http://www.cesnet.cz/doc/2008/zprava/sca_6000.jpg"/>
          <p:cNvPicPr>
            <a:picLocks noChangeAspect="1" noChangeArrowheads="1"/>
          </p:cNvPicPr>
          <p:nvPr/>
        </p:nvPicPr>
        <p:blipFill>
          <a:blip r:embed="rId8" cstate="print"/>
          <a:srcRect/>
          <a:stretch>
            <a:fillRect/>
          </a:stretch>
        </p:blipFill>
        <p:spPr bwMode="auto">
          <a:xfrm>
            <a:off x="609600" y="3733800"/>
            <a:ext cx="2971800" cy="2228850"/>
          </a:xfrm>
          <a:prstGeom prst="rect">
            <a:avLst/>
          </a:prstGeom>
          <a:noFill/>
          <a:ln w="9525">
            <a:noFill/>
            <a:miter lim="800000"/>
            <a:headEnd/>
            <a:tailEnd/>
          </a:ln>
        </p:spPr>
      </p:pic>
      <p:pic>
        <p:nvPicPr>
          <p:cNvPr id="10" name="Picture 4"/>
          <p:cNvPicPr>
            <a:picLocks noChangeAspect="1" noChangeArrowheads="1"/>
          </p:cNvPicPr>
          <p:nvPr/>
        </p:nvPicPr>
        <p:blipFill>
          <a:blip r:embed="rId9" cstate="print"/>
          <a:srcRect/>
          <a:stretch>
            <a:fillRect/>
          </a:stretch>
        </p:blipFill>
        <p:spPr bwMode="auto">
          <a:xfrm>
            <a:off x="3842548" y="2971801"/>
            <a:ext cx="1426966" cy="1905000"/>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6781800" y="3733800"/>
            <a:ext cx="1596458" cy="2228850"/>
          </a:xfrm>
          <a:prstGeom prst="rect">
            <a:avLst/>
          </a:prstGeom>
          <a:noFill/>
          <a:ln w="9525">
            <a:noFill/>
            <a:miter lim="800000"/>
            <a:headEnd/>
            <a:tailEnd/>
          </a:ln>
        </p:spPr>
      </p:pic>
      <p:sp>
        <p:nvSpPr>
          <p:cNvPr id="3" name="TextBox 2"/>
          <p:cNvSpPr txBox="1"/>
          <p:nvPr/>
        </p:nvSpPr>
        <p:spPr>
          <a:xfrm>
            <a:off x="3946431" y="4846048"/>
            <a:ext cx="1219200" cy="381000"/>
          </a:xfrm>
          <a:prstGeom prst="rect">
            <a:avLst/>
          </a:prstGeom>
          <a:noFill/>
        </p:spPr>
        <p:txBody>
          <a:bodyPr wrap="square" rtlCol="0">
            <a:spAutoFit/>
          </a:bodyPr>
          <a:lstStyle/>
          <a:p>
            <a:r>
              <a:rPr lang="en-US" b="1" dirty="0" smtClean="0"/>
              <a:t>DCID 6/9</a:t>
            </a:r>
            <a:endParaRPr lang="en-US" b="1" dirty="0"/>
          </a:p>
        </p:txBody>
      </p:sp>
      <p:sp>
        <p:nvSpPr>
          <p:cNvPr id="11" name="TextBox 10"/>
          <p:cNvSpPr txBox="1"/>
          <p:nvPr/>
        </p:nvSpPr>
        <p:spPr>
          <a:xfrm>
            <a:off x="457200" y="3244334"/>
            <a:ext cx="1905000" cy="369332"/>
          </a:xfrm>
          <a:prstGeom prst="rect">
            <a:avLst/>
          </a:prstGeom>
          <a:noFill/>
        </p:spPr>
        <p:txBody>
          <a:bodyPr wrap="square" rtlCol="0">
            <a:spAutoFit/>
          </a:bodyPr>
          <a:lstStyle/>
          <a:p>
            <a:r>
              <a:rPr lang="en-US" b="1" dirty="0" smtClean="0"/>
              <a:t>FIPS 140-2 level 4</a:t>
            </a:r>
            <a:endParaRPr lang="en-US" b="1" dirty="0"/>
          </a:p>
        </p:txBody>
      </p:sp>
    </p:spTree>
    <p:extLst>
      <p:ext uri="{BB962C8B-B14F-4D97-AF65-F5344CB8AC3E}">
        <p14:creationId xmlns:p14="http://schemas.microsoft.com/office/powerpoint/2010/main" val="786971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563562"/>
          </a:xfrm>
        </p:spPr>
        <p:txBody>
          <a:bodyPr/>
          <a:lstStyle/>
          <a:p>
            <a:r>
              <a:rPr lang="en-US" sz="2400" smtClean="0"/>
              <a:t>http://www.flickr.com/photos/kjd/sets/72157624302045698/</a:t>
            </a:r>
          </a:p>
        </p:txBody>
      </p:sp>
      <p:sp>
        <p:nvSpPr>
          <p:cNvPr id="19459" name="Rectangle 2">
            <a:hlinkClick r:id="rId2" tooltip="KSK Secure Facility by kjd"/>
          </p:cNvPr>
          <p:cNvSpPr>
            <a:spLocks noChangeArrowheads="1"/>
          </p:cNvSpPr>
          <p:nvPr/>
        </p:nvSpPr>
        <p:spPr bwMode="auto">
          <a:xfrm>
            <a:off x="0" y="0"/>
            <a:ext cx="9144000" cy="0"/>
          </a:xfrm>
          <a:prstGeom prst="rect">
            <a:avLst/>
          </a:prstGeom>
          <a:solidFill>
            <a:srgbClr val="FFFFFF"/>
          </a:solidFill>
          <a:ln w="9525">
            <a:noFill/>
            <a:miter lim="800000"/>
            <a:headEnd/>
            <a:tailEnd/>
          </a:ln>
        </p:spPr>
        <p:txBody>
          <a:bodyPr wrap="none" rIns="74589" bIns="17457" anchor="ctr">
            <a:spAutoFit/>
          </a:bodyPr>
          <a:lstStyle/>
          <a:p>
            <a:endParaRPr lang="en-US"/>
          </a:p>
        </p:txBody>
      </p:sp>
      <p:pic>
        <p:nvPicPr>
          <p:cNvPr id="19460" name="Picture 4"/>
          <p:cNvPicPr>
            <a:picLocks noChangeAspect="1" noChangeArrowheads="1"/>
          </p:cNvPicPr>
          <p:nvPr/>
        </p:nvPicPr>
        <p:blipFill>
          <a:blip r:embed="rId3" cstate="print"/>
          <a:srcRect/>
          <a:stretch>
            <a:fillRect/>
          </a:stretch>
        </p:blipFill>
        <p:spPr bwMode="auto">
          <a:xfrm>
            <a:off x="-2362200" y="838200"/>
            <a:ext cx="6076950" cy="4010025"/>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3609975" y="838200"/>
            <a:ext cx="5534025" cy="3495675"/>
          </a:xfrm>
          <a:prstGeom prst="rect">
            <a:avLst/>
          </a:prstGeom>
          <a:noFill/>
          <a:ln w="9525">
            <a:noFill/>
            <a:miter lim="800000"/>
            <a:headEnd/>
            <a:tailEnd/>
          </a:ln>
        </p:spPr>
      </p:pic>
      <p:pic>
        <p:nvPicPr>
          <p:cNvPr id="19462" name="Picture 6"/>
          <p:cNvPicPr>
            <a:picLocks noChangeAspect="1" noChangeArrowheads="1"/>
          </p:cNvPicPr>
          <p:nvPr/>
        </p:nvPicPr>
        <p:blipFill>
          <a:blip r:embed="rId5" cstate="print"/>
          <a:srcRect/>
          <a:stretch>
            <a:fillRect/>
          </a:stretch>
        </p:blipFill>
        <p:spPr bwMode="auto">
          <a:xfrm>
            <a:off x="3343275" y="3429000"/>
            <a:ext cx="5800725" cy="3724275"/>
          </a:xfrm>
          <a:prstGeom prst="rect">
            <a:avLst/>
          </a:prstGeom>
          <a:noFill/>
          <a:ln w="9525">
            <a:noFill/>
            <a:miter lim="800000"/>
            <a:headEnd/>
            <a:tailEnd/>
          </a:ln>
        </p:spPr>
      </p:pic>
      <p:pic>
        <p:nvPicPr>
          <p:cNvPr id="19463" name="Picture 3"/>
          <p:cNvPicPr>
            <a:picLocks noChangeAspect="1" noChangeArrowheads="1"/>
          </p:cNvPicPr>
          <p:nvPr/>
        </p:nvPicPr>
        <p:blipFill>
          <a:blip r:embed="rId6" cstate="print"/>
          <a:srcRect/>
          <a:stretch>
            <a:fillRect/>
          </a:stretch>
        </p:blipFill>
        <p:spPr bwMode="auto">
          <a:xfrm>
            <a:off x="0" y="1838325"/>
            <a:ext cx="3943350" cy="5019675"/>
          </a:xfrm>
          <a:prstGeom prst="rect">
            <a:avLst/>
          </a:prstGeom>
          <a:noFill/>
          <a:ln w="9525">
            <a:noFill/>
            <a:miter lim="800000"/>
            <a:headEnd/>
            <a:tailEnd/>
          </a:ln>
        </p:spPr>
      </p:pic>
      <p:sp>
        <p:nvSpPr>
          <p:cNvPr id="8" name="TextBox 7"/>
          <p:cNvSpPr txBox="1"/>
          <p:nvPr/>
        </p:nvSpPr>
        <p:spPr>
          <a:xfrm>
            <a:off x="5012328" y="6300651"/>
            <a:ext cx="2133600" cy="369332"/>
          </a:xfrm>
          <a:prstGeom prst="rect">
            <a:avLst/>
          </a:prstGeom>
          <a:noFill/>
        </p:spPr>
        <p:txBody>
          <a:bodyPr wrap="square" rtlCol="0">
            <a:spAutoFit/>
          </a:bodyPr>
          <a:lstStyle/>
          <a:p>
            <a:r>
              <a:rPr lang="en-US" b="1" dirty="0" smtClean="0"/>
              <a:t>Photos: Kim Davies</a:t>
            </a:r>
            <a:endParaRPr lang="en-US" b="1" dirty="0"/>
          </a:p>
        </p:txBody>
      </p:sp>
    </p:spTree>
    <p:extLst>
      <p:ext uri="{BB962C8B-B14F-4D97-AF65-F5344CB8AC3E}">
        <p14:creationId xmlns:p14="http://schemas.microsoft.com/office/powerpoint/2010/main" val="237257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561975" y="171450"/>
            <a:ext cx="8020050" cy="6515100"/>
          </a:xfrm>
          <a:prstGeom prst="rect">
            <a:avLst/>
          </a:prstGeom>
          <a:noFill/>
          <a:ln w="9525">
            <a:noFill/>
            <a:miter lim="800000"/>
            <a:headEnd/>
            <a:tailEnd/>
          </a:ln>
        </p:spPr>
      </p:pic>
    </p:spTree>
    <p:extLst>
      <p:ext uri="{BB962C8B-B14F-4D97-AF65-F5344CB8AC3E}">
        <p14:creationId xmlns:p14="http://schemas.microsoft.com/office/powerpoint/2010/main" val="2822439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143000" y="1147763"/>
            <a:ext cx="6858000" cy="4562475"/>
          </a:xfrm>
          <a:prstGeom prst="rect">
            <a:avLst/>
          </a:prstGeom>
          <a:noFill/>
          <a:ln w="9525">
            <a:noFill/>
            <a:miter lim="800000"/>
            <a:headEnd/>
            <a:tailEnd/>
          </a:ln>
        </p:spPr>
      </p:pic>
    </p:spTree>
    <p:extLst>
      <p:ext uri="{BB962C8B-B14F-4D97-AF65-F5344CB8AC3E}">
        <p14:creationId xmlns:p14="http://schemas.microsoft.com/office/powerpoint/2010/main" val="2985841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3" cstate="print"/>
          <a:srcRect/>
          <a:stretch>
            <a:fillRect/>
          </a:stretch>
        </p:blipFill>
        <p:spPr bwMode="auto">
          <a:xfrm>
            <a:off x="304800" y="228600"/>
            <a:ext cx="8610600" cy="6376988"/>
          </a:xfrm>
          <a:prstGeom prst="rect">
            <a:avLst/>
          </a:prstGeom>
          <a:noFill/>
          <a:ln w="25400">
            <a:noFill/>
            <a:miter lim="800000"/>
            <a:headEnd/>
            <a:tailEnd/>
          </a:ln>
        </p:spPr>
      </p:pic>
      <p:sp>
        <p:nvSpPr>
          <p:cNvPr id="3" name="TextBox 2"/>
          <p:cNvSpPr txBox="1"/>
          <p:nvPr/>
        </p:nvSpPr>
        <p:spPr>
          <a:xfrm>
            <a:off x="13063" y="6236256"/>
            <a:ext cx="2133600" cy="369332"/>
          </a:xfrm>
          <a:prstGeom prst="rect">
            <a:avLst/>
          </a:prstGeom>
          <a:noFill/>
        </p:spPr>
        <p:txBody>
          <a:bodyPr wrap="square" rtlCol="0">
            <a:spAutoFit/>
          </a:bodyPr>
          <a:lstStyle/>
          <a:p>
            <a:r>
              <a:rPr lang="en-US" b="1" dirty="0" smtClean="0"/>
              <a:t>Photos: Kim Davies</a:t>
            </a:r>
            <a:endParaRPr lang="en-US" b="1" dirty="0"/>
          </a:p>
        </p:txBody>
      </p:sp>
    </p:spTree>
    <p:extLst>
      <p:ext uri="{BB962C8B-B14F-4D97-AF65-F5344CB8AC3E}">
        <p14:creationId xmlns:p14="http://schemas.microsoft.com/office/powerpoint/2010/main" val="160913693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2895600"/>
          </a:xfrm>
        </p:spPr>
        <p:txBody>
          <a:bodyPr>
            <a:normAutofit/>
          </a:bodyPr>
          <a:lstStyle/>
          <a:p>
            <a:pPr algn="l"/>
            <a:r>
              <a:rPr lang="en-US" dirty="0" smtClean="0"/>
              <a:t>DNSSEC: Internet infrastructure upgrade to help address today’s needs and create tomorrow’s </a:t>
            </a:r>
            <a:r>
              <a:rPr lang="en-US" dirty="0" smtClean="0"/>
              <a:t>security opportunities.</a:t>
            </a:r>
            <a:endParaRPr lang="en-US" dirty="0"/>
          </a:p>
        </p:txBody>
      </p:sp>
    </p:spTree>
    <p:extLst>
      <p:ext uri="{BB962C8B-B14F-4D97-AF65-F5344CB8AC3E}">
        <p14:creationId xmlns:p14="http://schemas.microsoft.com/office/powerpoint/2010/main" val="198097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Internet’s Phone Book - Domain Name System (DNS+DNSSEC)</a:t>
            </a:r>
            <a:endParaRPr lang="en-US" b="1" dirty="0"/>
          </a:p>
        </p:txBody>
      </p:sp>
      <p:grpSp>
        <p:nvGrpSpPr>
          <p:cNvPr id="3" name="Group 71"/>
          <p:cNvGrpSpPr>
            <a:grpSpLocks/>
          </p:cNvGrpSpPr>
          <p:nvPr/>
        </p:nvGrpSpPr>
        <p:grpSpPr bwMode="auto">
          <a:xfrm>
            <a:off x="381000" y="1828800"/>
            <a:ext cx="3733800" cy="338138"/>
            <a:chOff x="381000" y="1828800"/>
            <a:chExt cx="3733800" cy="338554"/>
          </a:xfrm>
        </p:grpSpPr>
        <p:sp>
          <p:nvSpPr>
            <p:cNvPr id="29743"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14600"/>
            <a:ext cx="5791200" cy="338138"/>
            <a:chOff x="838200" y="2514600"/>
            <a:chExt cx="5791200" cy="338554"/>
          </a:xfrm>
        </p:grpSpPr>
        <p:sp>
          <p:nvSpPr>
            <p:cNvPr id="29741" name="TextBox 21"/>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701" name="TextBox 24"/>
          <p:cNvSpPr txBox="1">
            <a:spLocks noChangeArrowheads="1"/>
          </p:cNvSpPr>
          <p:nvPr/>
        </p:nvSpPr>
        <p:spPr bwMode="auto">
          <a:xfrm>
            <a:off x="6629400" y="2590800"/>
            <a:ext cx="1295400" cy="1077913"/>
          </a:xfrm>
          <a:prstGeom prst="rect">
            <a:avLst/>
          </a:prstGeom>
          <a:noFill/>
          <a:ln w="38100">
            <a:solidFill>
              <a:schemeClr val="tx1"/>
            </a:solidFill>
            <a:miter lim="800000"/>
            <a:headEnd/>
            <a:tailEnd/>
          </a:ln>
        </p:spPr>
        <p:txBody>
          <a:bodyPr>
            <a:spAutoFit/>
          </a:bodyPr>
          <a:lstStyle/>
          <a:p>
            <a:endParaRPr lang="en-US" sz="1600" b="1">
              <a:latin typeface="Lucida Sans Unicode" pitchFamily="34" charset="0"/>
            </a:endParaRPr>
          </a:p>
          <a:p>
            <a:r>
              <a:rPr lang="en-US" sz="1600" b="1">
                <a:latin typeface="Lucida Sans Unicode" pitchFamily="34" charset="0"/>
              </a:rPr>
              <a:t>webserverwww @ 1.2.3.4</a:t>
            </a:r>
          </a:p>
        </p:txBody>
      </p:sp>
      <p:grpSp>
        <p:nvGrpSpPr>
          <p:cNvPr id="5" name="Group 75"/>
          <p:cNvGrpSpPr>
            <a:grpSpLocks/>
          </p:cNvGrpSpPr>
          <p:nvPr/>
        </p:nvGrpSpPr>
        <p:grpSpPr bwMode="auto">
          <a:xfrm>
            <a:off x="609600" y="3124200"/>
            <a:ext cx="6019800" cy="338138"/>
            <a:chOff x="609600" y="3124200"/>
            <a:chExt cx="6019800" cy="338554"/>
          </a:xfrm>
        </p:grpSpPr>
        <p:sp>
          <p:nvSpPr>
            <p:cNvPr id="29739" name="TextBox 28"/>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3528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38" name="TextBox 31"/>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sp>
        <p:nvSpPr>
          <p:cNvPr id="29705" name="TextBox 37"/>
          <p:cNvSpPr txBox="1">
            <a:spLocks noChangeArrowheads="1"/>
          </p:cNvSpPr>
          <p:nvPr/>
        </p:nvSpPr>
        <p:spPr bwMode="auto">
          <a:xfrm>
            <a:off x="4114800" y="1828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cxnSp>
        <p:nvCxnSpPr>
          <p:cNvPr id="43" name="Straight Arrow Connector 42"/>
          <p:cNvCxnSpPr>
            <a:endCxn id="59" idx="1"/>
          </p:cNvCxnSpPr>
          <p:nvPr/>
        </p:nvCxnSpPr>
        <p:spPr>
          <a:xfrm>
            <a:off x="5257800" y="1981200"/>
            <a:ext cx="1524000" cy="39060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52"/>
          <p:cNvSpPr txBox="1">
            <a:spLocks noChangeArrowheads="1"/>
          </p:cNvSpPr>
          <p:nvPr/>
        </p:nvSpPr>
        <p:spPr bwMode="auto">
          <a:xfrm>
            <a:off x="5867400" y="1524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flipH="1" flipV="1">
            <a:off x="5257800" y="2209801"/>
            <a:ext cx="1524000" cy="3998912"/>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09" name="TextBox 57"/>
          <p:cNvSpPr txBox="1">
            <a:spLocks noChangeArrowheads="1"/>
          </p:cNvSpPr>
          <p:nvPr/>
        </p:nvSpPr>
        <p:spPr bwMode="auto">
          <a:xfrm>
            <a:off x="6629400" y="1828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9"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20"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10" name="Group 74"/>
          <p:cNvGrpSpPr>
            <a:grpSpLocks/>
          </p:cNvGrpSpPr>
          <p:nvPr/>
        </p:nvGrpSpPr>
        <p:grpSpPr bwMode="auto">
          <a:xfrm>
            <a:off x="838200" y="27432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18" name="TextBox 62"/>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45" name="Rectangle 44"/>
          <p:cNvSpPr/>
          <p:nvPr/>
        </p:nvSpPr>
        <p:spPr>
          <a:xfrm>
            <a:off x="3886200" y="1523999"/>
            <a:ext cx="1676400" cy="3204369"/>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3886200" y="3657600"/>
            <a:ext cx="1828800" cy="923330"/>
          </a:xfrm>
          <a:prstGeom prst="rect">
            <a:avLst/>
          </a:prstGeom>
          <a:noFill/>
        </p:spPr>
        <p:txBody>
          <a:bodyPr wrap="square">
            <a:spAutoFit/>
          </a:bodyPr>
          <a:lstStyle/>
          <a:p>
            <a:pPr>
              <a:defRPr/>
            </a:pPr>
            <a:r>
              <a:rPr lang="en-US" b="1" dirty="0" smtClean="0">
                <a:latin typeface="+mn-lt"/>
                <a:cs typeface="Arial" charset="0"/>
              </a:rPr>
              <a:t>ISP/ </a:t>
            </a:r>
            <a:r>
              <a:rPr lang="en-US" b="1" dirty="0" err="1" smtClean="0">
                <a:latin typeface="+mn-lt"/>
                <a:cs typeface="Arial" charset="0"/>
              </a:rPr>
              <a:t>HotSpot</a:t>
            </a:r>
            <a:r>
              <a:rPr lang="en-US" b="1" dirty="0" smtClean="0">
                <a:latin typeface="+mn-lt"/>
                <a:cs typeface="Arial" charset="0"/>
              </a:rPr>
              <a:t> / Enterprise/ End Node</a:t>
            </a:r>
            <a:endParaRPr lang="en-US" b="1" dirty="0">
              <a:latin typeface="+mn-lt"/>
              <a:cs typeface="Arial" charset="0"/>
            </a:endParaRPr>
          </a:p>
        </p:txBody>
      </p:sp>
      <p:sp>
        <p:nvSpPr>
          <p:cNvPr id="48" name="TextBox 47"/>
          <p:cNvSpPr txBox="1"/>
          <p:nvPr/>
        </p:nvSpPr>
        <p:spPr>
          <a:xfrm>
            <a:off x="5867400" y="3657600"/>
            <a:ext cx="3048000" cy="369332"/>
          </a:xfrm>
          <a:prstGeom prst="rect">
            <a:avLst/>
          </a:prstGeom>
          <a:noFill/>
        </p:spPr>
        <p:txBody>
          <a:bodyPr wrap="square">
            <a:spAutoFit/>
          </a:bodyPr>
          <a:lstStyle/>
          <a:p>
            <a:pPr>
              <a:defRPr/>
            </a:pPr>
            <a:r>
              <a:rPr lang="en-US" b="1" dirty="0" smtClean="0">
                <a:latin typeface="Lucida Sans Unicode" pitchFamily="34" charset="0"/>
                <a:cs typeface="Arial" charset="0"/>
              </a:rPr>
              <a:t>Majorbank.se </a:t>
            </a:r>
            <a:r>
              <a:rPr lang="en-US" b="1" dirty="0">
                <a:latin typeface="Lucida Sans Unicode" pitchFamily="34" charset="0"/>
                <a:cs typeface="Arial" charset="0"/>
              </a:rPr>
              <a:t>(Registrant)</a:t>
            </a:r>
            <a:endParaRPr lang="en-US" b="1" dirty="0">
              <a:latin typeface="+mn-lt"/>
              <a:cs typeface="Arial" charset="0"/>
            </a:endParaRPr>
          </a:p>
        </p:txBody>
      </p:sp>
      <p:sp>
        <p:nvSpPr>
          <p:cNvPr id="50" name="Rectangle 49"/>
          <p:cNvSpPr/>
          <p:nvPr/>
        </p:nvSpPr>
        <p:spPr>
          <a:xfrm>
            <a:off x="5867400" y="1524000"/>
            <a:ext cx="30480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57"/>
          <p:cNvSpPr txBox="1">
            <a:spLocks noChangeArrowheads="1"/>
          </p:cNvSpPr>
          <p:nvPr/>
        </p:nvSpPr>
        <p:spPr bwMode="auto">
          <a:xfrm>
            <a:off x="6781800" y="4278312"/>
            <a:ext cx="914400" cy="646113"/>
          </a:xfrm>
          <a:prstGeom prst="rect">
            <a:avLst/>
          </a:prstGeom>
          <a:noFill/>
          <a:ln w="38100">
            <a:solidFill>
              <a:schemeClr val="tx1"/>
            </a:solidFill>
            <a:miter lim="800000"/>
            <a:headEnd/>
            <a:tailEnd/>
          </a:ln>
        </p:spPr>
        <p:txBody>
          <a:bodyPr>
            <a:spAutoFit/>
          </a:bodyPr>
          <a:lstStyle/>
          <a:p>
            <a:r>
              <a:rPr lang="en-US" b="1" dirty="0">
                <a:latin typeface="Lucida Sans Unicode" pitchFamily="34" charset="0"/>
              </a:rPr>
              <a:t>DNS</a:t>
            </a:r>
          </a:p>
          <a:p>
            <a:r>
              <a:rPr lang="en-US" b="1" dirty="0">
                <a:latin typeface="Lucida Sans Unicode" pitchFamily="34" charset="0"/>
              </a:rPr>
              <a:t>Server</a:t>
            </a:r>
          </a:p>
        </p:txBody>
      </p:sp>
      <p:sp>
        <p:nvSpPr>
          <p:cNvPr id="57" name="Rectangle 56"/>
          <p:cNvSpPr/>
          <p:nvPr/>
        </p:nvSpPr>
        <p:spPr>
          <a:xfrm>
            <a:off x="5867400" y="4162425"/>
            <a:ext cx="3048000" cy="1131888"/>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TextBox 57"/>
          <p:cNvSpPr txBox="1"/>
          <p:nvPr/>
        </p:nvSpPr>
        <p:spPr>
          <a:xfrm>
            <a:off x="6629400" y="4924425"/>
            <a:ext cx="2133600" cy="369888"/>
          </a:xfrm>
          <a:prstGeom prst="rect">
            <a:avLst/>
          </a:prstGeom>
          <a:noFill/>
        </p:spPr>
        <p:txBody>
          <a:bodyPr wrap="square">
            <a:spAutoFit/>
          </a:bodyPr>
          <a:lstStyle/>
          <a:p>
            <a:pPr>
              <a:defRPr/>
            </a:pPr>
            <a:r>
              <a:rPr lang="en-US" b="1" dirty="0" smtClean="0">
                <a:latin typeface="Lucida Sans Unicode" pitchFamily="34" charset="0"/>
                <a:cs typeface="Arial" charset="0"/>
              </a:rPr>
              <a:t>.se </a:t>
            </a:r>
            <a:r>
              <a:rPr lang="en-US" b="1" dirty="0">
                <a:latin typeface="Lucida Sans Unicode" pitchFamily="34" charset="0"/>
                <a:cs typeface="Arial" charset="0"/>
              </a:rPr>
              <a:t>(</a:t>
            </a:r>
            <a:r>
              <a:rPr lang="en-US" b="1" dirty="0" smtClean="0">
                <a:latin typeface="Lucida Sans Unicode" pitchFamily="34" charset="0"/>
                <a:cs typeface="Arial" charset="0"/>
              </a:rPr>
              <a:t>Registry)</a:t>
            </a:r>
            <a:endParaRPr lang="en-US" b="1" dirty="0">
              <a:latin typeface="+mn-lt"/>
              <a:cs typeface="Arial" charset="0"/>
            </a:endParaRPr>
          </a:p>
        </p:txBody>
      </p:sp>
      <p:sp>
        <p:nvSpPr>
          <p:cNvPr id="59" name="TextBox 57"/>
          <p:cNvSpPr txBox="1">
            <a:spLocks noChangeArrowheads="1"/>
          </p:cNvSpPr>
          <p:nvPr/>
        </p:nvSpPr>
        <p:spPr bwMode="auto">
          <a:xfrm>
            <a:off x="6781800" y="5564188"/>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sp>
        <p:nvSpPr>
          <p:cNvPr id="60" name="Rectangle 59"/>
          <p:cNvSpPr/>
          <p:nvPr/>
        </p:nvSpPr>
        <p:spPr>
          <a:xfrm>
            <a:off x="5867400" y="5446713"/>
            <a:ext cx="3048000" cy="1131888"/>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781800" y="6208713"/>
            <a:ext cx="1981200" cy="369888"/>
          </a:xfrm>
          <a:prstGeom prst="rect">
            <a:avLst/>
          </a:prstGeom>
          <a:noFill/>
        </p:spPr>
        <p:txBody>
          <a:bodyPr wrap="square">
            <a:spAutoFit/>
          </a:bodyPr>
          <a:lstStyle/>
          <a:p>
            <a:pPr>
              <a:defRPr/>
            </a:pPr>
            <a:r>
              <a:rPr lang="en-US" b="1" dirty="0" smtClean="0">
                <a:latin typeface="Lucida Sans Unicode" pitchFamily="34" charset="0"/>
                <a:cs typeface="Arial" charset="0"/>
              </a:rPr>
              <a:t>  .  (Root)</a:t>
            </a:r>
            <a:endParaRPr lang="en-US" b="1" dirty="0">
              <a:latin typeface="+mn-lt"/>
              <a:cs typeface="Arial" charset="0"/>
            </a:endParaRPr>
          </a:p>
        </p:txBody>
      </p:sp>
      <p:cxnSp>
        <p:nvCxnSpPr>
          <p:cNvPr id="64" name="Straight Arrow Connector 63"/>
          <p:cNvCxnSpPr>
            <a:endCxn id="55" idx="1"/>
          </p:cNvCxnSpPr>
          <p:nvPr/>
        </p:nvCxnSpPr>
        <p:spPr bwMode="auto">
          <a:xfrm>
            <a:off x="5257800" y="1935957"/>
            <a:ext cx="1524000" cy="26654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bwMode="auto">
          <a:xfrm flipV="1">
            <a:off x="5257800" y="1981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bwMode="auto">
          <a:xfrm flipH="1" flipV="1">
            <a:off x="5257800" y="2211389"/>
            <a:ext cx="1524000" cy="271303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bwMode="auto">
          <a:xfrm flipH="1" flipV="1">
            <a:off x="5257800" y="2211389"/>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259385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4"/>
                                        </p:tgtEl>
                                      </p:cBhvr>
                                    </p:animEffect>
                                    <p:set>
                                      <p:cBhvr>
                                        <p:cTn id="28" dur="1" fill="hold">
                                          <p:stCondLst>
                                            <p:cond delay="499"/>
                                          </p:stCondLst>
                                        </p:cTn>
                                        <p:tgtEl>
                                          <p:spTgt spid="5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ppt_x"/>
                                          </p:val>
                                        </p:tav>
                                        <p:tav tm="100000">
                                          <p:val>
                                            <p:strVal val="#ppt_x"/>
                                          </p:val>
                                        </p:tav>
                                      </p:tavLst>
                                    </p:anim>
                                    <p:anim calcmode="lin" valueType="num">
                                      <p:cBhvr additive="base">
                                        <p:cTn id="3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ppt_x"/>
                                          </p:val>
                                        </p:tav>
                                        <p:tav tm="100000">
                                          <p:val>
                                            <p:strVal val="#ppt_x"/>
                                          </p:val>
                                        </p:tav>
                                      </p:tavLst>
                                    </p:anim>
                                    <p:anim calcmode="lin" valueType="num">
                                      <p:cBhvr additive="base">
                                        <p:cTn id="4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64"/>
                                        </p:tgtEl>
                                      </p:cBhvr>
                                    </p:animEffect>
                                    <p:set>
                                      <p:cBhvr>
                                        <p:cTn id="45" dur="1" fill="hold">
                                          <p:stCondLst>
                                            <p:cond delay="499"/>
                                          </p:stCondLst>
                                        </p:cTn>
                                        <p:tgtEl>
                                          <p:spTgt spid="6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68"/>
                                        </p:tgtEl>
                                      </p:cBhvr>
                                    </p:animEffect>
                                    <p:set>
                                      <p:cBhvr>
                                        <p:cTn id="48" dur="1" fill="hold">
                                          <p:stCondLst>
                                            <p:cond delay="499"/>
                                          </p:stCondLst>
                                        </p:cTn>
                                        <p:tgtEl>
                                          <p:spTgt spid="6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fill="hold"/>
                                        <p:tgtEl>
                                          <p:spTgt spid="66"/>
                                        </p:tgtEl>
                                        <p:attrNameLst>
                                          <p:attrName>ppt_x</p:attrName>
                                        </p:attrNameLst>
                                      </p:cBhvr>
                                      <p:tavLst>
                                        <p:tav tm="0">
                                          <p:val>
                                            <p:strVal val="#ppt_x"/>
                                          </p:val>
                                        </p:tav>
                                        <p:tav tm="100000">
                                          <p:val>
                                            <p:strVal val="#ppt_x"/>
                                          </p:val>
                                        </p:tav>
                                      </p:tavLst>
                                    </p:anim>
                                    <p:anim calcmode="lin" valueType="num">
                                      <p:cBhvr additive="base">
                                        <p:cTn id="5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additive="base">
                                        <p:cTn id="59" dur="500" fill="hold"/>
                                        <p:tgtEl>
                                          <p:spTgt spid="70"/>
                                        </p:tgtEl>
                                        <p:attrNameLst>
                                          <p:attrName>ppt_x</p:attrName>
                                        </p:attrNameLst>
                                      </p:cBhvr>
                                      <p:tavLst>
                                        <p:tav tm="0">
                                          <p:val>
                                            <p:strVal val="#ppt_x"/>
                                          </p:val>
                                        </p:tav>
                                        <p:tav tm="100000">
                                          <p:val>
                                            <p:strVal val="#ppt_x"/>
                                          </p:val>
                                        </p:tav>
                                      </p:tavLst>
                                    </p:anim>
                                    <p:anim calcmode="lin" valueType="num">
                                      <p:cBhvr additive="base">
                                        <p:cTn id="6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70"/>
                                        </p:tgtEl>
                                      </p:cBhvr>
                                    </p:animEffect>
                                    <p:set>
                                      <p:cBhvr>
                                        <p:cTn id="68" dur="1" fill="hold">
                                          <p:stCondLst>
                                            <p:cond delay="499"/>
                                          </p:stCondLst>
                                        </p:cTn>
                                        <p:tgtEl>
                                          <p:spTgt spid="7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additive="base">
                                        <p:cTn id="73" dur="500" fill="hold"/>
                                        <p:tgtEl>
                                          <p:spTgt spid="64"/>
                                        </p:tgtEl>
                                        <p:attrNameLst>
                                          <p:attrName>ppt_x</p:attrName>
                                        </p:attrNameLst>
                                      </p:cBhvr>
                                      <p:tavLst>
                                        <p:tav tm="0">
                                          <p:val>
                                            <p:strVal val="#ppt_x"/>
                                          </p:val>
                                        </p:tav>
                                        <p:tav tm="100000">
                                          <p:val>
                                            <p:strVal val="#ppt_x"/>
                                          </p:val>
                                        </p:tav>
                                      </p:tavLst>
                                    </p:anim>
                                    <p:anim calcmode="lin" valueType="num">
                                      <p:cBhvr additive="base">
                                        <p:cTn id="7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500" fill="hold"/>
                                        <p:tgtEl>
                                          <p:spTgt spid="68"/>
                                        </p:tgtEl>
                                        <p:attrNameLst>
                                          <p:attrName>ppt_x</p:attrName>
                                        </p:attrNameLst>
                                      </p:cBhvr>
                                      <p:tavLst>
                                        <p:tav tm="0">
                                          <p:val>
                                            <p:strVal val="#ppt_x"/>
                                          </p:val>
                                        </p:tav>
                                        <p:tav tm="100000">
                                          <p:val>
                                            <p:strVal val="#ppt_x"/>
                                          </p:val>
                                        </p:tav>
                                      </p:tavLst>
                                    </p:anim>
                                    <p:anim calcmode="lin" valueType="num">
                                      <p:cBhvr additive="base">
                                        <p:cTn id="8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64"/>
                                        </p:tgtEl>
                                      </p:cBhvr>
                                    </p:animEffect>
                                    <p:set>
                                      <p:cBhvr>
                                        <p:cTn id="85" dur="1" fill="hold">
                                          <p:stCondLst>
                                            <p:cond delay="499"/>
                                          </p:stCondLst>
                                        </p:cTn>
                                        <p:tgtEl>
                                          <p:spTgt spid="64"/>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68"/>
                                        </p:tgtEl>
                                      </p:cBhvr>
                                    </p:animEffect>
                                    <p:set>
                                      <p:cBhvr>
                                        <p:cTn id="88" dur="1" fill="hold">
                                          <p:stCondLst>
                                            <p:cond delay="499"/>
                                          </p:stCondLst>
                                        </p:cTn>
                                        <p:tgtEl>
                                          <p:spTgt spid="68"/>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additive="base">
                                        <p:cTn id="93" dur="500" fill="hold"/>
                                        <p:tgtEl>
                                          <p:spTgt spid="43"/>
                                        </p:tgtEl>
                                        <p:attrNameLst>
                                          <p:attrName>ppt_x</p:attrName>
                                        </p:attrNameLst>
                                      </p:cBhvr>
                                      <p:tavLst>
                                        <p:tav tm="0">
                                          <p:val>
                                            <p:strVal val="#ppt_x"/>
                                          </p:val>
                                        </p:tav>
                                        <p:tav tm="100000">
                                          <p:val>
                                            <p:strVal val="#ppt_x"/>
                                          </p:val>
                                        </p:tav>
                                      </p:tavLst>
                                    </p:anim>
                                    <p:anim calcmode="lin" valueType="num">
                                      <p:cBhvr additive="base">
                                        <p:cTn id="9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additive="base">
                                        <p:cTn id="99" dur="500" fill="hold"/>
                                        <p:tgtEl>
                                          <p:spTgt spid="54"/>
                                        </p:tgtEl>
                                        <p:attrNameLst>
                                          <p:attrName>ppt_x</p:attrName>
                                        </p:attrNameLst>
                                      </p:cBhvr>
                                      <p:tavLst>
                                        <p:tav tm="0">
                                          <p:val>
                                            <p:strVal val="#ppt_x"/>
                                          </p:val>
                                        </p:tav>
                                        <p:tav tm="100000">
                                          <p:val>
                                            <p:strVal val="#ppt_x"/>
                                          </p:val>
                                        </p:tav>
                                      </p:tavLst>
                                    </p:anim>
                                    <p:anim calcmode="lin" valueType="num">
                                      <p:cBhvr additive="base">
                                        <p:cTn id="10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43"/>
                                        </p:tgtEl>
                                      </p:cBhvr>
                                    </p:animEffect>
                                    <p:set>
                                      <p:cBhvr>
                                        <p:cTn id="105" dur="1" fill="hold">
                                          <p:stCondLst>
                                            <p:cond delay="499"/>
                                          </p:stCondLst>
                                        </p:cTn>
                                        <p:tgtEl>
                                          <p:spTgt spid="43"/>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54"/>
                                        </p:tgtEl>
                                      </p:cBhvr>
                                    </p:animEffect>
                                    <p:set>
                                      <p:cBhvr>
                                        <p:cTn id="108" dur="1" fill="hold">
                                          <p:stCondLst>
                                            <p:cond delay="499"/>
                                          </p:stCondLst>
                                        </p:cTn>
                                        <p:tgtEl>
                                          <p:spTgt spid="54"/>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9"/>
                                        </p:tgtEl>
                                        <p:attrNameLst>
                                          <p:attrName>style.visibility</p:attrName>
                                        </p:attrNameLst>
                                      </p:cBhvr>
                                      <p:to>
                                        <p:strVal val="visible"/>
                                      </p:to>
                                    </p:set>
                                    <p:anim calcmode="lin" valueType="num">
                                      <p:cBhvr additive="base">
                                        <p:cTn id="113" dur="500" fill="hold"/>
                                        <p:tgtEl>
                                          <p:spTgt spid="9"/>
                                        </p:tgtEl>
                                        <p:attrNameLst>
                                          <p:attrName>ppt_x</p:attrName>
                                        </p:attrNameLst>
                                      </p:cBhvr>
                                      <p:tavLst>
                                        <p:tav tm="0">
                                          <p:val>
                                            <p:strVal val="#ppt_x"/>
                                          </p:val>
                                        </p:tav>
                                        <p:tav tm="100000">
                                          <p:val>
                                            <p:strVal val="#ppt_x"/>
                                          </p:val>
                                        </p:tav>
                                      </p:tavLst>
                                    </p:anim>
                                    <p:anim calcmode="lin" valueType="num">
                                      <p:cBhvr additive="base">
                                        <p:cTn id="1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4"/>
                                        </p:tgtEl>
                                        <p:attrNameLst>
                                          <p:attrName>style.visibility</p:attrName>
                                        </p:attrNameLst>
                                      </p:cBhvr>
                                      <p:to>
                                        <p:strVal val="visible"/>
                                      </p:to>
                                    </p:set>
                                    <p:anim calcmode="lin" valueType="num">
                                      <p:cBhvr additive="base">
                                        <p:cTn id="119" dur="500" fill="hold"/>
                                        <p:tgtEl>
                                          <p:spTgt spid="4"/>
                                        </p:tgtEl>
                                        <p:attrNameLst>
                                          <p:attrName>ppt_x</p:attrName>
                                        </p:attrNameLst>
                                      </p:cBhvr>
                                      <p:tavLst>
                                        <p:tav tm="0">
                                          <p:val>
                                            <p:strVal val="#ppt_x"/>
                                          </p:val>
                                        </p:tav>
                                        <p:tav tm="100000">
                                          <p:val>
                                            <p:strVal val="#ppt_x"/>
                                          </p:val>
                                        </p:tav>
                                      </p:tavLst>
                                    </p:anim>
                                    <p:anim calcmode="lin" valueType="num">
                                      <p:cBhvr additive="base">
                                        <p:cTn id="1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0"/>
                                        </p:tgtEl>
                                        <p:attrNameLst>
                                          <p:attrName>style.visibility</p:attrName>
                                        </p:attrNameLst>
                                      </p:cBhvr>
                                      <p:to>
                                        <p:strVal val="visible"/>
                                      </p:to>
                                    </p:set>
                                    <p:anim calcmode="lin" valueType="num">
                                      <p:cBhvr additive="base">
                                        <p:cTn id="125" dur="500" fill="hold"/>
                                        <p:tgtEl>
                                          <p:spTgt spid="10"/>
                                        </p:tgtEl>
                                        <p:attrNameLst>
                                          <p:attrName>ppt_x</p:attrName>
                                        </p:attrNameLst>
                                      </p:cBhvr>
                                      <p:tavLst>
                                        <p:tav tm="0">
                                          <p:val>
                                            <p:strVal val="#ppt_x"/>
                                          </p:val>
                                        </p:tav>
                                        <p:tav tm="100000">
                                          <p:val>
                                            <p:strVal val="#ppt_x"/>
                                          </p:val>
                                        </p:tav>
                                      </p:tavLst>
                                    </p:anim>
                                    <p:anim calcmode="lin" valueType="num">
                                      <p:cBhvr additive="base">
                                        <p:cTn id="1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additive="base">
                                        <p:cTn id="131" dur="500" fill="hold"/>
                                        <p:tgtEl>
                                          <p:spTgt spid="5"/>
                                        </p:tgtEl>
                                        <p:attrNameLst>
                                          <p:attrName>ppt_x</p:attrName>
                                        </p:attrNameLst>
                                      </p:cBhvr>
                                      <p:tavLst>
                                        <p:tav tm="0">
                                          <p:val>
                                            <p:strVal val="#ppt_x"/>
                                          </p:val>
                                        </p:tav>
                                        <p:tav tm="100000">
                                          <p:val>
                                            <p:strVal val="#ppt_x"/>
                                          </p:val>
                                        </p:tav>
                                      </p:tavLst>
                                    </p:anim>
                                    <p:anim calcmode="lin" valueType="num">
                                      <p:cBhvr additive="base">
                                        <p:cTn id="1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6"/>
                                        </p:tgtEl>
                                        <p:attrNameLst>
                                          <p:attrName>style.visibility</p:attrName>
                                        </p:attrNameLst>
                                      </p:cBhvr>
                                      <p:to>
                                        <p:strVal val="visible"/>
                                      </p:to>
                                    </p:set>
                                    <p:anim calcmode="lin" valueType="num">
                                      <p:cBhvr additive="base">
                                        <p:cTn id="137" dur="500" fill="hold"/>
                                        <p:tgtEl>
                                          <p:spTgt spid="6"/>
                                        </p:tgtEl>
                                        <p:attrNameLst>
                                          <p:attrName>ppt_x</p:attrName>
                                        </p:attrNameLst>
                                      </p:cBhvr>
                                      <p:tavLst>
                                        <p:tav tm="0">
                                          <p:val>
                                            <p:strVal val="#ppt_x"/>
                                          </p:val>
                                        </p:tav>
                                        <p:tav tm="100000">
                                          <p:val>
                                            <p:strVal val="#ppt_x"/>
                                          </p:val>
                                        </p:tav>
                                      </p:tavLst>
                                    </p:anim>
                                    <p:anim calcmode="lin" valueType="num">
                                      <p:cBhvr additive="base">
                                        <p:cTn id="1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Where </a:t>
            </a:r>
            <a:r>
              <a:rPr lang="en-US" b="1" dirty="0"/>
              <a:t>DNSSEC </a:t>
            </a:r>
            <a:r>
              <a:rPr lang="en-US" b="1" dirty="0" smtClean="0"/>
              <a:t>fits </a:t>
            </a:r>
            <a:r>
              <a:rPr lang="en-US" b="1" dirty="0"/>
              <a:t>i</a:t>
            </a:r>
            <a:r>
              <a:rPr lang="en-US" b="1" dirty="0" smtClean="0"/>
              <a:t>n</a:t>
            </a:r>
            <a:endParaRPr lang="en-US" b="1" dirty="0"/>
          </a:p>
        </p:txBody>
      </p:sp>
      <p:sp>
        <p:nvSpPr>
          <p:cNvPr id="3" name="Content Placeholder 2"/>
          <p:cNvSpPr>
            <a:spLocks noGrp="1"/>
          </p:cNvSpPr>
          <p:nvPr>
            <p:ph idx="1"/>
          </p:nvPr>
        </p:nvSpPr>
        <p:spPr/>
        <p:txBody>
          <a:bodyPr/>
          <a:lstStyle/>
          <a:p>
            <a:r>
              <a:rPr lang="en-US" dirty="0" smtClean="0"/>
              <a:t>..but CPU and bandwidth advances make legacy DNS vulnerable to MITM attacks</a:t>
            </a:r>
          </a:p>
          <a:p>
            <a:r>
              <a:rPr lang="en-US" dirty="0"/>
              <a:t>DNS Security Extensions </a:t>
            </a:r>
            <a:r>
              <a:rPr lang="en-US" dirty="0" smtClean="0"/>
              <a:t>(DNSSEC) introduces digital signatures into DNS to cryptographically protect contents </a:t>
            </a:r>
          </a:p>
          <a:p>
            <a:r>
              <a:rPr lang="en-US" dirty="0" smtClean="0"/>
              <a:t>With DNSSEC fully deployed a business can be sure a customer gets un-modified data (and visa versa)</a:t>
            </a:r>
            <a:endParaRPr lang="en-US" dirty="0"/>
          </a:p>
        </p:txBody>
      </p:sp>
    </p:spTree>
    <p:extLst>
      <p:ext uri="{BB962C8B-B14F-4D97-AF65-F5344CB8AC3E}">
        <p14:creationId xmlns:p14="http://schemas.microsoft.com/office/powerpoint/2010/main" val="1713954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2" descr="Budapest MasterCard Debit Conference"/>
          <p:cNvPicPr>
            <a:picLocks noChangeAspect="1" noChangeArrowheads="1"/>
          </p:cNvPicPr>
          <p:nvPr/>
        </p:nvPicPr>
        <p:blipFill>
          <a:blip r:embed="rId3">
            <a:lum bright="76000" contrast="-64000"/>
            <a:extLst>
              <a:ext uri="{28A0092B-C50C-407E-A947-70E740481C1C}">
                <a14:useLocalDpi xmlns:a14="http://schemas.microsoft.com/office/drawing/2010/main" val="0"/>
              </a:ext>
            </a:extLst>
          </a:blip>
          <a:srcRect/>
          <a:stretch>
            <a:fillRect/>
          </a:stretch>
        </p:blipFill>
        <p:spPr bwMode="auto">
          <a:xfrm>
            <a:off x="2514600" y="0"/>
            <a:ext cx="38195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5595848"/>
            <a:ext cx="38862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rot="16200000">
            <a:off x="-790575" y="5438775"/>
            <a:ext cx="19812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latin typeface="+mn-lt"/>
                <a:cs typeface="+mn-cs"/>
              </a:rPr>
              <a:t>lamb@xtcn.com</a:t>
            </a:r>
          </a:p>
        </p:txBody>
      </p:sp>
      <p:pic>
        <p:nvPicPr>
          <p:cNvPr id="19461" name="Picture 16" descr="http://t2.gstatic.com/images?q=tbn:ANd9GcQ_Kvl6zwW69JoMvDAPqfJDmygGSwN8Cwviw4jAIe1FWobK3mNI"/>
          <p:cNvPicPr>
            <a:picLocks noChangeAspect="1" noChangeArrowheads="1"/>
          </p:cNvPicPr>
          <p:nvPr/>
        </p:nvPicPr>
        <p:blipFill>
          <a:blip r:embed="rId5">
            <a:lum contrast="-22000"/>
            <a:extLst>
              <a:ext uri="{28A0092B-C50C-407E-A947-70E740481C1C}">
                <a14:useLocalDpi xmlns:a14="http://schemas.microsoft.com/office/drawing/2010/main" val="0"/>
              </a:ext>
            </a:extLst>
          </a:blip>
          <a:srcRect/>
          <a:stretch>
            <a:fillRect/>
          </a:stretch>
        </p:blipFill>
        <p:spPr bwMode="auto">
          <a:xfrm>
            <a:off x="2362200" y="3048000"/>
            <a:ext cx="2132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8" descr="google_openid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381000"/>
            <a:ext cx="14287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9"/>
          <p:cNvPicPr>
            <a:picLocks noChangeAspect="1" noChangeArrowheads="1"/>
          </p:cNvPicPr>
          <p:nvPr/>
        </p:nvPicPr>
        <p:blipFill>
          <a:blip r:embed="rId7">
            <a:clrChange>
              <a:clrFrom>
                <a:srgbClr val="F9F9F9"/>
              </a:clrFrom>
              <a:clrTo>
                <a:srgbClr val="F9F9F9">
                  <a:alpha val="0"/>
                </a:srgbClr>
              </a:clrTo>
            </a:clrChange>
            <a:lum contrast="-22000"/>
            <a:extLst>
              <a:ext uri="{28A0092B-C50C-407E-A947-70E740481C1C}">
                <a14:useLocalDpi xmlns:a14="http://schemas.microsoft.com/office/drawing/2010/main" val="0"/>
              </a:ext>
            </a:extLst>
          </a:blip>
          <a:srcRect/>
          <a:stretch>
            <a:fillRect/>
          </a:stretch>
        </p:blipFill>
        <p:spPr bwMode="auto">
          <a:xfrm>
            <a:off x="152400" y="1981200"/>
            <a:ext cx="2247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descr="The new Brazilian ID-card"/>
          <p:cNvPicPr>
            <a:picLocks noChangeAspect="1" noChangeArrowheads="1"/>
          </p:cNvPicPr>
          <p:nvPr/>
        </p:nvPicPr>
        <p:blipFill>
          <a:blip r:embed="rId8">
            <a:lum contrast="-22000"/>
            <a:extLst>
              <a:ext uri="{28A0092B-C50C-407E-A947-70E740481C1C}">
                <a14:useLocalDpi xmlns:a14="http://schemas.microsoft.com/office/drawing/2010/main" val="0"/>
              </a:ext>
            </a:extLst>
          </a:blip>
          <a:srcRect/>
          <a:stretch>
            <a:fillRect/>
          </a:stretch>
        </p:blipFill>
        <p:spPr bwMode="auto">
          <a:xfrm>
            <a:off x="5791200" y="3048000"/>
            <a:ext cx="25431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1" descr="File:SwedishID.png"/>
          <p:cNvPicPr>
            <a:picLocks noChangeAspect="1" noChangeArrowheads="1"/>
          </p:cNvPicPr>
          <p:nvPr/>
        </p:nvPicPr>
        <p:blipFill>
          <a:blip r:embed="rId9">
            <a:lum contrast="-22000"/>
            <a:extLst>
              <a:ext uri="{28A0092B-C50C-407E-A947-70E740481C1C}">
                <a14:useLocalDpi xmlns:a14="http://schemas.microsoft.com/office/drawing/2010/main" val="0"/>
              </a:ext>
            </a:extLst>
          </a:blip>
          <a:srcRect/>
          <a:stretch>
            <a:fillRect/>
          </a:stretch>
        </p:blipFill>
        <p:spPr bwMode="auto">
          <a:xfrm>
            <a:off x="6400800" y="2743200"/>
            <a:ext cx="25527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4" descr="http://upload.wikimedia.org/wikipedia/en/a/a0/Estonian_idcard_citizen_fron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5029200"/>
            <a:ext cx="22939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5"/>
          <p:cNvSpPr txBox="1">
            <a:spLocks noChangeArrowheads="1"/>
          </p:cNvSpPr>
          <p:nvPr/>
        </p:nvSpPr>
        <p:spPr bwMode="auto">
          <a:xfrm>
            <a:off x="0" y="0"/>
            <a:ext cx="25146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+1-202-709-5262</a:t>
            </a:r>
          </a:p>
          <a:p>
            <a:pPr fontAlgn="auto">
              <a:spcBef>
                <a:spcPts val="0"/>
              </a:spcBef>
              <a:spcAft>
                <a:spcPts val="0"/>
              </a:spcAft>
              <a:defRPr/>
            </a:pPr>
            <a:r>
              <a:rPr lang="en-US" sz="2000" b="1" dirty="0">
                <a:solidFill>
                  <a:schemeClr val="bg1">
                    <a:lumMod val="75000"/>
                  </a:schemeClr>
                </a:solidFill>
                <a:latin typeface="+mn-lt"/>
                <a:cs typeface="+mn-cs"/>
              </a:rPr>
              <a:t>     VoIP</a:t>
            </a:r>
          </a:p>
        </p:txBody>
      </p:sp>
      <p:pic>
        <p:nvPicPr>
          <p:cNvPr id="19468" name="Picture 12" descr="http://www.tokenguard.com/images/tokens/SID700.gif"/>
          <p:cNvPicPr>
            <a:picLocks noChangeAspect="1" noChangeArrowheads="1"/>
          </p:cNvPicPr>
          <p:nvPr/>
        </p:nvPicPr>
        <p:blipFill>
          <a:blip r:embed="rId11">
            <a:clrChange>
              <a:clrFrom>
                <a:srgbClr val="FFFFFF"/>
              </a:clrFrom>
              <a:clrTo>
                <a:srgbClr val="FFFFFF">
                  <a:alpha val="0"/>
                </a:srgbClr>
              </a:clrTo>
            </a:clrChange>
            <a:lum contrast="-22000"/>
            <a:extLst>
              <a:ext uri="{28A0092B-C50C-407E-A947-70E740481C1C}">
                <a14:useLocalDpi xmlns:a14="http://schemas.microsoft.com/office/drawing/2010/main" val="0"/>
              </a:ext>
            </a:extLst>
          </a:blip>
          <a:srcRect/>
          <a:stretch>
            <a:fillRect/>
          </a:stretch>
        </p:blipFill>
        <p:spPr bwMode="auto">
          <a:xfrm>
            <a:off x="3124200" y="1828800"/>
            <a:ext cx="23622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
          <p:cNvPicPr>
            <a:picLocks noChangeAspect="1" noChangeArrowheads="1"/>
          </p:cNvPicPr>
          <p:nvPr/>
        </p:nvPicPr>
        <p:blipFill>
          <a:blip r:embed="rId12">
            <a:lum contrast="-22000"/>
            <a:extLst>
              <a:ext uri="{28A0092B-C50C-407E-A947-70E740481C1C}">
                <a14:useLocalDpi xmlns:a14="http://schemas.microsoft.com/office/drawing/2010/main" val="0"/>
              </a:ext>
            </a:extLst>
          </a:blip>
          <a:srcRect/>
          <a:stretch>
            <a:fillRect/>
          </a:stretch>
        </p:blipFill>
        <p:spPr bwMode="auto">
          <a:xfrm>
            <a:off x="228600" y="1219200"/>
            <a:ext cx="2028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7"/>
          <p:cNvSpPr txBox="1">
            <a:spLocks noChangeArrowheads="1"/>
          </p:cNvSpPr>
          <p:nvPr/>
        </p:nvSpPr>
        <p:spPr bwMode="auto">
          <a:xfrm>
            <a:off x="6629400" y="6457950"/>
            <a:ext cx="25146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mydomainname.com</a:t>
            </a:r>
          </a:p>
        </p:txBody>
      </p:sp>
      <p:pic>
        <p:nvPicPr>
          <p:cNvPr id="19471" name="Picture 5" descr="Site of the ICP-Brazi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3048000"/>
            <a:ext cx="76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4" descr="http://hasbrouck.org/images/rfid_logo_position.jp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5908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Title 1"/>
          <p:cNvSpPr>
            <a:spLocks noGrp="1"/>
          </p:cNvSpPr>
          <p:nvPr>
            <p:ph type="title"/>
          </p:nvPr>
        </p:nvSpPr>
        <p:spPr>
          <a:xfrm>
            <a:off x="104775" y="328612"/>
            <a:ext cx="8229600" cy="1143000"/>
          </a:xfrm>
        </p:spPr>
        <p:txBody>
          <a:bodyPr/>
          <a:lstStyle/>
          <a:p>
            <a:pPr algn="l" eaLnBrk="1" hangingPunct="1"/>
            <a:r>
              <a:rPr lang="en-US" b="1" i="1" dirty="0" smtClean="0"/>
              <a:t>DNS is a part of all IT ecosystems </a:t>
            </a:r>
          </a:p>
        </p:txBody>
      </p:sp>
      <p:pic>
        <p:nvPicPr>
          <p:cNvPr id="19474"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4876800"/>
            <a:ext cx="1581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5200" y="4191000"/>
            <a:ext cx="23145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0453" y="4340225"/>
            <a:ext cx="219354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61225" y="1600200"/>
            <a:ext cx="1882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43600" y="1143000"/>
            <a:ext cx="1428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9" name="Rectangle 23"/>
          <p:cNvSpPr>
            <a:spLocks noChangeArrowheads="1"/>
          </p:cNvSpPr>
          <p:nvPr/>
        </p:nvSpPr>
        <p:spPr bwMode="auto">
          <a:xfrm>
            <a:off x="6248400" y="0"/>
            <a:ext cx="1666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smtClean="0"/>
              <a:t>US-NSTIC effort</a:t>
            </a:r>
            <a:endParaRPr lang="en-US" dirty="0"/>
          </a:p>
        </p:txBody>
      </p:sp>
      <p:pic>
        <p:nvPicPr>
          <p:cNvPr id="19480" name="Picture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1600" y="6115050"/>
            <a:ext cx="1343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Rectangle 25"/>
          <p:cNvSpPr>
            <a:spLocks noChangeArrowheads="1"/>
          </p:cNvSpPr>
          <p:nvPr/>
        </p:nvSpPr>
        <p:spPr bwMode="auto">
          <a:xfrm>
            <a:off x="1524000" y="5257800"/>
            <a:ext cx="253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Smart Electrical Grid</a:t>
            </a:r>
          </a:p>
        </p:txBody>
      </p:sp>
      <p:sp>
        <p:nvSpPr>
          <p:cNvPr id="26" name="Rectangle 25"/>
          <p:cNvSpPr/>
          <p:nvPr/>
        </p:nvSpPr>
        <p:spPr>
          <a:xfrm>
            <a:off x="5538130" y="2133600"/>
            <a:ext cx="1688347" cy="400110"/>
          </a:xfrm>
          <a:prstGeom prst="rect">
            <a:avLst/>
          </a:prstGeom>
        </p:spPr>
        <p:txBody>
          <a:bodyPr wrap="none">
            <a:spAutoFit/>
          </a:bodyPr>
          <a:lstStyle/>
          <a:p>
            <a:r>
              <a:rPr lang="en-US" sz="2000" b="1" dirty="0" smtClean="0"/>
              <a:t>OECS ID effort</a:t>
            </a:r>
            <a:endParaRPr lang="en-US" sz="2000" b="1" dirty="0"/>
          </a:p>
        </p:txBody>
      </p:sp>
      <p:pic>
        <p:nvPicPr>
          <p:cNvPr id="1026"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62487" y="1443174"/>
            <a:ext cx="13049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8637" y="2667000"/>
            <a:ext cx="14287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84263" y="5391150"/>
            <a:ext cx="16668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21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Original Problem: </a:t>
            </a:r>
            <a:br>
              <a:rPr lang="en-US" b="1" dirty="0" smtClean="0"/>
            </a:br>
            <a:r>
              <a:rPr lang="en-US" b="1" dirty="0" smtClean="0"/>
              <a:t>DNS Cache Poisoning Attack</a:t>
            </a:r>
            <a:endParaRPr lang="en-US" b="1" dirty="0"/>
          </a:p>
        </p:txBody>
      </p:sp>
      <p:grpSp>
        <p:nvGrpSpPr>
          <p:cNvPr id="3" name="Group 71"/>
          <p:cNvGrpSpPr>
            <a:grpSpLocks/>
          </p:cNvGrpSpPr>
          <p:nvPr/>
        </p:nvGrpSpPr>
        <p:grpSpPr bwMode="auto">
          <a:xfrm>
            <a:off x="152400" y="2209800"/>
            <a:ext cx="3733800" cy="338138"/>
            <a:chOff x="381000" y="1828800"/>
            <a:chExt cx="3733800" cy="338554"/>
          </a:xfrm>
        </p:grpSpPr>
        <p:sp>
          <p:nvSpPr>
            <p:cNvPr id="31776"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48"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cxnSp>
        <p:nvCxnSpPr>
          <p:cNvPr id="43" name="Straight Arrow Connector 42"/>
          <p:cNvCxnSpPr/>
          <p:nvPr/>
        </p:nvCxnSpPr>
        <p:spPr>
          <a:xfrm>
            <a:off x="5029200" y="2362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50" name="TextBox 52"/>
          <p:cNvSpPr txBox="1">
            <a:spLocks noChangeArrowheads="1"/>
          </p:cNvSpPr>
          <p:nvPr/>
        </p:nvSpPr>
        <p:spPr bwMode="auto">
          <a:xfrm>
            <a:off x="5638800" y="1905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rot="10800000">
            <a:off x="5029200" y="27432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52"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75"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1772"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55"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1770" name="TextBox 64"/>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9" name="TextBox 68"/>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pPr algn="r"/>
              <a:r>
                <a:rPr lang="en-US" sz="1600" b="1">
                  <a:latin typeface="Lucida Sans Unicode" pitchFamily="34" charset="0"/>
                </a:rPr>
                <a:t>Error</a:t>
              </a:r>
            </a:p>
          </p:txBody>
        </p:sp>
      </p:grpSp>
      <p:grpSp>
        <p:nvGrpSpPr>
          <p:cNvPr id="8" name="Group 87"/>
          <p:cNvGrpSpPr>
            <a:grpSpLocks/>
          </p:cNvGrpSpPr>
          <p:nvPr/>
        </p:nvGrpSpPr>
        <p:grpSpPr bwMode="auto">
          <a:xfrm>
            <a:off x="5029200" y="2533650"/>
            <a:ext cx="4114800" cy="946150"/>
            <a:chOff x="5029200" y="2532966"/>
            <a:chExt cx="4114800" cy="947409"/>
          </a:xfrm>
        </p:grpSpPr>
        <p:sp>
          <p:nvSpPr>
            <p:cNvPr id="31766" name="TextBox 71"/>
            <p:cNvSpPr txBox="1">
              <a:spLocks noChangeArrowheads="1"/>
            </p:cNvSpPr>
            <p:nvPr/>
          </p:nvSpPr>
          <p:spPr bwMode="auto">
            <a:xfrm>
              <a:off x="5638800" y="2895600"/>
              <a:ext cx="3505200" cy="584775"/>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www.majorbank.se = 5.6.7.8</a:t>
              </a:r>
            </a:p>
          </p:txBody>
        </p:sp>
        <p:cxnSp>
          <p:nvCxnSpPr>
            <p:cNvPr id="73" name="Straight Arrow Connector 72"/>
            <p:cNvCxnSpPr>
              <a:endCxn id="31748" idx="3"/>
            </p:cNvCxnSpPr>
            <p:nvPr/>
          </p:nvCxnSpPr>
          <p:spPr>
            <a:xfrm rot="10800000">
              <a:off x="5029200" y="2532966"/>
              <a:ext cx="609600" cy="5166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grpSp>
        <p:nvGrpSpPr>
          <p:cNvPr id="9"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5"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1755" idx="2"/>
            <a:endCxn id="83" idx="1"/>
          </p:cNvCxnSpPr>
          <p:nvPr/>
        </p:nvCxnSpPr>
        <p:spPr>
          <a:xfrm rot="5400000">
            <a:off x="6900863" y="4729163"/>
            <a:ext cx="295275" cy="317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31762" name="TextBox 86"/>
          <p:cNvSpPr txBox="1">
            <a:spLocks noChangeArrowheads="1"/>
          </p:cNvSpPr>
          <p:nvPr/>
        </p:nvSpPr>
        <p:spPr bwMode="auto">
          <a:xfrm>
            <a:off x="6172200" y="5334000"/>
            <a:ext cx="2133600" cy="338138"/>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Password database</a:t>
            </a:r>
          </a:p>
        </p:txBody>
      </p:sp>
      <p:sp>
        <p:nvSpPr>
          <p:cNvPr id="10" name="TextBox 9"/>
          <p:cNvSpPr txBox="1"/>
          <p:nvPr/>
        </p:nvSpPr>
        <p:spPr>
          <a:xfrm rot="10800000" flipH="1" flipV="1">
            <a:off x="3581400" y="1889344"/>
            <a:ext cx="1752600" cy="3785652"/>
          </a:xfrm>
          <a:prstGeom prst="rect">
            <a:avLst/>
          </a:prstGeom>
          <a:noFill/>
          <a:ln w="28575">
            <a:solidFill>
              <a:schemeClr val="tx1"/>
            </a:solidFill>
            <a:prstDash val="dash"/>
          </a:ln>
        </p:spPr>
        <p:txBody>
          <a:bodyPr wrap="square" rtlCol="0">
            <a:spAutoFit/>
          </a:bodyPr>
          <a:lstStyle/>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r>
              <a:rPr lang="en-US" sz="2000" b="1" dirty="0" smtClean="0"/>
              <a:t>ISP / ENTERPRISE /</a:t>
            </a:r>
          </a:p>
          <a:p>
            <a:r>
              <a:rPr lang="en-US" sz="2000" b="1" dirty="0" smtClean="0"/>
              <a:t>END NODE</a:t>
            </a:r>
          </a:p>
        </p:txBody>
      </p:sp>
      <p:sp>
        <p:nvSpPr>
          <p:cNvPr id="35" name="TextBox 34"/>
          <p:cNvSpPr txBox="1"/>
          <p:nvPr/>
        </p:nvSpPr>
        <p:spPr>
          <a:xfrm rot="10800000" flipH="1" flipV="1">
            <a:off x="5695404" y="1903944"/>
            <a:ext cx="3087192" cy="1015663"/>
          </a:xfrm>
          <a:prstGeom prst="rect">
            <a:avLst/>
          </a:prstGeom>
          <a:noFill/>
          <a:ln w="28575">
            <a:solidFill>
              <a:schemeClr val="tx1"/>
            </a:solidFill>
            <a:prstDash val="dash"/>
          </a:ln>
        </p:spPr>
        <p:txBody>
          <a:bodyPr wrap="square" rtlCol="0">
            <a:spAutoFit/>
          </a:bodyPr>
          <a:lstStyle/>
          <a:p>
            <a:endParaRPr lang="en-US" sz="2000" b="1" dirty="0" smtClean="0"/>
          </a:p>
          <a:p>
            <a:endParaRPr lang="en-US" sz="2000" b="1" dirty="0" smtClean="0"/>
          </a:p>
          <a:p>
            <a:r>
              <a:rPr lang="en-US" sz="2000" b="1" dirty="0" smtClean="0"/>
              <a:t>                            ENTERPRISE</a:t>
            </a:r>
          </a:p>
        </p:txBody>
      </p:sp>
      <p:sp>
        <p:nvSpPr>
          <p:cNvPr id="36" name="TextBox 35"/>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
        <p:nvSpPr>
          <p:cNvPr id="11" name="Rectangle 10"/>
          <p:cNvSpPr/>
          <p:nvPr/>
        </p:nvSpPr>
        <p:spPr>
          <a:xfrm>
            <a:off x="1676400" y="6311492"/>
            <a:ext cx="7315200" cy="338554"/>
          </a:xfrm>
          <a:prstGeom prst="rect">
            <a:avLst/>
          </a:prstGeom>
        </p:spPr>
        <p:txBody>
          <a:bodyPr wrap="square">
            <a:spAutoFit/>
          </a:bodyPr>
          <a:lstStyle/>
          <a:p>
            <a:r>
              <a:rPr lang="en-US" sz="1600" b="1" dirty="0" smtClean="0"/>
              <a:t>detailed description at: http</a:t>
            </a:r>
            <a:r>
              <a:rPr lang="en-US" sz="1600" b="1" dirty="0"/>
              <a:t>://unixwiz.net/techtips/iguide-kaminsky-dns-vuln.html</a:t>
            </a:r>
          </a:p>
        </p:txBody>
      </p:sp>
    </p:spTree>
    <p:extLst>
      <p:ext uri="{BB962C8B-B14F-4D97-AF65-F5344CB8AC3E}">
        <p14:creationId xmlns:p14="http://schemas.microsoft.com/office/powerpoint/2010/main" val="86062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84"/>
                                        </p:tgtEl>
                                        <p:attrNameLst>
                                          <p:attrName>style.visibility</p:attrName>
                                        </p:attrNameLst>
                                      </p:cBhvr>
                                      <p:to>
                                        <p:strVal val="visible"/>
                                      </p:to>
                                    </p:set>
                                    <p:anim calcmode="lin" valueType="num">
                                      <p:cBhvr additive="base">
                                        <p:cTn id="65" dur="500" fill="hold"/>
                                        <p:tgtEl>
                                          <p:spTgt spid="84"/>
                                        </p:tgtEl>
                                        <p:attrNameLst>
                                          <p:attrName>ppt_x</p:attrName>
                                        </p:attrNameLst>
                                      </p:cBhvr>
                                      <p:tavLst>
                                        <p:tav tm="0">
                                          <p:val>
                                            <p:strVal val="#ppt_x"/>
                                          </p:val>
                                        </p:tav>
                                        <p:tav tm="100000">
                                          <p:val>
                                            <p:strVal val="#ppt_x"/>
                                          </p:val>
                                        </p:tav>
                                      </p:tavLst>
                                    </p:anim>
                                    <p:anim calcmode="lin" valueType="num">
                                      <p:cBhvr additive="base">
                                        <p:cTn id="66"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1"/>
          <p:cNvGrpSpPr>
            <a:grpSpLocks/>
          </p:cNvGrpSpPr>
          <p:nvPr/>
        </p:nvGrpSpPr>
        <p:grpSpPr bwMode="auto">
          <a:xfrm>
            <a:off x="152400" y="2209800"/>
            <a:ext cx="3733800" cy="338138"/>
            <a:chOff x="381000" y="1828800"/>
            <a:chExt cx="3733800" cy="338554"/>
          </a:xfrm>
        </p:grpSpPr>
        <p:sp>
          <p:nvSpPr>
            <p:cNvPr id="31776"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48"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sp>
        <p:nvSpPr>
          <p:cNvPr id="31750" name="TextBox 52"/>
          <p:cNvSpPr txBox="1">
            <a:spLocks noChangeArrowheads="1"/>
          </p:cNvSpPr>
          <p:nvPr/>
        </p:nvSpPr>
        <p:spPr bwMode="auto">
          <a:xfrm>
            <a:off x="5638800" y="1905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sp>
        <p:nvSpPr>
          <p:cNvPr id="31752"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75"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1772"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55"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1770" name="TextBox 64"/>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9" name="TextBox 68"/>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pPr algn="r"/>
              <a:r>
                <a:rPr lang="en-US" sz="1600" b="1">
                  <a:latin typeface="Lucida Sans Unicode" pitchFamily="34" charset="0"/>
                </a:rPr>
                <a:t>Error</a:t>
              </a:r>
            </a:p>
          </p:txBody>
        </p:sp>
      </p:grpSp>
      <p:grpSp>
        <p:nvGrpSpPr>
          <p:cNvPr id="9"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5"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1755" idx="2"/>
            <a:endCxn id="83" idx="1"/>
          </p:cNvCxnSpPr>
          <p:nvPr/>
        </p:nvCxnSpPr>
        <p:spPr>
          <a:xfrm rot="5400000">
            <a:off x="6900863" y="4729163"/>
            <a:ext cx="295275" cy="317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31762" name="TextBox 86"/>
          <p:cNvSpPr txBox="1">
            <a:spLocks noChangeArrowheads="1"/>
          </p:cNvSpPr>
          <p:nvPr/>
        </p:nvSpPr>
        <p:spPr bwMode="auto">
          <a:xfrm>
            <a:off x="6172200" y="5334000"/>
            <a:ext cx="2133600" cy="338138"/>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Password database</a:t>
            </a:r>
          </a:p>
        </p:txBody>
      </p:sp>
      <p:sp>
        <p:nvSpPr>
          <p:cNvPr id="33"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err="1" smtClean="0"/>
              <a:t>Argghh</a:t>
            </a:r>
            <a:r>
              <a:rPr lang="en-US" b="1" dirty="0" smtClean="0"/>
              <a:t>! Now all ISP customers get sent to attacker.</a:t>
            </a:r>
            <a:endParaRPr lang="en-US" b="1" dirty="0"/>
          </a:p>
        </p:txBody>
      </p:sp>
      <p:sp>
        <p:nvSpPr>
          <p:cNvPr id="35" name="TextBox 34"/>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383078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ppt_x"/>
                                          </p:val>
                                        </p:tav>
                                        <p:tav tm="100000">
                                          <p:val>
                                            <p:strVal val="#ppt_x"/>
                                          </p:val>
                                        </p:tav>
                                      </p:tavLst>
                                    </p:anim>
                                    <p:anim calcmode="lin" valueType="num">
                                      <p:cBhvr additive="base">
                                        <p:cTn id="4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381000"/>
            <a:ext cx="8686800" cy="1143000"/>
          </a:xfrm>
        </p:spPr>
        <p:txBody>
          <a:bodyPr>
            <a:normAutofit fontScale="90000"/>
          </a:bodyPr>
          <a:lstStyle/>
          <a:p>
            <a:r>
              <a:rPr lang="en-US" b="1" dirty="0" smtClean="0"/>
              <a:t>The Bad: </a:t>
            </a:r>
            <a:r>
              <a:rPr lang="en-US" b="1" dirty="0" err="1" smtClean="0"/>
              <a:t>DNSChanger</a:t>
            </a:r>
            <a:r>
              <a:rPr lang="en-US" b="1" dirty="0" smtClean="0"/>
              <a:t> - ‘Biggest Cybercriminal Takedown in History’ – 4M machines, 100 countries, $14M</a:t>
            </a:r>
            <a:endParaRPr lang="en-US" dirty="0" smtClean="0"/>
          </a:p>
        </p:txBody>
      </p:sp>
      <p:pic>
        <p:nvPicPr>
          <p:cNvPr id="5123" name="Picture 2" descr="http://krebsonsecurity.com/wp-content/uploads/2011/11/dnschangerfbi.png"/>
          <p:cNvPicPr>
            <a:picLocks noChangeAspect="1" noChangeArrowheads="1"/>
          </p:cNvPicPr>
          <p:nvPr/>
        </p:nvPicPr>
        <p:blipFill>
          <a:blip r:embed="rId3" cstate="print"/>
          <a:srcRect/>
          <a:stretch>
            <a:fillRect/>
          </a:stretch>
        </p:blipFill>
        <p:spPr bwMode="auto">
          <a:xfrm>
            <a:off x="2362200" y="1828800"/>
            <a:ext cx="4857750" cy="4438650"/>
          </a:xfrm>
          <a:prstGeom prst="rect">
            <a:avLst/>
          </a:prstGeom>
          <a:noFill/>
          <a:ln w="9525">
            <a:noFill/>
            <a:miter lim="800000"/>
            <a:headEnd/>
            <a:tailEnd/>
          </a:ln>
        </p:spPr>
      </p:pic>
      <p:sp>
        <p:nvSpPr>
          <p:cNvPr id="5124" name="Rectangle 3"/>
          <p:cNvSpPr>
            <a:spLocks noChangeArrowheads="1"/>
          </p:cNvSpPr>
          <p:nvPr/>
        </p:nvSpPr>
        <p:spPr bwMode="auto">
          <a:xfrm>
            <a:off x="228600" y="6267450"/>
            <a:ext cx="8763000" cy="584775"/>
          </a:xfrm>
          <a:prstGeom prst="rect">
            <a:avLst/>
          </a:prstGeom>
          <a:noFill/>
          <a:ln w="9525">
            <a:noFill/>
            <a:miter lim="800000"/>
            <a:headEnd/>
            <a:tailEnd/>
          </a:ln>
        </p:spPr>
        <p:txBody>
          <a:bodyPr>
            <a:spAutoFit/>
          </a:bodyPr>
          <a:lstStyle/>
          <a:p>
            <a:r>
              <a:rPr lang="en-US" sz="1600" b="1" dirty="0" smtClean="0"/>
              <a:t>Nov </a:t>
            </a:r>
            <a:r>
              <a:rPr lang="en-US" sz="1600" b="1" dirty="0"/>
              <a:t>2011 </a:t>
            </a:r>
            <a:r>
              <a:rPr lang="en-US" sz="1600" b="1" dirty="0" smtClean="0"/>
              <a:t>http</a:t>
            </a:r>
            <a:r>
              <a:rPr lang="en-US" sz="1600" b="1" dirty="0"/>
              <a:t>://krebsonsecurity.com/2011/11/malware-click-fraud-kingpins-arrested-in-estonia</a:t>
            </a:r>
            <a:r>
              <a:rPr lang="en-US" sz="1600" b="1" dirty="0" smtClean="0"/>
              <a:t>/</a:t>
            </a:r>
          </a:p>
          <a:p>
            <a:r>
              <a:rPr lang="en-US" sz="1600" b="1" dirty="0" smtClean="0"/>
              <a:t>                            End-2-end </a:t>
            </a:r>
            <a:r>
              <a:rPr lang="en-US" sz="1600" b="1" dirty="0"/>
              <a:t>DNSSEC validation would have avoided the </a:t>
            </a:r>
            <a:r>
              <a:rPr lang="en-US" sz="1600" b="1" dirty="0" smtClean="0"/>
              <a:t>problems</a:t>
            </a:r>
            <a:endParaRPr lang="en-US" sz="1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b="1" dirty="0" smtClean="0"/>
              <a:t>The Bad: Brazilian ISP </a:t>
            </a:r>
            <a:r>
              <a:rPr lang="pt-BR" b="1" dirty="0" smtClean="0"/>
              <a:t>fall victim to a series of DNS attacks </a:t>
            </a:r>
            <a:endParaRPr lang="en-US" b="1" dirty="0" smtClean="0"/>
          </a:p>
        </p:txBody>
      </p:sp>
      <p:pic>
        <p:nvPicPr>
          <p:cNvPr id="6147" name="Picture 5" descr="http://www.securelist.com/en/images/pictures/klblog/208193217.png"/>
          <p:cNvPicPr>
            <a:picLocks noChangeAspect="1" noChangeArrowheads="1"/>
          </p:cNvPicPr>
          <p:nvPr/>
        </p:nvPicPr>
        <p:blipFill>
          <a:blip r:embed="rId3" cstate="print"/>
          <a:srcRect/>
          <a:stretch>
            <a:fillRect/>
          </a:stretch>
        </p:blipFill>
        <p:spPr bwMode="auto">
          <a:xfrm>
            <a:off x="533400" y="2748975"/>
            <a:ext cx="6667500" cy="3524250"/>
          </a:xfrm>
          <a:prstGeom prst="rect">
            <a:avLst/>
          </a:prstGeom>
          <a:noFill/>
          <a:ln w="9525">
            <a:noFill/>
            <a:miter lim="800000"/>
            <a:headEnd/>
            <a:tailEnd/>
          </a:ln>
        </p:spPr>
      </p:pic>
      <p:pic>
        <p:nvPicPr>
          <p:cNvPr id="6148" name="Picture 2" descr="http://www.net-security.org/images/articles/brazil-google-dns.jpg"/>
          <p:cNvPicPr>
            <a:picLocks noChangeAspect="1" noChangeArrowheads="1"/>
          </p:cNvPicPr>
          <p:nvPr/>
        </p:nvPicPr>
        <p:blipFill>
          <a:blip r:embed="rId4" cstate="print"/>
          <a:srcRect/>
          <a:stretch>
            <a:fillRect/>
          </a:stretch>
        </p:blipFill>
        <p:spPr bwMode="auto">
          <a:xfrm>
            <a:off x="2743200" y="1466094"/>
            <a:ext cx="5829300" cy="4800600"/>
          </a:xfrm>
          <a:prstGeom prst="rect">
            <a:avLst/>
          </a:prstGeom>
          <a:noFill/>
          <a:ln w="9525">
            <a:noFill/>
            <a:miter lim="800000"/>
            <a:headEnd/>
            <a:tailEnd/>
          </a:ln>
        </p:spPr>
      </p:pic>
      <p:sp>
        <p:nvSpPr>
          <p:cNvPr id="6149" name="Rectangle 4"/>
          <p:cNvSpPr>
            <a:spLocks noChangeArrowheads="1"/>
          </p:cNvSpPr>
          <p:nvPr/>
        </p:nvSpPr>
        <p:spPr bwMode="auto">
          <a:xfrm>
            <a:off x="0" y="6273225"/>
            <a:ext cx="8991600" cy="584775"/>
          </a:xfrm>
          <a:prstGeom prst="rect">
            <a:avLst/>
          </a:prstGeom>
          <a:noFill/>
          <a:ln w="9525">
            <a:noFill/>
            <a:miter lim="800000"/>
            <a:headEnd/>
            <a:tailEnd/>
          </a:ln>
        </p:spPr>
        <p:txBody>
          <a:bodyPr wrap="square">
            <a:spAutoFit/>
          </a:bodyPr>
          <a:lstStyle/>
          <a:p>
            <a:r>
              <a:rPr lang="en-US" sz="1600" b="1" dirty="0"/>
              <a:t>7 Nov 2011</a:t>
            </a:r>
            <a:r>
              <a:rPr lang="en-US" sz="1600" b="1" dirty="0">
                <a:hlinkClick r:id="rId5"/>
              </a:rPr>
              <a:t> </a:t>
            </a:r>
            <a:r>
              <a:rPr lang="en-US" sz="1600" b="1" dirty="0"/>
              <a:t>http://</a:t>
            </a:r>
            <a:r>
              <a:rPr lang="en-US" sz="1600" b="1" dirty="0" smtClean="0"/>
              <a:t>www.securelist.com/en/blog/208193214/Massive_DNS_poisoning_attacks_in_Brazil</a:t>
            </a:r>
          </a:p>
          <a:p>
            <a:r>
              <a:rPr lang="en-US" sz="1600" b="1" dirty="0" smtClean="0"/>
              <a:t>                                             End-2-end </a:t>
            </a:r>
            <a:r>
              <a:rPr lang="en-US" sz="1600" b="1" dirty="0"/>
              <a:t>DNSSEC validation would have avoided the </a:t>
            </a:r>
            <a:r>
              <a:rPr lang="en-US" sz="1600" b="1" dirty="0" smtClean="0"/>
              <a:t>problems</a:t>
            </a:r>
            <a:endParaRPr lang="en-US" sz="1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smtClean="0"/>
              <a:t>The Bad: Other DNS hijacks*</a:t>
            </a:r>
            <a:endParaRPr lang="en-US" sz="4000" b="1" dirty="0"/>
          </a:p>
        </p:txBody>
      </p:sp>
      <p:sp>
        <p:nvSpPr>
          <p:cNvPr id="4" name="Rectangle 3"/>
          <p:cNvSpPr/>
          <p:nvPr/>
        </p:nvSpPr>
        <p:spPr>
          <a:xfrm>
            <a:off x="381000" y="6096000"/>
            <a:ext cx="8763000" cy="523220"/>
          </a:xfrm>
          <a:prstGeom prst="rect">
            <a:avLst/>
          </a:prstGeom>
        </p:spPr>
        <p:txBody>
          <a:bodyPr wrap="square">
            <a:spAutoFit/>
          </a:bodyPr>
          <a:lstStyle/>
          <a:p>
            <a:r>
              <a:rPr lang="en-US" sz="1400" b="1" dirty="0" smtClean="0"/>
              <a:t>*A Brief History of DNS Hijacking - Google</a:t>
            </a:r>
          </a:p>
          <a:p>
            <a:r>
              <a:rPr lang="en-US" sz="1400" b="1" dirty="0" smtClean="0"/>
              <a:t>http://costarica43.icann.org/meetings/sanjose2012/presentation-dns-hijackings-marquis-boire-12mar12-en.pdf</a:t>
            </a:r>
            <a:endParaRPr lang="en-US" sz="1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191000"/>
            <a:ext cx="241935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334384" y="3298373"/>
            <a:ext cx="23145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295400"/>
            <a:ext cx="8229600" cy="4525963"/>
          </a:xfrm>
        </p:spPr>
        <p:txBody>
          <a:bodyPr>
            <a:noAutofit/>
          </a:bodyPr>
          <a:lstStyle/>
          <a:p>
            <a:r>
              <a:rPr lang="en-US" sz="2000" b="1" dirty="0" smtClean="0"/>
              <a:t>25 Dec 2010 - Russian e-Payment Giant </a:t>
            </a:r>
            <a:r>
              <a:rPr lang="en-US" sz="2000" b="1" dirty="0" err="1" smtClean="0"/>
              <a:t>ChronoPay</a:t>
            </a:r>
            <a:r>
              <a:rPr lang="en-US" sz="2000" b="1" dirty="0" smtClean="0"/>
              <a:t> Hacked</a:t>
            </a:r>
          </a:p>
          <a:p>
            <a:r>
              <a:rPr lang="en-US" sz="2000" b="1" dirty="0" smtClean="0"/>
              <a:t>18 Dec 2009 – Twitter – “Iranian cyber army”</a:t>
            </a:r>
          </a:p>
          <a:p>
            <a:r>
              <a:rPr lang="en-US" sz="2000" b="1" dirty="0" smtClean="0"/>
              <a:t>13 Aug 2010 - Chinese </a:t>
            </a:r>
            <a:r>
              <a:rPr lang="en-US" sz="2000" b="1" dirty="0" err="1" smtClean="0"/>
              <a:t>gmail</a:t>
            </a:r>
            <a:r>
              <a:rPr lang="en-US" sz="2000" b="1" dirty="0" smtClean="0"/>
              <a:t> phishing attack</a:t>
            </a:r>
          </a:p>
          <a:p>
            <a:r>
              <a:rPr lang="en-US" sz="2000" b="1" dirty="0" smtClean="0"/>
              <a:t>25 Dec 2010 Tunisia DNS Hijack</a:t>
            </a:r>
          </a:p>
          <a:p>
            <a:r>
              <a:rPr lang="en-US" sz="2000" b="1" dirty="0" smtClean="0"/>
              <a:t>2009-2012 google.*</a:t>
            </a:r>
          </a:p>
          <a:p>
            <a:pPr lvl="1"/>
            <a:r>
              <a:rPr lang="en-US" sz="2000" b="1" dirty="0" smtClean="0"/>
              <a:t>April 28 2009 Google Puerto Rico sites redirected in DNS attack</a:t>
            </a:r>
          </a:p>
          <a:p>
            <a:pPr lvl="1"/>
            <a:r>
              <a:rPr lang="en-US" sz="2000" b="1" dirty="0" smtClean="0"/>
              <a:t>May 9 2009 Morocco temporarily seize Google domain name</a:t>
            </a:r>
          </a:p>
          <a:p>
            <a:r>
              <a:rPr lang="en-US" sz="2000" b="1" dirty="0" smtClean="0"/>
              <a:t>9 Sep 2011 - </a:t>
            </a:r>
            <a:r>
              <a:rPr lang="en-US" sz="2000" b="1" dirty="0" err="1" smtClean="0"/>
              <a:t>Diginotar</a:t>
            </a:r>
            <a:r>
              <a:rPr lang="en-US" sz="2000" b="1" dirty="0" smtClean="0"/>
              <a:t> certificate compromise for Iranian users </a:t>
            </a:r>
            <a:endParaRPr lang="en-US" sz="2000" b="1" dirty="0" smtClean="0"/>
          </a:p>
          <a:p>
            <a:r>
              <a:rPr lang="en-US" sz="2000" b="1" dirty="0" smtClean="0"/>
              <a:t>7 Jan 2013 – </a:t>
            </a:r>
            <a:r>
              <a:rPr lang="en-US" sz="2000" b="1" dirty="0" err="1" smtClean="0"/>
              <a:t>Turktrust</a:t>
            </a:r>
            <a:r>
              <a:rPr lang="en-US" sz="2000" b="1" dirty="0" smtClean="0"/>
              <a:t> / EGO  </a:t>
            </a:r>
            <a:endParaRPr lang="en-US" sz="2000" b="1" dirty="0" smtClean="0"/>
          </a:p>
          <a:p>
            <a:r>
              <a:rPr lang="en-US" sz="2000" b="1" dirty="0" smtClean="0"/>
              <a:t>SSL / TLS doesn't tell you if you've been sent to the correct site, it only tells you if the DNS matches the name in the certificate. Unfortunately, majority of Web site certificates rely on DNS to validate identity.</a:t>
            </a:r>
          </a:p>
          <a:p>
            <a:r>
              <a:rPr lang="en-US" sz="2000" b="1" dirty="0" smtClean="0"/>
              <a:t>DNS is relied on for unexpected things though insecure</a:t>
            </a:r>
            <a:r>
              <a:rPr lang="en-US" sz="2000" b="1"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8814</TotalTime>
  <Words>2414</Words>
  <Application>Microsoft Office PowerPoint</Application>
  <PresentationFormat>On-screen Show (4:3)</PresentationFormat>
  <Paragraphs>358</Paragraphs>
  <Slides>29</Slides>
  <Notes>22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DNSSEC</vt:lpstr>
      <vt:lpstr>DNS Basics</vt:lpstr>
      <vt:lpstr>Where DNSSEC fits in</vt:lpstr>
      <vt:lpstr>DNS is a part of all IT ecosystems </vt:lpstr>
      <vt:lpstr>The Original Problem:  DNS Cache Poisoning Attack</vt:lpstr>
      <vt:lpstr>PowerPoint Presentation</vt:lpstr>
      <vt:lpstr>The Bad: DNSChanger - ‘Biggest Cybercriminal Takedown in History’ – 4M machines, 100 countries, $14M</vt:lpstr>
      <vt:lpstr>The Bad: Brazilian ISP fall victim to a series of DNS attacks </vt:lpstr>
      <vt:lpstr>The Bad: Other DNS hijacks*</vt:lpstr>
      <vt:lpstr>The Good: Securing DNS with DNSSEC</vt:lpstr>
      <vt:lpstr>The Good: Resolver only caches validated records</vt:lpstr>
      <vt:lpstr>The Business Case for DNSSEC</vt:lpstr>
      <vt:lpstr>DNSSEC interest from governments</vt:lpstr>
      <vt:lpstr>PowerPoint Presentation</vt:lpstr>
      <vt:lpstr>DNSSEC - Where we are</vt:lpstr>
      <vt:lpstr>But…</vt:lpstr>
      <vt:lpstr>DNSSEC: So what’s the problem?</vt:lpstr>
      <vt:lpstr>What you can do</vt:lpstr>
      <vt:lpstr>Game changing Internet Core Infrastructure Upgrade </vt:lpstr>
      <vt:lpstr>SSL Dilution of Trust  DNSSEC = Global “free” PKI</vt:lpstr>
      <vt:lpstr>Opportunity: New Security Products</vt:lpstr>
      <vt:lpstr>ICANN DNSSEC Deployment @Root</vt:lpstr>
      <vt:lpstr>ICANN DNSSEC Deployment @Root (and elsewhere)</vt:lpstr>
      <vt:lpstr>http://www.flickr.com/photos/kjd/sets/72157624302045698/</vt:lpstr>
      <vt:lpstr>PowerPoint Presentation</vt:lpstr>
      <vt:lpstr>PowerPoint Presentation</vt:lpstr>
      <vt:lpstr>PowerPoint Presentation</vt:lpstr>
      <vt:lpstr>DNSSEC: Internet infrastructure upgrade to help address today’s needs and create tomorrow’s security opportunities.</vt:lpstr>
      <vt:lpstr>The Internet’s Phone Book - Domain Name System (DNS+DNSSEC)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DNSSEC Deployment:  Where We Are</dc:title>
  <dc:creator>richard.lamb</dc:creator>
  <cp:lastModifiedBy>Richard Lamb</cp:lastModifiedBy>
  <cp:revision>448</cp:revision>
  <dcterms:created xsi:type="dcterms:W3CDTF">2011-12-08T21:30:29Z</dcterms:created>
  <dcterms:modified xsi:type="dcterms:W3CDTF">2013-06-12T05:14:46Z</dcterms:modified>
</cp:coreProperties>
</file>