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311" r:id="rId3"/>
    <p:sldId id="303" r:id="rId4"/>
    <p:sldId id="305" r:id="rId5"/>
    <p:sldId id="291" r:id="rId6"/>
    <p:sldId id="295" r:id="rId7"/>
    <p:sldId id="277" r:id="rId8"/>
    <p:sldId id="285" r:id="rId9"/>
    <p:sldId id="307" r:id="rId10"/>
    <p:sldId id="308" r:id="rId11"/>
    <p:sldId id="315" r:id="rId12"/>
    <p:sldId id="317" r:id="rId13"/>
    <p:sldId id="306" r:id="rId14"/>
    <p:sldId id="299" r:id="rId15"/>
    <p:sldId id="319" r:id="rId16"/>
    <p:sldId id="309" r:id="rId17"/>
    <p:sldId id="318"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67" autoAdjust="0"/>
  </p:normalViewPr>
  <p:slideViewPr>
    <p:cSldViewPr>
      <p:cViewPr>
        <p:scale>
          <a:sx n="73" d="100"/>
          <a:sy n="73" d="100"/>
        </p:scale>
        <p:origin x="-4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11/8/2012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log.comcast.com/2011/12/dnssec-deployment-updat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Major ISP says security now on checklist for </a:t>
            </a:r>
            <a:r>
              <a:rPr lang="en-US" dirty="0" smtClean="0"/>
              <a:t>customers</a:t>
            </a:r>
            <a:endParaRPr lang="en-US" dirty="0" smtClean="0"/>
          </a:p>
          <a:p>
            <a:r>
              <a:rPr lang="en-US" sz="1200" kern="1200" dirty="0" smtClean="0">
                <a:solidFill>
                  <a:schemeClr val="tx1"/>
                </a:solidFill>
                <a:latin typeface="+mn-lt"/>
                <a:ea typeface="+mn-ea"/>
                <a:cs typeface="+mn-cs"/>
              </a:rPr>
              <a:t>Comcast and &gt;5000 domain names </a:t>
            </a:r>
            <a:r>
              <a:rPr lang="en-US" sz="1200" u="sng" kern="1200" dirty="0" smtClean="0">
                <a:solidFill>
                  <a:schemeClr val="tx1"/>
                </a:solidFill>
                <a:latin typeface="+mn-lt"/>
                <a:ea typeface="+mn-ea"/>
                <a:cs typeface="+mn-cs"/>
                <a:hlinkClick r:id="rId3"/>
              </a:rPr>
              <a:t>http://blog.comcast.com/2011/12/dnssec-deployment-update.html</a:t>
            </a:r>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National cybersecurity strategy –  Common goals between agencies through education by all of us.</a:t>
            </a:r>
          </a:p>
          <a:p>
            <a:r>
              <a:rPr lang="en-US" smtClean="0"/>
              <a:t>ccNSO surveys: all will do</a:t>
            </a:r>
          </a:p>
          <a:p>
            <a:r>
              <a:rPr lang="en-US" smtClean="0"/>
              <a:t>DHS Interagency push</a:t>
            </a:r>
          </a:p>
          <a:p>
            <a:r>
              <a:rPr lang="en-US" smtClean="0"/>
              <a:t>Even naysayer Dan came around</a:t>
            </a:r>
          </a:p>
          <a:p>
            <a:r>
              <a:rPr lang="en-US" smtClean="0"/>
              <a:t> </a:t>
            </a:r>
          </a:p>
        </p:txBody>
      </p:sp>
      <p:sp>
        <p:nvSpPr>
          <p:cNvPr id="4" name="Slide Number Placeholder 3"/>
          <p:cNvSpPr>
            <a:spLocks noGrp="1"/>
          </p:cNvSpPr>
          <p:nvPr>
            <p:ph type="sldNum" sz="quarter" idx="5"/>
          </p:nvPr>
        </p:nvSpPr>
        <p:spPr/>
        <p:txBody>
          <a:bodyPr/>
          <a:lstStyle/>
          <a:p>
            <a:pPr>
              <a:defRPr/>
            </a:pPr>
            <a:fld id="{6FE1438B-40E9-4460-B096-05D939E604A2}"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Deploying it – “the Ugly?”</a:t>
            </a:r>
          </a:p>
          <a:p>
            <a:pPr eaLnBrk="1" hangingPunct="1">
              <a:spcBef>
                <a:spcPct val="0"/>
              </a:spcBef>
            </a:pPr>
            <a:r>
              <a:rPr lang="en-US" smtClean="0"/>
              <a:t>Root barrier from parts of own USG.</a:t>
            </a:r>
          </a:p>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1DC260-CD59-4B35-A226-DA1C12CF1A73}"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DNSSEC at the root – a classic example of bottom up Internet development and successful public-private partnership</a:t>
            </a:r>
          </a:p>
          <a:p>
            <a:r>
              <a:rPr lang="en-US" smtClean="0"/>
              <a:t>Transparency and choice = Notice and Choice</a:t>
            </a:r>
          </a:p>
          <a:p>
            <a:r>
              <a:rPr lang="en-US" smtClean="0"/>
              <a:t>Still – much convincing of govts. Optional, no there are no black helicopters in the crypto box.</a:t>
            </a:r>
          </a:p>
          <a:p>
            <a:r>
              <a:rPr lang="en-US" smtClean="0"/>
              <a:t>Public-private partnership with US Department of Commerce and VeriSign </a:t>
            </a:r>
            <a:r>
              <a:rPr lang="en-US" sz="1100" smtClean="0"/>
              <a:t>(existing DNS management partner)</a:t>
            </a:r>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B389088-CB82-41EA-86FE-7C9DC4938A10}"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C803667-EF29-46B9-859D-C28A2F8EAD73}"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TCR=Vint Cerf, Kaminsky, Kolkman = Chair of IAB, CNNIC, RU, JP…URUGUAY, BRAZIL, TRINIDAD AND TOBAGO, CANADA, BENIN, SWEDEN, NEPAL, NETHERLANDS, NEW ZEALAND, RUSSIAN FEDERATION, PORTUGAL, JAPAN, MAURITIUS, CHINA, BURKINA FASO,CZECH REPUBLIC, UNITED KINGDOM, USA</a:t>
            </a:r>
          </a:p>
          <a:p>
            <a:endParaRPr lang="en-US" smtClean="0"/>
          </a:p>
        </p:txBody>
      </p:sp>
      <p:sp>
        <p:nvSpPr>
          <p:cNvPr id="4" name="Slide Number Placeholder 3"/>
          <p:cNvSpPr>
            <a:spLocks noGrp="1"/>
          </p:cNvSpPr>
          <p:nvPr>
            <p:ph type="sldNum" sz="quarter" idx="5"/>
          </p:nvPr>
        </p:nvSpPr>
        <p:spPr/>
        <p:txBody>
          <a:bodyPr/>
          <a:lstStyle/>
          <a:p>
            <a:pPr>
              <a:defRPr/>
            </a:pPr>
            <a:fld id="{3E481E19-28B5-46E7-967A-373298A41381}"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Nist requirments for high impact</a:t>
            </a:r>
          </a:p>
          <a:p>
            <a:pPr eaLnBrk="1" hangingPunct="1">
              <a:spcBef>
                <a:spcPct val="0"/>
              </a:spcBef>
            </a:pPr>
            <a:r>
              <a:rPr lang="en-US" smtClean="0"/>
              <a:t>Learned much from CA’s, auditing firms, (and of all places, DCID 6/9) </a:t>
            </a:r>
          </a:p>
          <a:p>
            <a:pPr eaLnBrk="1" hangingPunct="1">
              <a:spcBef>
                <a:spcPct val="0"/>
              </a:spcBef>
            </a:pPr>
            <a:r>
              <a:rPr lang="en-US" smtClean="0"/>
              <a:t>Explain the split KSK / ZSK role if asked.</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827179-CE4D-4D9B-B708-25BB56F64317}"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FR, NZ, root, com, UK, DCID </a:t>
            </a:r>
            <a:r>
              <a:rPr lang="en-US" dirty="0" smtClean="0"/>
              <a:t>6/9</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EE619CD5-4F86-4EDF-8D43-ED9D6CCC8164}"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452A2E-FD14-4096-842F-8C5433817647}" type="slidenum">
              <a:rPr lang="en-US" smtClean="0"/>
              <a:pPr>
                <a:defRPr/>
              </a:pPr>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5CC38EBF-3971-47CB-9687-7F1207FEF99C}" type="slidenum">
              <a:rPr lang="en-US" smtClean="0"/>
              <a:pPr>
                <a:defRPr/>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Example of Internet style cooperation succeeding where top-down political approaches have been difficult</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915EA-AC99-480C-98FF-37C00A43386C}"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44B84-CD61-461F-8196-174E618752FB}"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7020-0E44-454E-A963-D43BDC47C458}"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11</a:t>
            </a:fld>
            <a:endParaRPr lang="en-US"/>
          </a:p>
        </p:txBody>
      </p:sp>
    </p:spTree>
    <p:extLst>
      <p:ext uri="{BB962C8B-B14F-4D97-AF65-F5344CB8AC3E}">
        <p14:creationId xmlns:p14="http://schemas.microsoft.com/office/powerpoint/2010/main" val="76050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DNSSEC 101</a:t>
            </a:r>
            <a:r>
              <a:rPr lang="en-US" b="1" dirty="0"/>
              <a:t> </a:t>
            </a:r>
          </a:p>
        </p:txBody>
      </p:sp>
      <p:sp>
        <p:nvSpPr>
          <p:cNvPr id="3" name="Subtitle 2"/>
          <p:cNvSpPr>
            <a:spLocks noGrp="1"/>
          </p:cNvSpPr>
          <p:nvPr>
            <p:ph type="subTitle" idx="1"/>
          </p:nvPr>
        </p:nvSpPr>
        <p:spPr/>
        <p:txBody>
          <a:bodyPr>
            <a:normAutofit/>
          </a:bodyPr>
          <a:lstStyle/>
          <a:p>
            <a:pPr algn="ctr"/>
            <a:r>
              <a:rPr lang="en-US" dirty="0" smtClean="0"/>
              <a:t> IGF 2012, Baku, Azerbaijan </a:t>
            </a:r>
          </a:p>
          <a:p>
            <a:pPr algn="ctr"/>
            <a:r>
              <a:rPr lang="en-US" dirty="0" smtClean="0"/>
              <a:t>6 November 2012</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458201" cy="1143000"/>
          </a:xfrm>
        </p:spPr>
        <p:txBody>
          <a:bodyPr>
            <a:normAutofit fontScale="90000"/>
          </a:bodyPr>
          <a:lstStyle/>
          <a:p>
            <a:pPr>
              <a:defRPr/>
            </a:pPr>
            <a:r>
              <a:rPr lang="en-US" b="1" dirty="0"/>
              <a:t>The Good: Resolver </a:t>
            </a:r>
            <a:r>
              <a:rPr lang="en-US" b="1" dirty="0" smtClean="0"/>
              <a:t>only caches validated records</a:t>
            </a:r>
            <a:endParaRPr lang="en-US" b="1" dirty="0"/>
          </a:p>
        </p:txBody>
      </p:sp>
      <p:grpSp>
        <p:nvGrpSpPr>
          <p:cNvPr id="3" name="Group 71"/>
          <p:cNvGrpSpPr>
            <a:grpSpLocks/>
          </p:cNvGrpSpPr>
          <p:nvPr/>
        </p:nvGrpSpPr>
        <p:grpSpPr bwMode="auto">
          <a:xfrm>
            <a:off x="152399" y="2282097"/>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199" y="2282097"/>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sp>
        <p:nvSpPr>
          <p:cNvPr id="34821" name="TextBox 52"/>
          <p:cNvSpPr txBox="1">
            <a:spLocks noChangeArrowheads="1"/>
          </p:cNvSpPr>
          <p:nvPr/>
        </p:nvSpPr>
        <p:spPr bwMode="auto">
          <a:xfrm>
            <a:off x="5638799" y="1977297"/>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4822" name="TextBox 57"/>
          <p:cNvSpPr txBox="1">
            <a:spLocks noChangeArrowheads="1"/>
          </p:cNvSpPr>
          <p:nvPr/>
        </p:nvSpPr>
        <p:spPr bwMode="auto">
          <a:xfrm>
            <a:off x="6400799" y="2282097"/>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399" y="2663097"/>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599" y="3501297"/>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799" y="3577497"/>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599" y="4110897"/>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2999" y="4339497"/>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599" y="3729897"/>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25" name="TextBox 24"/>
          <p:cNvSpPr txBox="1"/>
          <p:nvPr/>
        </p:nvSpPr>
        <p:spPr>
          <a:xfrm rot="10800000" flipH="1" flipV="1">
            <a:off x="5638799" y="1977297"/>
            <a:ext cx="3124200" cy="3170099"/>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ENTERPRISE</a:t>
            </a:r>
          </a:p>
        </p:txBody>
      </p:sp>
      <p:sp>
        <p:nvSpPr>
          <p:cNvPr id="26" name="TextBox 25"/>
          <p:cNvSpPr txBox="1"/>
          <p:nvPr/>
        </p:nvSpPr>
        <p:spPr>
          <a:xfrm rot="10800000" flipH="1" flipV="1">
            <a:off x="3581399" y="1977297"/>
            <a:ext cx="1752600" cy="3785652"/>
          </a:xfrm>
          <a:prstGeom prst="rect">
            <a:avLst/>
          </a:prstGeom>
          <a:noFill/>
          <a:ln w="28575">
            <a:solidFill>
              <a:schemeClr val="tx1"/>
            </a:solidFill>
            <a:prstDash val="dash"/>
          </a:ln>
        </p:spPr>
        <p:txBody>
          <a:bodyPr wrap="square" rtlCol="0">
            <a:spAutoFit/>
          </a:bodyPr>
          <a:lstStyle/>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smtClean="0"/>
          </a:p>
          <a:p>
            <a:r>
              <a:rPr lang="en-US" sz="2000" b="1" dirty="0" smtClean="0"/>
              <a:t>ISP / ENTERPRISE /</a:t>
            </a:r>
          </a:p>
          <a:p>
            <a:r>
              <a:rPr lang="en-US" sz="2000" b="1" dirty="0" smtClean="0"/>
              <a:t>END NODE</a:t>
            </a:r>
          </a:p>
        </p:txBody>
      </p:sp>
      <p:sp>
        <p:nvSpPr>
          <p:cNvPr id="27" name="TextBox 2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5678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3"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Sweden, Brazil,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a:t>
            </a:r>
            <a:r>
              <a:rPr lang="en-US" dirty="0"/>
              <a:t>~</a:t>
            </a:r>
            <a:r>
              <a:rPr lang="en-US" dirty="0" smtClean="0"/>
              <a:t>70%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extLst>
      <p:ext uri="{BB962C8B-B14F-4D97-AF65-F5344CB8AC3E}">
        <p14:creationId xmlns:p14="http://schemas.microsoft.com/office/powerpoint/2010/main" val="4110467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sp>
        <p:nvSpPr>
          <p:cNvPr id="10" name="Content Placeholder 2"/>
          <p:cNvSpPr>
            <a:spLocks noGrp="1"/>
          </p:cNvSpPr>
          <p:nvPr>
            <p:ph idx="1"/>
          </p:nvPr>
        </p:nvSpPr>
        <p:spPr>
          <a:xfrm>
            <a:off x="304800" y="1108868"/>
            <a:ext cx="8229600" cy="4754563"/>
          </a:xfrm>
        </p:spPr>
        <p:txBody>
          <a:bodyPr>
            <a:normAutofit fontScale="77500" lnSpcReduction="20000"/>
          </a:bodyPr>
          <a:lstStyle/>
          <a:p>
            <a:pPr>
              <a:spcBef>
                <a:spcPts val="700"/>
              </a:spcBef>
            </a:pPr>
            <a:r>
              <a:rPr lang="en-US" dirty="0" smtClean="0"/>
              <a:t>Deployed on 95/316 TLDs (.</a:t>
            </a:r>
            <a:r>
              <a:rPr lang="en-US" dirty="0" err="1" smtClean="0"/>
              <a:t>br</a:t>
            </a:r>
            <a:r>
              <a:rPr lang="en-US" dirty="0" smtClean="0"/>
              <a:t>, .</a:t>
            </a:r>
            <a:r>
              <a:rPr lang="en-US" dirty="0" err="1" smtClean="0"/>
              <a:t>cz</a:t>
            </a:r>
            <a:r>
              <a:rPr lang="en-US" dirty="0" smtClean="0"/>
              <a:t>, .co, .</a:t>
            </a:r>
            <a:r>
              <a:rPr lang="en-US" dirty="0" err="1" smtClean="0"/>
              <a:t>ua</a:t>
            </a:r>
            <a:r>
              <a:rPr lang="en-US" dirty="0" smtClean="0"/>
              <a:t>, .</a:t>
            </a:r>
            <a:r>
              <a:rPr lang="en-US" dirty="0" err="1" smtClean="0"/>
              <a:t>nl</a:t>
            </a:r>
            <a:r>
              <a:rPr lang="en-US" dirty="0" smtClean="0"/>
              <a:t>, .</a:t>
            </a:r>
            <a:r>
              <a:rPr lang="en-US" dirty="0" err="1" smtClean="0"/>
              <a:t>bg</a:t>
            </a:r>
            <a:r>
              <a:rPr lang="en-US" dirty="0" smtClean="0"/>
              <a:t>, .kg, .am, .lv, .</a:t>
            </a:r>
            <a:r>
              <a:rPr lang="en-US" dirty="0" err="1" smtClean="0"/>
              <a:t>ug</a:t>
            </a:r>
            <a:r>
              <a:rPr lang="en-US" dirty="0" smtClean="0"/>
              <a:t>, .mm, .</a:t>
            </a:r>
            <a:r>
              <a:rPr lang="en-US" dirty="0" err="1" smtClean="0"/>
              <a:t>mn</a:t>
            </a:r>
            <a:r>
              <a:rPr lang="en-US" dirty="0" smtClean="0"/>
              <a:t>, .de, .</a:t>
            </a:r>
            <a:r>
              <a:rPr lang="en-US" dirty="0" err="1" smtClean="0"/>
              <a:t>eu</a:t>
            </a:r>
            <a:r>
              <a:rPr lang="en-US" dirty="0" smtClean="0"/>
              <a:t>, .</a:t>
            </a:r>
            <a:r>
              <a:rPr lang="en-US" dirty="0" err="1" smtClean="0"/>
              <a:t>uk</a:t>
            </a:r>
            <a:r>
              <a:rPr lang="en-US" dirty="0" smtClean="0"/>
              <a:t>, .</a:t>
            </a:r>
            <a:r>
              <a:rPr lang="en-US" dirty="0" err="1" smtClean="0"/>
              <a:t>tt</a:t>
            </a:r>
            <a:r>
              <a:rPr lang="en-US" dirty="0" smtClean="0"/>
              <a:t>, .</a:t>
            </a:r>
            <a:r>
              <a:rPr lang="en-US" dirty="0" err="1" smtClean="0"/>
              <a:t>pl</a:t>
            </a:r>
            <a:r>
              <a:rPr lang="en-US" dirty="0" smtClean="0"/>
              <a:t>, .in, .</a:t>
            </a:r>
            <a:r>
              <a:rPr lang="en-US" dirty="0" err="1" smtClean="0"/>
              <a:t>lk</a:t>
            </a:r>
            <a:r>
              <a:rPr lang="en-US" dirty="0" smtClean="0"/>
              <a:t>, .com, .my </a:t>
            </a:r>
            <a:r>
              <a:rPr lang="ar-AE" dirty="0" smtClean="0"/>
              <a:t>مليسيا</a:t>
            </a:r>
            <a:r>
              <a:rPr lang="en-US" dirty="0" smtClean="0"/>
              <a:t> , .</a:t>
            </a:r>
            <a:r>
              <a:rPr lang="en-US" dirty="0" err="1" smtClean="0"/>
              <a:t>asia</a:t>
            </a:r>
            <a:r>
              <a:rPr lang="en-US" dirty="0" smtClean="0"/>
              <a:t>, .</a:t>
            </a:r>
            <a:r>
              <a:rPr lang="en-US" dirty="0" err="1" smtClean="0"/>
              <a:t>tw</a:t>
            </a:r>
            <a:r>
              <a:rPr lang="en-US" dirty="0" smtClean="0"/>
              <a:t> </a:t>
            </a:r>
            <a:r>
              <a:rPr lang="ja-JP" altLang="en-US" dirty="0" smtClean="0"/>
              <a:t>台灣</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a:t>
            </a:r>
            <a:r>
              <a:rPr lang="en-US" dirty="0" err="1" smtClean="0"/>
              <a:t>fr</a:t>
            </a:r>
            <a:r>
              <a:rPr lang="en-US" dirty="0" smtClean="0"/>
              <a:t>, .post, …)</a:t>
            </a:r>
          </a:p>
          <a:p>
            <a:pPr>
              <a:spcBef>
                <a:spcPts val="700"/>
              </a:spcBef>
            </a:pPr>
            <a:r>
              <a:rPr lang="en-US" dirty="0" smtClean="0"/>
              <a:t>Root signed** and audited</a:t>
            </a:r>
          </a:p>
          <a:p>
            <a:pPr>
              <a:spcBef>
                <a:spcPts val="700"/>
              </a:spcBef>
            </a:pPr>
            <a:r>
              <a:rPr lang="en-US" dirty="0" smtClean="0"/>
              <a:t>New </a:t>
            </a:r>
            <a:r>
              <a:rPr lang="en-US" dirty="0" err="1" smtClean="0"/>
              <a:t>gTLDs</a:t>
            </a:r>
            <a:r>
              <a:rPr lang="en-US" dirty="0" smtClean="0"/>
              <a:t> require it</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t>
            </a:r>
            <a:r>
              <a:rPr lang="en-US" dirty="0" err="1" smtClean="0"/>
              <a:t>GoDaddy</a:t>
            </a:r>
            <a:r>
              <a:rPr lang="en-US" dirty="0" smtClean="0"/>
              <a:t>, </a:t>
            </a:r>
            <a:r>
              <a:rPr lang="en-US" dirty="0" err="1" smtClean="0"/>
              <a:t>Binero</a:t>
            </a:r>
            <a:r>
              <a:rPr lang="en-US" dirty="0" smtClean="0"/>
              <a:t>, VeriSign…***</a:t>
            </a:r>
          </a:p>
          <a:p>
            <a:pPr>
              <a:spcBef>
                <a:spcPts val="700"/>
              </a:spcBef>
            </a:pPr>
            <a:r>
              <a:rPr lang="en-US" dirty="0" smtClean="0"/>
              <a:t>Vendors support it: ISC/Bind, Microsoft, …</a:t>
            </a:r>
          </a:p>
          <a:p>
            <a:pPr>
              <a:spcBef>
                <a:spcPts val="700"/>
              </a:spcBef>
            </a:pPr>
            <a:r>
              <a:rPr lang="en-US" dirty="0" smtClean="0"/>
              <a:t>New standards being developed on DNSSEC (e.g., IETF RFC6698 SSL Certificates)</a:t>
            </a:r>
          </a:p>
          <a:p>
            <a:pPr>
              <a:spcBef>
                <a:spcPts val="700"/>
              </a:spcBef>
            </a:pPr>
            <a:r>
              <a:rPr lang="en-US" dirty="0" smtClean="0"/>
              <a:t>Growing interest from others major players…</a:t>
            </a:r>
          </a:p>
        </p:txBody>
      </p:sp>
      <p:pic>
        <p:nvPicPr>
          <p:cNvPr id="1026" name="Picture 2"/>
          <p:cNvPicPr>
            <a:picLocks noChangeAspect="1" noChangeArrowheads="1"/>
          </p:cNvPicPr>
          <p:nvPr/>
        </p:nvPicPr>
        <p:blipFill>
          <a:blip r:embed="rId4" cstate="print"/>
          <a:srcRect/>
          <a:stretch>
            <a:fillRect/>
          </a:stretch>
        </p:blipFill>
        <p:spPr bwMode="auto">
          <a:xfrm>
            <a:off x="4739888" y="2057400"/>
            <a:ext cx="1493024" cy="762000"/>
          </a:xfrm>
          <a:prstGeom prst="rect">
            <a:avLst/>
          </a:prstGeom>
          <a:noFill/>
          <a:ln w="9525">
            <a:noFill/>
            <a:miter lim="800000"/>
            <a:headEnd/>
            <a:tailEnd/>
          </a:ln>
        </p:spPr>
      </p:pic>
      <p:sp>
        <p:nvSpPr>
          <p:cNvPr id="2" name="Title 1"/>
          <p:cNvSpPr>
            <a:spLocks noGrp="1"/>
          </p:cNvSpPr>
          <p:nvPr>
            <p:ph type="title"/>
          </p:nvPr>
        </p:nvSpPr>
        <p:spPr>
          <a:xfrm>
            <a:off x="457200" y="30480"/>
            <a:ext cx="8229600" cy="1143000"/>
          </a:xfrm>
        </p:spPr>
        <p:txBody>
          <a:bodyPr>
            <a:normAutofit/>
          </a:bodyPr>
          <a:lstStyle/>
          <a:p>
            <a:pPr algn="ctr"/>
            <a:r>
              <a:rPr lang="en-US" sz="4000" b="1" dirty="0" smtClean="0"/>
              <a:t>DNSSEC: Where we are</a:t>
            </a:r>
            <a:endParaRPr lang="en-US" sz="4000" b="1" dirty="0"/>
          </a:p>
        </p:txBody>
      </p:sp>
      <p:sp>
        <p:nvSpPr>
          <p:cNvPr id="12" name="Rectangle 11"/>
          <p:cNvSpPr/>
          <p:nvPr/>
        </p:nvSpPr>
        <p:spPr>
          <a:xfrm>
            <a:off x="381000" y="5638800"/>
            <a:ext cx="8153400" cy="584775"/>
          </a:xfrm>
          <a:prstGeom prst="rect">
            <a:avLst/>
          </a:prstGeom>
        </p:spPr>
        <p:txBody>
          <a:bodyPr wrap="square">
            <a:spAutoFit/>
          </a:bodyPr>
          <a:lstStyle/>
          <a:p>
            <a:r>
              <a:rPr lang="en-US" sz="1600" b="1" dirty="0" smtClean="0"/>
              <a:t>*COMCAST Internet (18M), </a:t>
            </a:r>
            <a:r>
              <a:rPr lang="en-US" sz="1600" b="1" dirty="0" err="1" smtClean="0"/>
              <a:t>TeliaSonera</a:t>
            </a:r>
            <a:r>
              <a:rPr lang="en-US" sz="1600" b="1" dirty="0" smtClean="0"/>
              <a:t> SE, </a:t>
            </a:r>
            <a:r>
              <a:rPr lang="en-US" sz="1600" b="1" dirty="0" err="1" smtClean="0"/>
              <a:t>Sprint,Vodafone</a:t>
            </a:r>
            <a:r>
              <a:rPr lang="en-US" sz="1600" b="1" dirty="0" smtClean="0"/>
              <a:t> </a:t>
            </a:r>
            <a:r>
              <a:rPr lang="en-US" sz="1600" b="1" dirty="0" err="1" smtClean="0"/>
              <a:t>CZ,Telefonica</a:t>
            </a:r>
            <a:r>
              <a:rPr lang="en-US" sz="1600" b="1" dirty="0" smtClean="0"/>
              <a:t> CZ, T-mobile NL, </a:t>
            </a:r>
            <a:r>
              <a:rPr lang="en-US" sz="1600" b="1" dirty="0" err="1" smtClean="0"/>
              <a:t>SurfNet</a:t>
            </a:r>
            <a:r>
              <a:rPr lang="en-US" sz="1600" b="1" dirty="0" smtClean="0"/>
              <a:t> NL, SANYO Information Technology Solutions JP, others.. </a:t>
            </a:r>
            <a:endParaRPr lang="en-US" sz="1600" b="1"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3" name="TextBox 2"/>
          <p:cNvSpPr txBox="1"/>
          <p:nvPr/>
        </p:nvSpPr>
        <p:spPr>
          <a:xfrm>
            <a:off x="381000" y="6244526"/>
            <a:ext cx="8172450" cy="338554"/>
          </a:xfrm>
          <a:prstGeom prst="rect">
            <a:avLst/>
          </a:prstGeom>
          <a:noFill/>
        </p:spPr>
        <p:txBody>
          <a:bodyPr wrap="square" rtlCol="0">
            <a:spAutoFit/>
          </a:bodyPr>
          <a:lstStyle/>
          <a:p>
            <a:r>
              <a:rPr lang="en-US" sz="1600" b="1" dirty="0" smtClean="0"/>
              <a:t>**21 TCRs from: </a:t>
            </a:r>
            <a:r>
              <a:rPr lang="en-US" sz="1600" b="1" dirty="0"/>
              <a:t>TT, BF, RU, CN, US, SE, NL, UG, BR, </a:t>
            </a:r>
            <a:r>
              <a:rPr lang="en-US" sz="1600" b="1" dirty="0" smtClean="0"/>
              <a:t>Benin, </a:t>
            </a:r>
            <a:r>
              <a:rPr lang="en-US" sz="1600" b="1" dirty="0"/>
              <a:t>PT, NP, Mauritius, CZ, CA, JP, UK, </a:t>
            </a:r>
            <a:r>
              <a:rPr lang="en-US" sz="1600" b="1" dirty="0" smtClean="0"/>
              <a:t>NZ</a:t>
            </a:r>
            <a:endParaRPr lang="en-US" sz="1600" b="1" dirty="0"/>
          </a:p>
        </p:txBody>
      </p:sp>
      <p:sp>
        <p:nvSpPr>
          <p:cNvPr id="4" name="Rectangle 3"/>
          <p:cNvSpPr/>
          <p:nvPr/>
        </p:nvSpPr>
        <p:spPr>
          <a:xfrm>
            <a:off x="381000" y="6519446"/>
            <a:ext cx="8001000" cy="338554"/>
          </a:xfrm>
          <a:prstGeom prst="rect">
            <a:avLst/>
          </a:prstGeom>
        </p:spPr>
        <p:txBody>
          <a:bodyPr wrap="square">
            <a:spAutoFit/>
          </a:bodyPr>
          <a:lstStyle/>
          <a:p>
            <a:r>
              <a:rPr lang="en-US" sz="1600" b="1" dirty="0" smtClean="0"/>
              <a:t>*** Partial list of registrars: https</a:t>
            </a:r>
            <a:r>
              <a:rPr lang="en-US" sz="1600" b="1" dirty="0"/>
              <a:t>://www.icann.org/en/news/in-focus/dnssec/deployment</a:t>
            </a:r>
          </a:p>
        </p:txBody>
      </p:sp>
    </p:spTree>
    <p:extLst>
      <p:ext uri="{BB962C8B-B14F-4D97-AF65-F5344CB8AC3E}">
        <p14:creationId xmlns:p14="http://schemas.microsoft.com/office/powerpoint/2010/main" val="3019028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The Bad: SSL Dilution of Trust </a:t>
            </a:r>
            <a:br>
              <a:rPr lang="en-US" sz="4000" b="1" dirty="0" smtClean="0"/>
            </a:br>
            <a:r>
              <a:rPr lang="en-US" sz="4000" b="1" dirty="0" smtClean="0"/>
              <a:t>The </a:t>
            </a:r>
            <a:r>
              <a:rPr lang="en-US" sz="4000" b="1" dirty="0"/>
              <a:t>G</a:t>
            </a:r>
            <a:r>
              <a:rPr lang="en-US" sz="4000" b="1" dirty="0" smtClean="0"/>
              <a:t>ood: DNSSEC = Global “free” PKI</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838200" y="1600200"/>
            <a:ext cx="2971800" cy="369888"/>
          </a:xfrm>
          <a:prstGeom prst="rect">
            <a:avLst/>
          </a:prstGeom>
          <a:noFill/>
          <a:ln w="9525">
            <a:noFill/>
            <a:miter lim="800000"/>
            <a:headEnd/>
            <a:tailEnd/>
          </a:ln>
        </p:spPr>
        <p:txBody>
          <a:bodyPr>
            <a:spAutoFit/>
          </a:bodyPr>
          <a:lstStyle/>
          <a:p>
            <a:r>
              <a:rPr lang="en-US">
                <a:latin typeface="Calibri" pitchFamily="34" charset="0"/>
              </a:rPr>
              <a:t>CA Certificate roots ~1482</a:t>
            </a: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dirty="0" smtClean="0">
                <a:latin typeface="Calibri" pitchFamily="34" charset="0"/>
              </a:rPr>
              <a:t>DANE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a:t>
            </a:r>
            <a:endParaRPr lang="en-US" sz="1700" dirty="0">
              <a:latin typeface="Calibri" pitchFamily="34" charset="0"/>
            </a:endParaRP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7056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Products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Improved Web SSL and certificates for all*</a:t>
            </a:r>
          </a:p>
          <a:p>
            <a:r>
              <a:rPr lang="en-US" dirty="0" smtClean="0"/>
              <a:t>Secured e-mail (S/MIME) for all*</a:t>
            </a:r>
          </a:p>
          <a:p>
            <a:r>
              <a:rPr lang="en-US" dirty="0" smtClean="0"/>
              <a:t>Validated remote login SSH, IPSEC*</a:t>
            </a:r>
          </a:p>
          <a:p>
            <a:r>
              <a:rPr lang="en-US" dirty="0" smtClean="0"/>
              <a:t>Securing VoIP</a:t>
            </a:r>
          </a:p>
          <a:p>
            <a:r>
              <a:rPr lang="en-US" dirty="0" smtClean="0"/>
              <a:t>Cross organizational digital identity systems</a:t>
            </a:r>
          </a:p>
          <a:p>
            <a:r>
              <a:rPr lang="en-US" dirty="0" smtClean="0"/>
              <a:t>Secured content delivery (e.g. configurations, updates, keys)</a:t>
            </a:r>
          </a:p>
          <a:p>
            <a:r>
              <a:rPr lang="en-US" dirty="0" smtClean="0"/>
              <a:t>Securing Smart Grid efforts</a:t>
            </a:r>
          </a:p>
          <a:p>
            <a:r>
              <a:rPr lang="en-US" dirty="0" smtClean="0"/>
              <a:t>A global PKI</a:t>
            </a:r>
          </a:p>
          <a:p>
            <a:r>
              <a:rPr lang="en-US" dirty="0" smtClean="0"/>
              <a:t>Increasing trust in e-commerce</a:t>
            </a:r>
            <a:endParaRPr lang="en-US" dirty="0"/>
          </a:p>
        </p:txBody>
      </p:sp>
      <p:sp>
        <p:nvSpPr>
          <p:cNvPr id="6" name="Rectangle 5"/>
          <p:cNvSpPr/>
          <p:nvPr/>
        </p:nvSpPr>
        <p:spPr>
          <a:xfrm>
            <a:off x="2140131" y="6150114"/>
            <a:ext cx="7010400" cy="707886"/>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smtClean="0"/>
              <a:t>*IETF standards complete or currently being developed </a:t>
            </a:r>
            <a:r>
              <a:rPr lang="en-US" sz="2000" b="1" dirty="0"/>
              <a:t>RFC6698</a:t>
            </a:r>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27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fontScale="90000"/>
          </a:bodyPr>
          <a:lstStyle/>
          <a:p>
            <a:pPr algn="l"/>
            <a:r>
              <a:rPr lang="en-US" dirty="0" smtClean="0"/>
              <a:t>DNSSEC: Classic bottom-up, </a:t>
            </a:r>
            <a:r>
              <a:rPr lang="en-US" smtClean="0"/>
              <a:t>multi-stakeholder built Internet </a:t>
            </a:r>
            <a:r>
              <a:rPr lang="en-US" dirty="0" smtClean="0"/>
              <a:t>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sp>
        <p:nvSpPr>
          <p:cNvPr id="7" name="TextBox 6"/>
          <p:cNvSpPr txBox="1"/>
          <p:nvPr/>
        </p:nvSpPr>
        <p:spPr>
          <a:xfrm>
            <a:off x="228600" y="6229099"/>
            <a:ext cx="1828800" cy="307777"/>
          </a:xfrm>
          <a:prstGeom prst="rect">
            <a:avLst/>
          </a:prstGeom>
          <a:noFill/>
        </p:spPr>
        <p:txBody>
          <a:bodyPr wrap="square" rtlCol="0">
            <a:spAutoFit/>
          </a:bodyPr>
          <a:lstStyle/>
          <a:p>
            <a:r>
              <a:rPr lang="en-US" sz="1400" b="1" dirty="0" smtClean="0"/>
              <a:t>Animated slide</a:t>
            </a:r>
            <a:endParaRPr lang="en-US" sz="1400" b="1" dirty="0"/>
          </a:p>
        </p:txBody>
      </p:sp>
      <p:grpSp>
        <p:nvGrpSpPr>
          <p:cNvPr id="11" name="Group 10"/>
          <p:cNvGrpSpPr/>
          <p:nvPr/>
        </p:nvGrpSpPr>
        <p:grpSpPr>
          <a:xfrm>
            <a:off x="5257800" y="1948211"/>
            <a:ext cx="1524000" cy="3906045"/>
            <a:chOff x="5257800" y="1981200"/>
            <a:chExt cx="1524000" cy="3906045"/>
          </a:xfrm>
        </p:grpSpPr>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86500" y="4543702"/>
              <a:ext cx="495300" cy="369332"/>
            </a:xfrm>
            <a:prstGeom prst="rect">
              <a:avLst/>
            </a:prstGeom>
            <a:noFill/>
          </p:spPr>
          <p:txBody>
            <a:bodyPr wrap="square" rtlCol="0">
              <a:spAutoFit/>
            </a:bodyPr>
            <a:lstStyle/>
            <a:p>
              <a:r>
                <a:rPr lang="en-US" b="1" dirty="0" smtClean="0"/>
                <a:t>A?</a:t>
              </a:r>
              <a:endParaRPr lang="en-US" b="1" dirty="0"/>
            </a:p>
          </p:txBody>
        </p:sp>
      </p:grpSp>
      <p:grpSp>
        <p:nvGrpSpPr>
          <p:cNvPr id="14" name="Group 13"/>
          <p:cNvGrpSpPr/>
          <p:nvPr/>
        </p:nvGrpSpPr>
        <p:grpSpPr>
          <a:xfrm>
            <a:off x="5257800" y="2176812"/>
            <a:ext cx="1524000" cy="3998912"/>
            <a:chOff x="5257800" y="2209801"/>
            <a:chExt cx="1524000" cy="3998912"/>
          </a:xfrm>
        </p:grpSpPr>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448300" y="4913034"/>
              <a:ext cx="1142999" cy="369332"/>
            </a:xfrm>
            <a:prstGeom prst="rect">
              <a:avLst/>
            </a:prstGeom>
            <a:noFill/>
          </p:spPr>
          <p:txBody>
            <a:bodyPr wrap="square" rtlCol="0">
              <a:spAutoFit/>
            </a:bodyPr>
            <a:lstStyle/>
            <a:p>
              <a:r>
                <a:rPr lang="en-US" b="1" dirty="0" smtClean="0"/>
                <a:t>.SE NS=</a:t>
              </a:r>
              <a:endParaRPr lang="en-US" b="1" dirty="0"/>
            </a:p>
          </p:txBody>
        </p:sp>
      </p:grpSp>
      <p:grpSp>
        <p:nvGrpSpPr>
          <p:cNvPr id="16" name="Group 15"/>
          <p:cNvGrpSpPr/>
          <p:nvPr/>
        </p:nvGrpSpPr>
        <p:grpSpPr>
          <a:xfrm>
            <a:off x="5257800" y="1981200"/>
            <a:ext cx="1524000" cy="2665412"/>
            <a:chOff x="5257800" y="1935957"/>
            <a:chExt cx="1524000" cy="2665412"/>
          </a:xfrm>
        </p:grpSpPr>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24550" y="2899883"/>
              <a:ext cx="609600" cy="381279"/>
            </a:xfrm>
            <a:prstGeom prst="rect">
              <a:avLst/>
            </a:prstGeom>
            <a:noFill/>
          </p:spPr>
          <p:txBody>
            <a:bodyPr wrap="square" rtlCol="0">
              <a:spAutoFit/>
            </a:bodyPr>
            <a:lstStyle/>
            <a:p>
              <a:r>
                <a:rPr lang="en-US" b="1" dirty="0" smtClean="0"/>
                <a:t>A?</a:t>
              </a:r>
              <a:endParaRPr lang="en-US" b="1" dirty="0"/>
            </a:p>
          </p:txBody>
        </p:sp>
      </p:grpSp>
      <p:grpSp>
        <p:nvGrpSpPr>
          <p:cNvPr id="18" name="Group 17"/>
          <p:cNvGrpSpPr/>
          <p:nvPr/>
        </p:nvGrpSpPr>
        <p:grpSpPr>
          <a:xfrm>
            <a:off x="3771900" y="2256632"/>
            <a:ext cx="3009900" cy="2713036"/>
            <a:chOff x="3771900" y="2211389"/>
            <a:chExt cx="3009900" cy="2713036"/>
          </a:xfrm>
        </p:grpSpPr>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771900" y="2939534"/>
              <a:ext cx="2057400" cy="369332"/>
            </a:xfrm>
            <a:prstGeom prst="rect">
              <a:avLst/>
            </a:prstGeom>
            <a:noFill/>
          </p:spPr>
          <p:txBody>
            <a:bodyPr wrap="square" rtlCol="0">
              <a:spAutoFit/>
            </a:bodyPr>
            <a:lstStyle/>
            <a:p>
              <a:r>
                <a:rPr lang="en-US" b="1" dirty="0"/>
                <a:t>m</a:t>
              </a:r>
              <a:r>
                <a:rPr lang="en-US" b="1" dirty="0" smtClean="0"/>
                <a:t>ajorbank.se NS=</a:t>
              </a:r>
              <a:endParaRPr lang="en-US" b="1" dirty="0"/>
            </a:p>
          </p:txBody>
        </p:sp>
      </p:grpSp>
      <p:grpSp>
        <p:nvGrpSpPr>
          <p:cNvPr id="20" name="Group 19"/>
          <p:cNvGrpSpPr/>
          <p:nvPr/>
        </p:nvGrpSpPr>
        <p:grpSpPr>
          <a:xfrm>
            <a:off x="5257800" y="1606817"/>
            <a:ext cx="1371600" cy="375971"/>
            <a:chOff x="5257800" y="1606817"/>
            <a:chExt cx="1371600" cy="375971"/>
          </a:xfrm>
        </p:grpSpPr>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4500" y="1606817"/>
              <a:ext cx="609600" cy="369332"/>
            </a:xfrm>
            <a:prstGeom prst="rect">
              <a:avLst/>
            </a:prstGeom>
            <a:noFill/>
          </p:spPr>
          <p:txBody>
            <a:bodyPr wrap="square" rtlCol="0">
              <a:spAutoFit/>
            </a:bodyPr>
            <a:lstStyle/>
            <a:p>
              <a:r>
                <a:rPr lang="en-US" b="1" dirty="0" smtClean="0"/>
                <a:t>A?</a:t>
              </a:r>
              <a:endParaRPr lang="en-US" b="1" dirty="0"/>
            </a:p>
          </p:txBody>
        </p:sp>
      </p:grpSp>
      <p:grpSp>
        <p:nvGrpSpPr>
          <p:cNvPr id="22" name="Group 21"/>
          <p:cNvGrpSpPr/>
          <p:nvPr/>
        </p:nvGrpSpPr>
        <p:grpSpPr>
          <a:xfrm>
            <a:off x="5257800" y="2209528"/>
            <a:ext cx="1371600" cy="646331"/>
            <a:chOff x="5257800" y="2209528"/>
            <a:chExt cx="1371600" cy="646331"/>
          </a:xfrm>
        </p:grpSpPr>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353051" y="2209528"/>
              <a:ext cx="1181099" cy="646331"/>
            </a:xfrm>
            <a:prstGeom prst="rect">
              <a:avLst/>
            </a:prstGeom>
            <a:noFill/>
          </p:spPr>
          <p:txBody>
            <a:bodyPr wrap="square" rtlCol="0">
              <a:spAutoFit/>
            </a:bodyPr>
            <a:lstStyle/>
            <a:p>
              <a:r>
                <a:rPr lang="en-US" b="1" dirty="0" smtClean="0"/>
                <a:t>A=1.2.3.4</a:t>
              </a:r>
            </a:p>
            <a:p>
              <a:r>
                <a:rPr lang="en-US" b="1" dirty="0" smtClean="0"/>
                <a:t>RRSIG=</a:t>
              </a:r>
              <a:endParaRPr lang="en-US" b="1" dirty="0"/>
            </a:p>
          </p:txBody>
        </p:sp>
      </p:grpSp>
      <p:grpSp>
        <p:nvGrpSpPr>
          <p:cNvPr id="62" name="Group 61"/>
          <p:cNvGrpSpPr/>
          <p:nvPr/>
        </p:nvGrpSpPr>
        <p:grpSpPr>
          <a:xfrm>
            <a:off x="5257800" y="1621898"/>
            <a:ext cx="1371600" cy="375971"/>
            <a:chOff x="5257800" y="1606817"/>
            <a:chExt cx="1371600" cy="375971"/>
          </a:xfrm>
        </p:grpSpPr>
        <p:cxnSp>
          <p:nvCxnSpPr>
            <p:cNvPr id="63" name="Straight Arrow Connector 62"/>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334000" y="1606817"/>
              <a:ext cx="1295400" cy="369332"/>
            </a:xfrm>
            <a:prstGeom prst="rect">
              <a:avLst/>
            </a:prstGeom>
            <a:noFill/>
          </p:spPr>
          <p:txBody>
            <a:bodyPr wrap="square" rtlCol="0">
              <a:spAutoFit/>
            </a:bodyPr>
            <a:lstStyle/>
            <a:p>
              <a:r>
                <a:rPr lang="en-US" b="1" dirty="0" smtClean="0"/>
                <a:t>DNSKEY=?</a:t>
              </a:r>
              <a:endParaRPr lang="en-US" b="1" dirty="0"/>
            </a:p>
          </p:txBody>
        </p:sp>
      </p:grpSp>
      <p:grpSp>
        <p:nvGrpSpPr>
          <p:cNvPr id="67" name="Group 66"/>
          <p:cNvGrpSpPr/>
          <p:nvPr/>
        </p:nvGrpSpPr>
        <p:grpSpPr>
          <a:xfrm>
            <a:off x="5257800" y="2203111"/>
            <a:ext cx="1371600" cy="369332"/>
            <a:chOff x="5257800" y="2209528"/>
            <a:chExt cx="1371600" cy="369332"/>
          </a:xfrm>
        </p:grpSpPr>
        <p:cxnSp>
          <p:nvCxnSpPr>
            <p:cNvPr id="69" name="Straight Arrow Connector 68"/>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5353051" y="2209528"/>
              <a:ext cx="1181099" cy="369332"/>
            </a:xfrm>
            <a:prstGeom prst="rect">
              <a:avLst/>
            </a:prstGeom>
            <a:noFill/>
          </p:spPr>
          <p:txBody>
            <a:bodyPr wrap="square" rtlCol="0">
              <a:spAutoFit/>
            </a:bodyPr>
            <a:lstStyle/>
            <a:p>
              <a:r>
                <a:rPr lang="en-US" b="1" dirty="0" smtClean="0"/>
                <a:t>DNSKEY=</a:t>
              </a:r>
            </a:p>
          </p:txBody>
        </p:sp>
      </p:grpSp>
      <p:grpSp>
        <p:nvGrpSpPr>
          <p:cNvPr id="72" name="Group 71"/>
          <p:cNvGrpSpPr/>
          <p:nvPr/>
        </p:nvGrpSpPr>
        <p:grpSpPr>
          <a:xfrm>
            <a:off x="5257800" y="1981200"/>
            <a:ext cx="1790700" cy="2665412"/>
            <a:chOff x="5257800" y="1935957"/>
            <a:chExt cx="1790700" cy="2665412"/>
          </a:xfrm>
        </p:grpSpPr>
        <p:cxnSp>
          <p:nvCxnSpPr>
            <p:cNvPr id="73" name="Straight Arrow Connector 72"/>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924550" y="2899883"/>
              <a:ext cx="1123950" cy="369332"/>
            </a:xfrm>
            <a:prstGeom prst="rect">
              <a:avLst/>
            </a:prstGeom>
            <a:noFill/>
          </p:spPr>
          <p:txBody>
            <a:bodyPr wrap="square" rtlCol="0">
              <a:spAutoFit/>
            </a:bodyPr>
            <a:lstStyle/>
            <a:p>
              <a:r>
                <a:rPr lang="en-US" b="1" dirty="0" smtClean="0"/>
                <a:t>DNSKEY?</a:t>
              </a:r>
              <a:endParaRPr lang="en-US" b="1" dirty="0"/>
            </a:p>
          </p:txBody>
        </p:sp>
      </p:grpSp>
      <p:grpSp>
        <p:nvGrpSpPr>
          <p:cNvPr id="75" name="Group 74"/>
          <p:cNvGrpSpPr/>
          <p:nvPr/>
        </p:nvGrpSpPr>
        <p:grpSpPr>
          <a:xfrm>
            <a:off x="4705350" y="2256632"/>
            <a:ext cx="2076450" cy="2713036"/>
            <a:chOff x="4705350" y="2211389"/>
            <a:chExt cx="2076450" cy="2713036"/>
          </a:xfrm>
        </p:grpSpPr>
        <p:cxnSp>
          <p:nvCxnSpPr>
            <p:cNvPr id="76" name="Straight Arrow Connector 75"/>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4705350" y="3076014"/>
              <a:ext cx="1104900" cy="646331"/>
            </a:xfrm>
            <a:prstGeom prst="rect">
              <a:avLst/>
            </a:prstGeom>
            <a:noFill/>
          </p:spPr>
          <p:txBody>
            <a:bodyPr wrap="square" rtlCol="0">
              <a:spAutoFit/>
            </a:bodyPr>
            <a:lstStyle/>
            <a:p>
              <a:r>
                <a:rPr lang="en-US" b="1" dirty="0" smtClean="0"/>
                <a:t>DNSKEY=</a:t>
              </a:r>
            </a:p>
            <a:p>
              <a:r>
                <a:rPr lang="en-US" b="1" dirty="0" smtClean="0"/>
                <a:t>RRSIG=</a:t>
              </a:r>
              <a:endParaRPr lang="en-US" b="1" dirty="0"/>
            </a:p>
          </p:txBody>
        </p:sp>
      </p:grpSp>
      <p:grpSp>
        <p:nvGrpSpPr>
          <p:cNvPr id="78" name="Group 77"/>
          <p:cNvGrpSpPr/>
          <p:nvPr/>
        </p:nvGrpSpPr>
        <p:grpSpPr>
          <a:xfrm>
            <a:off x="5257800" y="1915194"/>
            <a:ext cx="2133600" cy="3906045"/>
            <a:chOff x="5257800" y="1981200"/>
            <a:chExt cx="2133600" cy="3906045"/>
          </a:xfrm>
        </p:grpSpPr>
        <p:cxnSp>
          <p:nvCxnSpPr>
            <p:cNvPr id="79" name="Straight Arrow Connector 78"/>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286500" y="4543702"/>
              <a:ext cx="1104900" cy="369332"/>
            </a:xfrm>
            <a:prstGeom prst="rect">
              <a:avLst/>
            </a:prstGeom>
            <a:noFill/>
          </p:spPr>
          <p:txBody>
            <a:bodyPr wrap="square" rtlCol="0">
              <a:spAutoFit/>
            </a:bodyPr>
            <a:lstStyle/>
            <a:p>
              <a:r>
                <a:rPr lang="en-US" b="1" dirty="0"/>
                <a:t> </a:t>
              </a:r>
              <a:r>
                <a:rPr lang="en-US" b="1" dirty="0" smtClean="0"/>
                <a:t>DNSKEY?</a:t>
              </a:r>
              <a:endParaRPr lang="en-US" b="1" dirty="0"/>
            </a:p>
          </p:txBody>
        </p:sp>
      </p:grpSp>
      <p:grpSp>
        <p:nvGrpSpPr>
          <p:cNvPr id="81" name="Group 80"/>
          <p:cNvGrpSpPr/>
          <p:nvPr/>
        </p:nvGrpSpPr>
        <p:grpSpPr>
          <a:xfrm>
            <a:off x="5257800" y="2143795"/>
            <a:ext cx="1524000" cy="3998912"/>
            <a:chOff x="5257800" y="2209801"/>
            <a:chExt cx="1524000" cy="3998912"/>
          </a:xfrm>
        </p:grpSpPr>
        <p:cxnSp>
          <p:nvCxnSpPr>
            <p:cNvPr id="82" name="Straight Arrow Connector 81"/>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5257800" y="4913034"/>
              <a:ext cx="1142999" cy="646331"/>
            </a:xfrm>
            <a:prstGeom prst="rect">
              <a:avLst/>
            </a:prstGeom>
            <a:noFill/>
          </p:spPr>
          <p:txBody>
            <a:bodyPr wrap="square" rtlCol="0">
              <a:spAutoFit/>
            </a:bodyPr>
            <a:lstStyle/>
            <a:p>
              <a:r>
                <a:rPr lang="en-US" b="1" dirty="0" smtClean="0"/>
                <a:t>DNSKEY=</a:t>
              </a:r>
            </a:p>
            <a:p>
              <a:r>
                <a:rPr lang="en-US" b="1" dirty="0" smtClean="0"/>
                <a:t>RRSIG=</a:t>
              </a:r>
              <a:endParaRPr lang="en-US" b="1" dirty="0"/>
            </a:p>
          </p:txBody>
        </p:sp>
      </p:grpSp>
    </p:spTree>
    <p:extLst>
      <p:ext uri="{BB962C8B-B14F-4D97-AF65-F5344CB8AC3E}">
        <p14:creationId xmlns:p14="http://schemas.microsoft.com/office/powerpoint/2010/main" val="33752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ppt_x"/>
                                          </p:val>
                                        </p:tav>
                                        <p:tav tm="100000">
                                          <p:val>
                                            <p:strVal val="#ppt_x"/>
                                          </p:val>
                                        </p:tav>
                                      </p:tavLst>
                                    </p:anim>
                                    <p:anim calcmode="lin" valueType="num">
                                      <p:cBhvr additive="base">
                                        <p:cTn id="7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500" fill="hold"/>
                                        <p:tgtEl>
                                          <p:spTgt spid="67"/>
                                        </p:tgtEl>
                                        <p:attrNameLst>
                                          <p:attrName>ppt_x</p:attrName>
                                        </p:attrNameLst>
                                      </p:cBhvr>
                                      <p:tavLst>
                                        <p:tav tm="0">
                                          <p:val>
                                            <p:strVal val="#ppt_x"/>
                                          </p:val>
                                        </p:tav>
                                        <p:tav tm="100000">
                                          <p:val>
                                            <p:strVal val="#ppt_x"/>
                                          </p:val>
                                        </p:tav>
                                      </p:tavLst>
                                    </p:anim>
                                    <p:anim calcmode="lin" valueType="num">
                                      <p:cBhvr additive="base">
                                        <p:cTn id="8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2"/>
                                        </p:tgtEl>
                                      </p:cBhvr>
                                    </p:animEffect>
                                    <p:set>
                                      <p:cBhvr>
                                        <p:cTn id="85" dur="1" fill="hold">
                                          <p:stCondLst>
                                            <p:cond delay="499"/>
                                          </p:stCondLst>
                                        </p:cTn>
                                        <p:tgtEl>
                                          <p:spTgt spid="6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7"/>
                                        </p:tgtEl>
                                      </p:cBhvr>
                                    </p:animEffect>
                                    <p:set>
                                      <p:cBhvr>
                                        <p:cTn id="88" dur="1" fill="hold">
                                          <p:stCondLst>
                                            <p:cond delay="499"/>
                                          </p:stCondLst>
                                        </p:cTn>
                                        <p:tgtEl>
                                          <p:spTgt spid="6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fill="hold"/>
                                        <p:tgtEl>
                                          <p:spTgt spid="72"/>
                                        </p:tgtEl>
                                        <p:attrNameLst>
                                          <p:attrName>ppt_x</p:attrName>
                                        </p:attrNameLst>
                                      </p:cBhvr>
                                      <p:tavLst>
                                        <p:tav tm="0">
                                          <p:val>
                                            <p:strVal val="#ppt_x"/>
                                          </p:val>
                                        </p:tav>
                                        <p:tav tm="100000">
                                          <p:val>
                                            <p:strVal val="#ppt_x"/>
                                          </p:val>
                                        </p:tav>
                                      </p:tavLst>
                                    </p:anim>
                                    <p:anim calcmode="lin" valueType="num">
                                      <p:cBhvr additive="base">
                                        <p:cTn id="9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ppt_x"/>
                                          </p:val>
                                        </p:tav>
                                        <p:tav tm="100000">
                                          <p:val>
                                            <p:strVal val="#ppt_x"/>
                                          </p:val>
                                        </p:tav>
                                      </p:tavLst>
                                    </p:anim>
                                    <p:anim calcmode="lin" valueType="num">
                                      <p:cBhvr additive="base">
                                        <p:cTn id="10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72"/>
                                        </p:tgtEl>
                                      </p:cBhvr>
                                    </p:animEffect>
                                    <p:set>
                                      <p:cBhvr>
                                        <p:cTn id="105" dur="1" fill="hold">
                                          <p:stCondLst>
                                            <p:cond delay="499"/>
                                          </p:stCondLst>
                                        </p:cTn>
                                        <p:tgtEl>
                                          <p:spTgt spid="72"/>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75"/>
                                        </p:tgtEl>
                                      </p:cBhvr>
                                    </p:animEffect>
                                    <p:set>
                                      <p:cBhvr>
                                        <p:cTn id="108" dur="1" fill="hold">
                                          <p:stCondLst>
                                            <p:cond delay="499"/>
                                          </p:stCondLst>
                                        </p:cTn>
                                        <p:tgtEl>
                                          <p:spTgt spid="7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78"/>
                                        </p:tgtEl>
                                        <p:attrNameLst>
                                          <p:attrName>style.visibility</p:attrName>
                                        </p:attrNameLst>
                                      </p:cBhvr>
                                      <p:to>
                                        <p:strVal val="visible"/>
                                      </p:to>
                                    </p:set>
                                    <p:anim calcmode="lin" valueType="num">
                                      <p:cBhvr additive="base">
                                        <p:cTn id="113" dur="500" fill="hold"/>
                                        <p:tgtEl>
                                          <p:spTgt spid="78"/>
                                        </p:tgtEl>
                                        <p:attrNameLst>
                                          <p:attrName>ppt_x</p:attrName>
                                        </p:attrNameLst>
                                      </p:cBhvr>
                                      <p:tavLst>
                                        <p:tav tm="0">
                                          <p:val>
                                            <p:strVal val="#ppt_x"/>
                                          </p:val>
                                        </p:tav>
                                        <p:tav tm="100000">
                                          <p:val>
                                            <p:strVal val="#ppt_x"/>
                                          </p:val>
                                        </p:tav>
                                      </p:tavLst>
                                    </p:anim>
                                    <p:anim calcmode="lin" valueType="num">
                                      <p:cBhvr additive="base">
                                        <p:cTn id="11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81"/>
                                        </p:tgtEl>
                                        <p:attrNameLst>
                                          <p:attrName>style.visibility</p:attrName>
                                        </p:attrNameLst>
                                      </p:cBhvr>
                                      <p:to>
                                        <p:strVal val="visible"/>
                                      </p:to>
                                    </p:set>
                                    <p:anim calcmode="lin" valueType="num">
                                      <p:cBhvr additive="base">
                                        <p:cTn id="119" dur="500" fill="hold"/>
                                        <p:tgtEl>
                                          <p:spTgt spid="81"/>
                                        </p:tgtEl>
                                        <p:attrNameLst>
                                          <p:attrName>ppt_x</p:attrName>
                                        </p:attrNameLst>
                                      </p:cBhvr>
                                      <p:tavLst>
                                        <p:tav tm="0">
                                          <p:val>
                                            <p:strVal val="#ppt_x"/>
                                          </p:val>
                                        </p:tav>
                                        <p:tav tm="100000">
                                          <p:val>
                                            <p:strVal val="#ppt_x"/>
                                          </p:val>
                                        </p:tav>
                                      </p:tavLst>
                                    </p:anim>
                                    <p:anim calcmode="lin" valueType="num">
                                      <p:cBhvr additive="base">
                                        <p:cTn id="12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78"/>
                                        </p:tgtEl>
                                      </p:cBhvr>
                                    </p:animEffect>
                                    <p:set>
                                      <p:cBhvr>
                                        <p:cTn id="125" dur="1" fill="hold">
                                          <p:stCondLst>
                                            <p:cond delay="499"/>
                                          </p:stCondLst>
                                        </p:cTn>
                                        <p:tgtEl>
                                          <p:spTgt spid="78"/>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81"/>
                                        </p:tgtEl>
                                      </p:cBhvr>
                                    </p:animEffect>
                                    <p:set>
                                      <p:cBhvr>
                                        <p:cTn id="128" dur="1" fill="hold">
                                          <p:stCondLst>
                                            <p:cond delay="499"/>
                                          </p:stCondLst>
                                        </p:cTn>
                                        <p:tgtEl>
                                          <p:spTgt spid="8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ppt_x"/>
                                          </p:val>
                                        </p:tav>
                                        <p:tav tm="100000">
                                          <p:val>
                                            <p:strVal val="#ppt_x"/>
                                          </p:val>
                                        </p:tav>
                                      </p:tavLst>
                                    </p:anim>
                                    <p:anim calcmode="lin" valueType="num">
                                      <p:cBhvr additive="base">
                                        <p:cTn id="1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4"/>
                                        </p:tgtEl>
                                        <p:attrNameLst>
                                          <p:attrName>style.visibility</p:attrName>
                                        </p:attrNameLst>
                                      </p:cBhvr>
                                      <p:to>
                                        <p:strVal val="visible"/>
                                      </p:to>
                                    </p:set>
                                    <p:anim calcmode="lin" valueType="num">
                                      <p:cBhvr additive="base">
                                        <p:cTn id="139" dur="500" fill="hold"/>
                                        <p:tgtEl>
                                          <p:spTgt spid="4"/>
                                        </p:tgtEl>
                                        <p:attrNameLst>
                                          <p:attrName>ppt_x</p:attrName>
                                        </p:attrNameLst>
                                      </p:cBhvr>
                                      <p:tavLst>
                                        <p:tav tm="0">
                                          <p:val>
                                            <p:strVal val="#ppt_x"/>
                                          </p:val>
                                        </p:tav>
                                        <p:tav tm="100000">
                                          <p:val>
                                            <p:strVal val="#ppt_x"/>
                                          </p:val>
                                        </p:tav>
                                      </p:tavLst>
                                    </p:anim>
                                    <p:anim calcmode="lin" valueType="num">
                                      <p:cBhvr additive="base">
                                        <p:cTn id="1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0"/>
                                        </p:tgtEl>
                                        <p:attrNameLst>
                                          <p:attrName>style.visibility</p:attrName>
                                        </p:attrNameLst>
                                      </p:cBhvr>
                                      <p:to>
                                        <p:strVal val="visible"/>
                                      </p:to>
                                    </p:set>
                                    <p:anim calcmode="lin" valueType="num">
                                      <p:cBhvr additive="base">
                                        <p:cTn id="145" dur="500" fill="hold"/>
                                        <p:tgtEl>
                                          <p:spTgt spid="10"/>
                                        </p:tgtEl>
                                        <p:attrNameLst>
                                          <p:attrName>ppt_x</p:attrName>
                                        </p:attrNameLst>
                                      </p:cBhvr>
                                      <p:tavLst>
                                        <p:tav tm="0">
                                          <p:val>
                                            <p:strVal val="#ppt_x"/>
                                          </p:val>
                                        </p:tav>
                                        <p:tav tm="100000">
                                          <p:val>
                                            <p:strVal val="#ppt_x"/>
                                          </p:val>
                                        </p:tav>
                                      </p:tavLst>
                                    </p:anim>
                                    <p:anim calcmode="lin" valueType="num">
                                      <p:cBhvr additive="base">
                                        <p:cTn id="1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5"/>
                                        </p:tgtEl>
                                        <p:attrNameLst>
                                          <p:attrName>style.visibility</p:attrName>
                                        </p:attrNameLst>
                                      </p:cBhvr>
                                      <p:to>
                                        <p:strVal val="visible"/>
                                      </p:to>
                                    </p:set>
                                    <p:anim calcmode="lin" valueType="num">
                                      <p:cBhvr additive="base">
                                        <p:cTn id="151" dur="500" fill="hold"/>
                                        <p:tgtEl>
                                          <p:spTgt spid="5"/>
                                        </p:tgtEl>
                                        <p:attrNameLst>
                                          <p:attrName>ppt_x</p:attrName>
                                        </p:attrNameLst>
                                      </p:cBhvr>
                                      <p:tavLst>
                                        <p:tav tm="0">
                                          <p:val>
                                            <p:strVal val="#ppt_x"/>
                                          </p:val>
                                        </p:tav>
                                        <p:tav tm="100000">
                                          <p:val>
                                            <p:strVal val="#ppt_x"/>
                                          </p:val>
                                        </p:tav>
                                      </p:tavLst>
                                    </p:anim>
                                    <p:anim calcmode="lin" valueType="num">
                                      <p:cBhvr additive="base">
                                        <p:cTn id="1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6"/>
                                        </p:tgtEl>
                                        <p:attrNameLst>
                                          <p:attrName>style.visibility</p:attrName>
                                        </p:attrNameLst>
                                      </p:cBhvr>
                                      <p:to>
                                        <p:strVal val="visible"/>
                                      </p:to>
                                    </p:set>
                                    <p:anim calcmode="lin" valueType="num">
                                      <p:cBhvr additive="base">
                                        <p:cTn id="157" dur="500" fill="hold"/>
                                        <p:tgtEl>
                                          <p:spTgt spid="6"/>
                                        </p:tgtEl>
                                        <p:attrNameLst>
                                          <p:attrName>ppt_x</p:attrName>
                                        </p:attrNameLst>
                                      </p:cBhvr>
                                      <p:tavLst>
                                        <p:tav tm="0">
                                          <p:val>
                                            <p:strVal val="#ppt_x"/>
                                          </p:val>
                                        </p:tav>
                                        <p:tav tm="100000">
                                          <p:val>
                                            <p:strVal val="#ppt_x"/>
                                          </p:val>
                                        </p:tav>
                                      </p:tavLst>
                                    </p:anim>
                                    <p:anim calcmode="lin" valueType="num">
                                      <p:cBhvr additive="base">
                                        <p:cTn id="1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smtClean="0"/>
              <a:t>DNSSEC @ the root: A bottom-up, multi-stakeholder operation</a:t>
            </a:r>
          </a:p>
        </p:txBody>
      </p:sp>
      <p:sp>
        <p:nvSpPr>
          <p:cNvPr id="3" name="Subtitle 2"/>
          <p:cNvSpPr>
            <a:spLocks noGrp="1"/>
          </p:cNvSpPr>
          <p:nvPr>
            <p:ph type="subTitle" idx="1"/>
          </p:nvPr>
        </p:nvSpPr>
        <p:spPr/>
        <p:txBody>
          <a:bodyPr/>
          <a:lstStyle/>
          <a:p>
            <a:pPr>
              <a:buFont typeface="Arial" pitchFamily="34" charset="0"/>
              <a:buNone/>
              <a:defRPr/>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extLst>
      <p:ext uri="{BB962C8B-B14F-4D97-AF65-F5344CB8AC3E}">
        <p14:creationId xmlns:p14="http://schemas.microsoft.com/office/powerpoint/2010/main" val="2952226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smtClean="0"/>
              <a:t>Community driven</a:t>
            </a:r>
            <a:endParaRPr lang="en-US" smtClean="0"/>
          </a:p>
        </p:txBody>
      </p:sp>
      <p:sp>
        <p:nvSpPr>
          <p:cNvPr id="3075" name="Content Placeholder 2"/>
          <p:cNvSpPr>
            <a:spLocks noGrp="1"/>
          </p:cNvSpPr>
          <p:nvPr>
            <p:ph idx="1"/>
          </p:nvPr>
        </p:nvSpPr>
        <p:spPr/>
        <p:txBody>
          <a:bodyPr/>
          <a:lstStyle/>
          <a:p>
            <a:pPr eaLnBrk="1" hangingPunct="1"/>
            <a:r>
              <a:rPr lang="en-US" smtClean="0"/>
              <a:t>Listened to calls from global community for deployment:</a:t>
            </a:r>
          </a:p>
          <a:p>
            <a:pPr lvl="1" eaLnBrk="1" hangingPunct="1"/>
            <a:r>
              <a:rPr lang="en-US" sz="2900" smtClean="0"/>
              <a:t>Internet community (e.g., RIPE, APNIC, ccNSO…)</a:t>
            </a:r>
          </a:p>
          <a:p>
            <a:pPr lvl="1" eaLnBrk="1" hangingPunct="1"/>
            <a:r>
              <a:rPr lang="en-US" sz="2900" smtClean="0"/>
              <a:t>Governments </a:t>
            </a:r>
          </a:p>
          <a:p>
            <a:pPr lvl="1" eaLnBrk="1" hangingPunct="1"/>
            <a:r>
              <a:rPr lang="en-US" sz="2900" smtClean="0"/>
              <a:t>Business (e.g., Kaminsky 2008, Press)</a:t>
            </a:r>
          </a:p>
          <a:p>
            <a:endParaRPr lang="en-US" smtClean="0"/>
          </a:p>
        </p:txBody>
      </p:sp>
    </p:spTree>
    <p:extLst>
      <p:ext uri="{BB962C8B-B14F-4D97-AF65-F5344CB8AC3E}">
        <p14:creationId xmlns:p14="http://schemas.microsoft.com/office/powerpoint/2010/main" val="1559255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C</a:t>
            </a:r>
            <a:r>
              <a:rPr lang="en-US" dirty="0" smtClean="0"/>
              <a:t>yber security is becoming a greater concern to government, enterprises and end users. DNSSEC is a key tool and differentiator.</a:t>
            </a:r>
          </a:p>
          <a:p>
            <a:r>
              <a:rPr lang="en-US" dirty="0" smtClean="0"/>
              <a:t>DNSSEC is the biggest security upgrade to Internet infrastructure in over 20 years.</a:t>
            </a:r>
          </a:p>
          <a:p>
            <a:r>
              <a:rPr lang="en-US" dirty="0"/>
              <a:t>DNSSEC </a:t>
            </a:r>
            <a:r>
              <a:rPr lang="en-US" dirty="0" smtClean="0"/>
              <a:t>is </a:t>
            </a:r>
            <a:r>
              <a:rPr lang="en-US" dirty="0"/>
              <a:t>a critical tool in combating the global nature of cyber crime </a:t>
            </a:r>
            <a:r>
              <a:rPr lang="en-US" dirty="0" smtClean="0"/>
              <a:t>providing a cross-organizational </a:t>
            </a:r>
            <a:r>
              <a:rPr lang="en-US" dirty="0"/>
              <a:t>and trans-national </a:t>
            </a:r>
            <a:r>
              <a:rPr lang="en-US" dirty="0" smtClean="0"/>
              <a:t>platform for innovative security solutions and authentication.</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2646192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t>Deploying it</a:t>
            </a:r>
          </a:p>
        </p:txBody>
      </p:sp>
      <p:sp>
        <p:nvSpPr>
          <p:cNvPr id="4099" name="Content Placeholder 2"/>
          <p:cNvSpPr>
            <a:spLocks noGrp="1"/>
          </p:cNvSpPr>
          <p:nvPr>
            <p:ph idx="1"/>
          </p:nvPr>
        </p:nvSpPr>
        <p:spPr>
          <a:xfrm>
            <a:off x="457200" y="1295400"/>
            <a:ext cx="8229600" cy="4525963"/>
          </a:xfrm>
        </p:spPr>
        <p:txBody>
          <a:bodyPr/>
          <a:lstStyle/>
          <a:p>
            <a:pPr eaLnBrk="1" hangingPunct="1"/>
            <a:r>
              <a:rPr lang="en-US" smtClean="0"/>
              <a:t>Problem</a:t>
            </a:r>
          </a:p>
          <a:p>
            <a:pPr lvl="1" eaLnBrk="1" hangingPunct="1"/>
            <a:r>
              <a:rPr lang="en-US" smtClean="0"/>
              <a:t>Bureaucracy and Fear: Hard to change anything that has not changed since 1983.  Many excuses not to.</a:t>
            </a:r>
          </a:p>
          <a:p>
            <a:pPr lvl="1" eaLnBrk="1" hangingPunct="1"/>
            <a:r>
              <a:rPr lang="en-US" smtClean="0"/>
              <a:t>root - An internationally agreed to single key – right</a:t>
            </a:r>
          </a:p>
          <a:p>
            <a:pPr lvl="1" eaLnBrk="1" hangingPunct="1"/>
            <a:r>
              <a:rPr lang="en-US" smtClean="0"/>
              <a:t>Trust me - I will manage the root key. ..uh huh.</a:t>
            </a:r>
          </a:p>
        </p:txBody>
      </p:sp>
    </p:spTree>
    <p:extLst>
      <p:ext uri="{BB962C8B-B14F-4D97-AF65-F5344CB8AC3E}">
        <p14:creationId xmlns:p14="http://schemas.microsoft.com/office/powerpoint/2010/main" val="3119651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b="1" smtClean="0"/>
              <a:t>Approach</a:t>
            </a:r>
          </a:p>
        </p:txBody>
      </p:sp>
      <p:sp>
        <p:nvSpPr>
          <p:cNvPr id="5123" name="Content Placeholder 2"/>
          <p:cNvSpPr>
            <a:spLocks noGrp="1"/>
          </p:cNvSpPr>
          <p:nvPr>
            <p:ph idx="1"/>
          </p:nvPr>
        </p:nvSpPr>
        <p:spPr>
          <a:xfrm>
            <a:off x="457200" y="1143000"/>
            <a:ext cx="8229600" cy="4525963"/>
          </a:xfrm>
        </p:spPr>
        <p:txBody>
          <a:bodyPr/>
          <a:lstStyle/>
          <a:p>
            <a:pPr eaLnBrk="1" hangingPunct="1"/>
            <a:r>
              <a:rPr lang="en-US" smtClean="0"/>
              <a:t>Eliminate excuses and lead by example – start at root</a:t>
            </a:r>
          </a:p>
          <a:p>
            <a:pPr eaLnBrk="1" hangingPunct="1"/>
            <a:r>
              <a:rPr lang="en-US" smtClean="0"/>
              <a:t>Solution</a:t>
            </a:r>
          </a:p>
          <a:p>
            <a:pPr lvl="1" eaLnBrk="1" hangingPunct="1"/>
            <a:r>
              <a:rPr lang="en-US" smtClean="0"/>
              <a:t>Multi-stakeholder – get buy in up front </a:t>
            </a:r>
          </a:p>
          <a:p>
            <a:pPr lvl="1" eaLnBrk="1" hangingPunct="1"/>
            <a:r>
              <a:rPr lang="en-US" smtClean="0"/>
              <a:t>Bottom up – like the Internet itself</a:t>
            </a:r>
          </a:p>
          <a:p>
            <a:pPr lvl="1" eaLnBrk="1" hangingPunct="1"/>
            <a:r>
              <a:rPr lang="en-US" smtClean="0"/>
              <a:t>Transparency and Choice</a:t>
            </a:r>
          </a:p>
          <a:p>
            <a:pPr lvl="1" eaLnBrk="1" hangingPunct="1"/>
            <a:r>
              <a:rPr lang="en-US" smtClean="0"/>
              <a:t>Draw from existing secure practices and trusted models</a:t>
            </a:r>
          </a:p>
        </p:txBody>
      </p:sp>
    </p:spTree>
    <p:extLst>
      <p:ext uri="{BB962C8B-B14F-4D97-AF65-F5344CB8AC3E}">
        <p14:creationId xmlns:p14="http://schemas.microsoft.com/office/powerpoint/2010/main" val="3437058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t>DNSSEC at the root: result</a:t>
            </a:r>
          </a:p>
        </p:txBody>
      </p:sp>
      <p:sp>
        <p:nvSpPr>
          <p:cNvPr id="6147" name="Content Placeholder 2"/>
          <p:cNvSpPr>
            <a:spLocks noGrp="1"/>
          </p:cNvSpPr>
          <p:nvPr>
            <p:ph idx="1"/>
          </p:nvPr>
        </p:nvSpPr>
        <p:spPr>
          <a:xfrm>
            <a:off x="457200" y="1524000"/>
            <a:ext cx="8229600" cy="4525963"/>
          </a:xfrm>
        </p:spPr>
        <p:txBody>
          <a:bodyPr/>
          <a:lstStyle/>
          <a:p>
            <a:pPr eaLnBrk="1" hangingPunct="1"/>
            <a:r>
              <a:rPr lang="en-US" sz="3600" smtClean="0"/>
              <a:t>Deployed 15 July 2010</a:t>
            </a:r>
          </a:p>
          <a:p>
            <a:pPr eaLnBrk="1" hangingPunct="1"/>
            <a:r>
              <a:rPr lang="en-US" sz="3600" smtClean="0"/>
              <a:t>Completed in ~2years</a:t>
            </a:r>
          </a:p>
          <a:p>
            <a:pPr eaLnBrk="1" hangingPunct="1"/>
            <a:r>
              <a:rPr lang="en-US" sz="3600" smtClean="0"/>
              <a:t>Biggest upgrade to the Internet’s core infrastructure in 20 years</a:t>
            </a:r>
          </a:p>
          <a:p>
            <a:pPr eaLnBrk="1" hangingPunct="1"/>
            <a:r>
              <a:rPr lang="en-US" sz="3600" smtClean="0"/>
              <a:t>Set the stage for deployment in rest of hierarchy (e.g., top level domains, end user domains)</a:t>
            </a:r>
          </a:p>
        </p:txBody>
      </p:sp>
    </p:spTree>
    <p:extLst>
      <p:ext uri="{BB962C8B-B14F-4D97-AF65-F5344CB8AC3E}">
        <p14:creationId xmlns:p14="http://schemas.microsoft.com/office/powerpoint/2010/main" val="2223252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t>Cont…</a:t>
            </a:r>
          </a:p>
        </p:txBody>
      </p:sp>
      <p:sp>
        <p:nvSpPr>
          <p:cNvPr id="7171" name="Content Placeholder 2"/>
          <p:cNvSpPr>
            <a:spLocks noGrp="1"/>
          </p:cNvSpPr>
          <p:nvPr>
            <p:ph idx="1"/>
          </p:nvPr>
        </p:nvSpPr>
        <p:spPr/>
        <p:txBody>
          <a:bodyPr/>
          <a:lstStyle/>
          <a:p>
            <a:pPr eaLnBrk="1" hangingPunct="1"/>
            <a:r>
              <a:rPr lang="en-US" smtClean="0"/>
              <a:t>Got global buy in</a:t>
            </a:r>
          </a:p>
          <a:p>
            <a:pPr eaLnBrk="1" hangingPunct="1"/>
            <a:r>
              <a:rPr lang="en-US" smtClean="0"/>
              <a:t>Direct stakeholder participation in key management – 21 Trusted Community Representatives made up of respected members of Internet community from 18 countries</a:t>
            </a:r>
          </a:p>
          <a:p>
            <a:pPr lvl="1" eaLnBrk="1" hangingPunct="1">
              <a:buFont typeface="Arial" charset="0"/>
              <a:buChar char="•"/>
            </a:pPr>
            <a:r>
              <a:rPr lang="en-US" sz="2000" smtClean="0"/>
              <a:t>Currently: URUGUAY, BRAZIL, TRINIDAD AND TOBAGO, CANADA, BENIN, SWEDEN, NEPAL, NETHERLANDS, NEW ZEALAND, RUSSIAN FEDERATION, PORTUGAL, JAPAN, MAURITIUS, CHINA, BURKINA FASO,CZECH REPUBLIC, UNITED KINGDOM, USA</a:t>
            </a:r>
          </a:p>
        </p:txBody>
      </p:sp>
    </p:spTree>
    <p:extLst>
      <p:ext uri="{BB962C8B-B14F-4D97-AF65-F5344CB8AC3E}">
        <p14:creationId xmlns:p14="http://schemas.microsoft.com/office/powerpoint/2010/main" val="3360894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Cont….</a:t>
            </a:r>
          </a:p>
        </p:txBody>
      </p:sp>
      <p:sp>
        <p:nvSpPr>
          <p:cNvPr id="8195" name="Content Placeholder 2"/>
          <p:cNvSpPr>
            <a:spLocks noGrp="1"/>
          </p:cNvSpPr>
          <p:nvPr>
            <p:ph idx="1"/>
          </p:nvPr>
        </p:nvSpPr>
        <p:spPr>
          <a:xfrm>
            <a:off x="304800" y="1481138"/>
            <a:ext cx="8534400" cy="4525962"/>
          </a:xfrm>
        </p:spPr>
        <p:txBody>
          <a:bodyPr/>
          <a:lstStyle/>
          <a:p>
            <a:pPr marL="365125" indent="-255588" eaLnBrk="1" hangingPunct="1"/>
            <a:r>
              <a:rPr lang="en-US" smtClean="0"/>
              <a:t>Enabled DNSSEC deployment throughout hierarchy – need just one key to validate all</a:t>
            </a:r>
          </a:p>
          <a:p>
            <a:pPr marL="365125" indent="-255588" eaLnBrk="1" hangingPunct="1"/>
            <a:r>
              <a:rPr lang="en-US" smtClean="0"/>
              <a:t>Publish, broadcast everything.  </a:t>
            </a:r>
          </a:p>
          <a:p>
            <a:pPr marL="365125" indent="-255588" eaLnBrk="1" hangingPunct="1"/>
            <a:r>
              <a:rPr lang="en-US" smtClean="0"/>
              <a:t>Pass 3</a:t>
            </a:r>
            <a:r>
              <a:rPr lang="en-US" baseline="30000" smtClean="0"/>
              <a:t>rd</a:t>
            </a:r>
            <a:r>
              <a:rPr lang="en-US" smtClean="0"/>
              <a:t> party annual SysTrust audit</a:t>
            </a:r>
          </a:p>
          <a:p>
            <a:pPr marL="365125" indent="-255588" eaLnBrk="1" hangingPunct="1"/>
            <a:r>
              <a:rPr lang="en-US" smtClean="0"/>
              <a:t>ICANN Secure Key Management Facilities in Culpepper, VA and El Segundo, CA.  FIPS 140-2 Level 4 crypto, GSA Class 5 safes, multiple tiers, biometrics, etc.</a:t>
            </a:r>
          </a:p>
        </p:txBody>
      </p:sp>
    </p:spTree>
    <p:extLst>
      <p:ext uri="{BB962C8B-B14F-4D97-AF65-F5344CB8AC3E}">
        <p14:creationId xmlns:p14="http://schemas.microsoft.com/office/powerpoint/2010/main" val="768585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iana.org/_img/systrust.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1148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t2.gstatic.com/images?q=tbn:ANd9GcStGqmng3BjcQWK2rxpW3RiiSt0H9qFmo8lgCEmoMOMdw859A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62400"/>
            <a:ext cx="2378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988" y="914400"/>
            <a:ext cx="29940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229100"/>
            <a:ext cx="1427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7"/>
          <a:srcRect/>
          <a:stretch>
            <a:fillRect/>
          </a:stretch>
        </p:blipFill>
        <p:spPr bwMode="auto">
          <a:xfrm>
            <a:off x="381000" y="381000"/>
            <a:ext cx="5094288" cy="29718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2" name="Rectangle 1"/>
          <p:cNvSpPr/>
          <p:nvPr/>
        </p:nvSpPr>
        <p:spPr>
          <a:xfrm>
            <a:off x="685800" y="5957054"/>
            <a:ext cx="4665188" cy="400110"/>
          </a:xfrm>
          <a:prstGeom prst="rect">
            <a:avLst/>
          </a:prstGeom>
        </p:spPr>
        <p:txBody>
          <a:bodyPr wrap="none">
            <a:spAutoFit/>
          </a:bodyPr>
          <a:lstStyle/>
          <a:p>
            <a:r>
              <a:rPr lang="en-US" sz="2000" b="1" dirty="0" smtClean="0"/>
              <a:t>See  root-</a:t>
            </a:r>
            <a:r>
              <a:rPr lang="en-US" sz="2000" b="1" dirty="0" err="1" smtClean="0"/>
              <a:t>dnssec</a:t>
            </a:r>
            <a:r>
              <a:rPr lang="en-US" sz="2000" b="1" dirty="0" smtClean="0"/>
              <a:t> at   http</a:t>
            </a:r>
            <a:r>
              <a:rPr lang="en-US" sz="2000" b="1" dirty="0"/>
              <a:t>://dns.icann.org/</a:t>
            </a:r>
          </a:p>
        </p:txBody>
      </p:sp>
    </p:spTree>
    <p:extLst>
      <p:ext uri="{BB962C8B-B14F-4D97-AF65-F5344CB8AC3E}">
        <p14:creationId xmlns:p14="http://schemas.microsoft.com/office/powerpoint/2010/main" val="3230437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633413"/>
            <a:ext cx="76390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696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1267" name="Rectangle 2">
            <a:hlinkClick r:id="rId2" tooltip="KSK Secure Facility by kjd"/>
          </p:cNvPr>
          <p:cNvSpPr>
            <a:spLocks noChangeArrowheads="1"/>
          </p:cNvSpPr>
          <p:nvPr/>
        </p:nvSpPr>
        <p:spPr bwMode="auto">
          <a:xfrm>
            <a:off x="0" y="0"/>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74589" bIns="17457" anchor="ctr">
            <a:spAutoFit/>
          </a:bodyPr>
          <a:lstStyle/>
          <a:p>
            <a:endParaRPr lang="en-US"/>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38200"/>
            <a:ext cx="60769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838200"/>
            <a:ext cx="55340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275" y="3429000"/>
            <a:ext cx="58007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38325"/>
            <a:ext cx="39433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446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71450"/>
            <a:ext cx="802005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075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7763"/>
            <a:ext cx="6858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557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Where DNSSEC f</a:t>
            </a:r>
            <a:r>
              <a:rPr lang="en-US" b="1" dirty="0" smtClean="0"/>
              <a:t>its in</a:t>
            </a:r>
            <a:endParaRPr lang="en-US" b="1" dirty="0"/>
          </a:p>
        </p:txBody>
      </p:sp>
      <p:sp>
        <p:nvSpPr>
          <p:cNvPr id="3" name="Content Placeholder 2"/>
          <p:cNvSpPr>
            <a:spLocks noGrp="1"/>
          </p:cNvSpPr>
          <p:nvPr>
            <p:ph idx="1"/>
          </p:nvPr>
        </p:nvSpPr>
        <p:spPr/>
        <p:txBody>
          <a:bodyPr/>
          <a:lstStyle/>
          <a:p>
            <a:r>
              <a:rPr lang="en-US" dirty="0" smtClean="0"/>
              <a:t>DNS converts names (www.tata.in) to numbers (64.37.102.54)</a:t>
            </a:r>
          </a:p>
          <a:p>
            <a:r>
              <a:rPr lang="en-US" dirty="0" smtClean="0"/>
              <a:t>..to identify services such as www and e-mail</a:t>
            </a:r>
          </a:p>
          <a:p>
            <a:r>
              <a:rPr lang="en-US" dirty="0" smtClean="0"/>
              <a:t>..that identify and link customers to business and visa versa</a:t>
            </a:r>
          </a:p>
        </p:txBody>
      </p:sp>
    </p:spTree>
    <p:extLst>
      <p:ext uri="{BB962C8B-B14F-4D97-AF65-F5344CB8AC3E}">
        <p14:creationId xmlns:p14="http://schemas.microsoft.com/office/powerpoint/2010/main" val="3283622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14339" name="Title 1"/>
          <p:cNvSpPr>
            <a:spLocks noGrp="1"/>
          </p:cNvSpPr>
          <p:nvPr>
            <p:ph type="title"/>
          </p:nvPr>
        </p:nvSpPr>
        <p:spPr/>
        <p:txBody>
          <a:bodyPr/>
          <a:lstStyle/>
          <a:p>
            <a:r>
              <a:rPr lang="en-US" smtClean="0"/>
              <a:t>Documentation - Root</a:t>
            </a:r>
          </a:p>
        </p:txBody>
      </p:sp>
      <p:sp>
        <p:nvSpPr>
          <p:cNvPr id="14340" name="TextBox 5"/>
          <p:cNvSpPr txBox="1">
            <a:spLocks noChangeArrowheads="1"/>
          </p:cNvSpPr>
          <p:nvPr/>
        </p:nvSpPr>
        <p:spPr bwMode="auto">
          <a:xfrm>
            <a:off x="5943600" y="1600200"/>
            <a:ext cx="243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Calibri" pitchFamily="34" charset="0"/>
              </a:rPr>
              <a:t>91 Pages and tree of other documents!</a:t>
            </a:r>
          </a:p>
        </p:txBody>
      </p:sp>
      <p:pic>
        <p:nvPicPr>
          <p:cNvPr id="143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48000"/>
            <a:ext cx="5772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381000" y="396240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Calibri" pitchFamily="34" charset="0"/>
              </a:rPr>
              <a:t>Root DPS</a:t>
            </a:r>
          </a:p>
        </p:txBody>
      </p:sp>
    </p:spTree>
    <p:extLst>
      <p:ext uri="{BB962C8B-B14F-4D97-AF65-F5344CB8AC3E}">
        <p14:creationId xmlns:p14="http://schemas.microsoft.com/office/powerpoint/2010/main" val="1933123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63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6364570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t>Summary</a:t>
            </a:r>
          </a:p>
        </p:txBody>
      </p:sp>
      <p:sp>
        <p:nvSpPr>
          <p:cNvPr id="16387" name="Content Placeholder 2"/>
          <p:cNvSpPr>
            <a:spLocks noGrp="1"/>
          </p:cNvSpPr>
          <p:nvPr>
            <p:ph idx="1"/>
          </p:nvPr>
        </p:nvSpPr>
        <p:spPr>
          <a:xfrm>
            <a:off x="533400" y="1371600"/>
            <a:ext cx="8229600" cy="4525963"/>
          </a:xfrm>
        </p:spPr>
        <p:txBody>
          <a:bodyPr/>
          <a:lstStyle/>
          <a:p>
            <a:pPr marL="0" indent="0" eaLnBrk="1" hangingPunct="1">
              <a:lnSpc>
                <a:spcPct val="80000"/>
              </a:lnSpc>
              <a:buNone/>
            </a:pPr>
            <a:endParaRPr lang="en-US" sz="3600" dirty="0" smtClean="0"/>
          </a:p>
          <a:p>
            <a:pPr marL="0" indent="0" eaLnBrk="1" hangingPunct="1">
              <a:lnSpc>
                <a:spcPct val="80000"/>
              </a:lnSpc>
              <a:buNone/>
            </a:pPr>
            <a:r>
              <a:rPr lang="en-US" sz="3600" dirty="0" smtClean="0"/>
              <a:t>DNSSEC multi stakeholder effort from start and at root is a concrete operational example of how successful the bottom-up multi-stakeholder approach can be.</a:t>
            </a:r>
          </a:p>
        </p:txBody>
      </p:sp>
    </p:spTree>
    <p:extLst>
      <p:ext uri="{BB962C8B-B14F-4D97-AF65-F5344CB8AC3E}">
        <p14:creationId xmlns:p14="http://schemas.microsoft.com/office/powerpoint/2010/main" val="170596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normAutofit lnSpcReduction="10000"/>
          </a:bodyPr>
          <a:lstStyle/>
          <a:p>
            <a:r>
              <a:rPr lang="en-US" dirty="0" smtClean="0"/>
              <a:t>..but CPU and bandwidth advances make legacy DNS vulnerable to MITM attacks</a:t>
            </a:r>
          </a:p>
          <a:p>
            <a:r>
              <a:rPr lang="en-US" dirty="0"/>
              <a:t>DNS Security Extensions </a:t>
            </a:r>
            <a:r>
              <a:rPr lang="en-US" dirty="0" smtClean="0"/>
              <a:t>(DNSSEC) introduces digital signatures into DNS to cryptographically protect contents from modification</a:t>
            </a:r>
          </a:p>
          <a:p>
            <a:r>
              <a:rPr lang="en-US" dirty="0" smtClean="0"/>
              <a:t>With DNSSEC fully deployed a entities can be sure the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Original Problem: </a:t>
            </a:r>
            <a:br>
              <a:rPr lang="en-US" b="1" dirty="0" smtClean="0"/>
            </a:br>
            <a:r>
              <a:rPr lang="en-US" b="1" dirty="0" smtClean="0"/>
              <a:t>DNS Cache Poisoning Attack</a:t>
            </a:r>
            <a:endParaRPr lang="en-US" b="1"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10" name="TextBox 9"/>
          <p:cNvSpPr txBox="1"/>
          <p:nvPr/>
        </p:nvSpPr>
        <p:spPr>
          <a:xfrm rot="10800000" flipH="1" flipV="1">
            <a:off x="3581400" y="1889344"/>
            <a:ext cx="1752600" cy="3785652"/>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ISP / ENTERPRISE /</a:t>
            </a:r>
          </a:p>
          <a:p>
            <a:r>
              <a:rPr lang="en-US" sz="2000" b="1" dirty="0" smtClean="0"/>
              <a:t>END NODE</a:t>
            </a:r>
          </a:p>
        </p:txBody>
      </p:sp>
      <p:sp>
        <p:nvSpPr>
          <p:cNvPr id="35" name="TextBox 34"/>
          <p:cNvSpPr txBox="1"/>
          <p:nvPr/>
        </p:nvSpPr>
        <p:spPr>
          <a:xfrm rot="10800000" flipH="1" flipV="1">
            <a:off x="5695404" y="1903944"/>
            <a:ext cx="3087192" cy="1015663"/>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smtClean="0"/>
          </a:p>
          <a:p>
            <a:r>
              <a:rPr lang="en-US" sz="2000" b="1" dirty="0" smtClean="0"/>
              <a:t>                            ENTERPRISE</a:t>
            </a:r>
          </a:p>
        </p:txBody>
      </p:sp>
      <p:sp>
        <p:nvSpPr>
          <p:cNvPr id="36" name="TextBox 35"/>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
        <p:nvSpPr>
          <p:cNvPr id="11" name="Rectangle 10"/>
          <p:cNvSpPr/>
          <p:nvPr/>
        </p:nvSpPr>
        <p:spPr>
          <a:xfrm>
            <a:off x="1676400" y="6311492"/>
            <a:ext cx="7315200" cy="338554"/>
          </a:xfrm>
          <a:prstGeom prst="rect">
            <a:avLst/>
          </a:prstGeom>
        </p:spPr>
        <p:txBody>
          <a:bodyPr wrap="square">
            <a:spAutoFit/>
          </a:bodyPr>
          <a:lstStyle/>
          <a:p>
            <a:r>
              <a:rPr lang="en-US" sz="1600" b="1" dirty="0" smtClean="0"/>
              <a:t>detailed description at: http</a:t>
            </a:r>
            <a:r>
              <a:rPr lang="en-US" sz="1600" b="1" dirty="0"/>
              <a:t>://unixwiz.net/techtips/iguide-kaminsky-dns-vuln.html</a:t>
            </a:r>
          </a:p>
        </p:txBody>
      </p:sp>
    </p:spTree>
    <p:extLst>
      <p:ext uri="{BB962C8B-B14F-4D97-AF65-F5344CB8AC3E}">
        <p14:creationId xmlns:p14="http://schemas.microsoft.com/office/powerpoint/2010/main" val="8606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ppt_x"/>
                                          </p:val>
                                        </p:tav>
                                        <p:tav tm="100000">
                                          <p:val>
                                            <p:strVal val="#ppt_x"/>
                                          </p:val>
                                        </p:tav>
                                      </p:tavLst>
                                    </p:anim>
                                    <p:anim calcmode="lin" valueType="num">
                                      <p:cBhvr additive="base">
                                        <p:cTn id="6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33"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smtClean="0"/>
              <a:t>Argghh</a:t>
            </a:r>
            <a:r>
              <a:rPr lang="en-US" b="1" dirty="0" smtClean="0"/>
              <a:t>! Now all ISP customers get sent to attacker.</a:t>
            </a:r>
            <a:endParaRPr lang="en-US" b="1" dirty="0"/>
          </a:p>
        </p:txBody>
      </p:sp>
      <p:sp>
        <p:nvSpPr>
          <p:cNvPr id="35" name="TextBox 34"/>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3830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Good: Securing DNS with DNSSEC</a:t>
            </a:r>
            <a:endParaRPr lang="en-US" b="1" dirty="0"/>
          </a:p>
        </p:txBody>
      </p:sp>
      <p:grpSp>
        <p:nvGrpSpPr>
          <p:cNvPr id="3" name="Group 71"/>
          <p:cNvGrpSpPr>
            <a:grpSpLocks/>
          </p:cNvGrpSpPr>
          <p:nvPr/>
        </p:nvGrpSpPr>
        <p:grpSpPr bwMode="auto">
          <a:xfrm>
            <a:off x="152400" y="2832675"/>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2832675"/>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cxnSp>
        <p:nvCxnSpPr>
          <p:cNvPr id="43" name="Straight Arrow Connector 42"/>
          <p:cNvCxnSpPr/>
          <p:nvPr/>
        </p:nvCxnSpPr>
        <p:spPr>
          <a:xfrm>
            <a:off x="5029200" y="2985075"/>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2527875"/>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3366075"/>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2832675"/>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213675"/>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051875"/>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128075"/>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4661475"/>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4890075"/>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280475"/>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9" name="Group 62"/>
          <p:cNvGrpSpPr>
            <a:grpSpLocks/>
          </p:cNvGrpSpPr>
          <p:nvPr/>
        </p:nvGrpSpPr>
        <p:grpSpPr bwMode="auto">
          <a:xfrm>
            <a:off x="5029200" y="3137475"/>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1994475"/>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Attacker’s record does not validate – drop it</a:t>
              </a:r>
            </a:p>
          </p:txBody>
        </p:sp>
      </p:grpSp>
      <p:sp>
        <p:nvSpPr>
          <p:cNvPr id="33" name="TextBox 32"/>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874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8669</TotalTime>
  <Words>2274</Words>
  <Application>Microsoft Office PowerPoint</Application>
  <PresentationFormat>On-screen Show (4:3)</PresentationFormat>
  <Paragraphs>358</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DNSSEC 101 </vt:lpstr>
      <vt:lpstr>The Business Case for DNSSEC</vt:lpstr>
      <vt:lpstr>Where DNSSEC fits in</vt:lpstr>
      <vt:lpstr>Where DNSSEC fits in</vt:lpstr>
      <vt:lpstr>The Original Problem:  DNS Cache Poisoning Attack</vt:lpstr>
      <vt:lpstr>PowerPoint Presentation</vt:lpstr>
      <vt:lpstr>The Bad: DNSChanger - ‘Biggest Cybercriminal Takedown in History’ – 4M machines, 100 countries, $14M</vt:lpstr>
      <vt:lpstr>The Bad: Other DNS hijacks*</vt:lpstr>
      <vt:lpstr>The Good: Securing DNS with DNSSEC</vt:lpstr>
      <vt:lpstr>The Good: Resolver only caches validated records</vt:lpstr>
      <vt:lpstr>DNSSEC interest from governments</vt:lpstr>
      <vt:lpstr>DNSSEC: Where we are</vt:lpstr>
      <vt:lpstr>The Bad: SSL Dilution of Trust  The Good: DNSSEC = Global “free” PKI</vt:lpstr>
      <vt:lpstr>Opportunity: New Security Products</vt:lpstr>
      <vt:lpstr>DNS is a part of all IT ecosystems </vt:lpstr>
      <vt:lpstr>DNSSEC: Classic bottom-up, multi-stakeholder built Internet infrastructure upgrade to help address today’s needs and create tomorrow’s opportunity.</vt:lpstr>
      <vt:lpstr>The Internet’s Phone Book - Domain Name System (DNS+DNSSEC)</vt:lpstr>
      <vt:lpstr>DNSSEC @ the root: A bottom-up, multi-stakeholder operation</vt:lpstr>
      <vt:lpstr>Community driven</vt:lpstr>
      <vt:lpstr>Deploying it</vt:lpstr>
      <vt:lpstr>Approach</vt:lpstr>
      <vt:lpstr>DNSSEC at the root: result</vt:lpstr>
      <vt:lpstr>Cont…</vt:lpstr>
      <vt:lpstr>Cont….</vt:lpstr>
      <vt:lpstr>PowerPoint Presentation</vt:lpstr>
      <vt:lpstr>PowerPoint Presentation</vt:lpstr>
      <vt:lpstr>http://www.flickr.com/photos/kjd/sets/72157624302045698/</vt:lpstr>
      <vt:lpstr>PowerPoint Presentation</vt:lpstr>
      <vt:lpstr>PowerPoint Presentation</vt:lpstr>
      <vt:lpstr>Documentation - Root</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445</cp:revision>
  <dcterms:created xsi:type="dcterms:W3CDTF">2011-12-08T21:30:29Z</dcterms:created>
  <dcterms:modified xsi:type="dcterms:W3CDTF">2012-11-08T11:16:16Z</dcterms:modified>
</cp:coreProperties>
</file>