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311" r:id="rId3"/>
    <p:sldId id="303" r:id="rId4"/>
    <p:sldId id="305" r:id="rId5"/>
    <p:sldId id="291" r:id="rId6"/>
    <p:sldId id="295" r:id="rId7"/>
    <p:sldId id="277" r:id="rId8"/>
    <p:sldId id="285" r:id="rId9"/>
    <p:sldId id="307" r:id="rId10"/>
    <p:sldId id="308" r:id="rId11"/>
    <p:sldId id="315" r:id="rId12"/>
    <p:sldId id="317" r:id="rId13"/>
    <p:sldId id="306" r:id="rId14"/>
    <p:sldId id="299" r:id="rId15"/>
    <p:sldId id="319" r:id="rId16"/>
    <p:sldId id="30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94" autoAdjust="0"/>
  </p:normalViewPr>
  <p:slideViewPr>
    <p:cSldViewPr>
      <p:cViewPr>
        <p:scale>
          <a:sx n="73" d="100"/>
          <a:sy n="73" d="100"/>
        </p:scale>
        <p:origin x="-408" y="1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34830F4E-1778-4ABD-867B-6C473B793483}" type="datetimeFigureOut">
              <a:rPr lang="en-US" smtClean="0"/>
              <a:pPr/>
              <a:t>11/8/2012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567F5D95-2F70-4028-9E59-FC2A80B31E89}" type="slidenum">
              <a:rPr lang="en-US" smtClean="0"/>
              <a:pPr/>
              <a:t>‹#›</a:t>
            </a:fld>
            <a:endParaRPr lang="en-US"/>
          </a:p>
        </p:txBody>
      </p:sp>
    </p:spTree>
    <p:extLst>
      <p:ext uri="{BB962C8B-B14F-4D97-AF65-F5344CB8AC3E}">
        <p14:creationId xmlns:p14="http://schemas.microsoft.com/office/powerpoint/2010/main" val="337607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blog.comcast.com/2011/12/dnssec-deployment-update.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Cyber interest at C-level, and </a:t>
            </a:r>
            <a:r>
              <a:rPr lang="en-US" dirty="0" err="1" smtClean="0"/>
              <a:t>govt</a:t>
            </a:r>
            <a:r>
              <a:rPr lang="en-US" dirty="0" smtClean="0"/>
              <a:t> mandates.  Large US ISP says: it used to be speed,</a:t>
            </a:r>
            <a:r>
              <a:rPr lang="en-US" baseline="0" dirty="0" smtClean="0"/>
              <a:t> now its security too.</a:t>
            </a:r>
          </a:p>
          <a:p>
            <a:r>
              <a:rPr lang="en-US" baseline="0" dirty="0" smtClean="0"/>
              <a:t>DNS /w DNSSEC: a foothold for trust built into the Internet infrastructure.</a:t>
            </a:r>
          </a:p>
        </p:txBody>
      </p:sp>
      <p:sp>
        <p:nvSpPr>
          <p:cNvPr id="4" name="Slide Number Placeholder 3"/>
          <p:cNvSpPr>
            <a:spLocks noGrp="1"/>
          </p:cNvSpPr>
          <p:nvPr>
            <p:ph type="sldNum" sz="quarter" idx="10"/>
          </p:nvPr>
        </p:nvSpPr>
        <p:spPr/>
        <p:txBody>
          <a:bodyPr/>
          <a:lstStyle/>
          <a:p>
            <a:fld id="{567F5D95-2F70-4028-9E59-FC2A80B31E89}" type="slidenum">
              <a:rPr lang="en-US" smtClean="0"/>
              <a:pPr/>
              <a:t>2</a:t>
            </a:fld>
            <a:endParaRPr lang="en-US"/>
          </a:p>
        </p:txBody>
      </p:sp>
    </p:spTree>
    <p:extLst>
      <p:ext uri="{BB962C8B-B14F-4D97-AF65-F5344CB8AC3E}">
        <p14:creationId xmlns:p14="http://schemas.microsoft.com/office/powerpoint/2010/main" val="3725242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Major ISP says security now on checklist for customers</a:t>
            </a:r>
          </a:p>
          <a:p>
            <a:r>
              <a:rPr lang="en-US" sz="1200" kern="1200" dirty="0" smtClean="0">
                <a:solidFill>
                  <a:schemeClr val="tx1"/>
                </a:solidFill>
                <a:latin typeface="+mn-lt"/>
                <a:ea typeface="+mn-ea"/>
                <a:cs typeface="+mn-cs"/>
              </a:rPr>
              <a:t>Comcast and &gt;5000 domain names </a:t>
            </a:r>
            <a:r>
              <a:rPr lang="en-US" sz="1200" u="sng" kern="1200" dirty="0" smtClean="0">
                <a:solidFill>
                  <a:schemeClr val="tx1"/>
                </a:solidFill>
                <a:latin typeface="+mn-lt"/>
                <a:ea typeface="+mn-ea"/>
                <a:cs typeface="+mn-cs"/>
                <a:hlinkClick r:id="rId3"/>
              </a:rPr>
              <a:t>http://blog.comcast.com/2011/12/dnssec-deployment-update.html</a:t>
            </a:r>
            <a:r>
              <a:rPr lang="en-US" sz="1200" kern="1200" dirty="0" smtClean="0">
                <a:solidFill>
                  <a:schemeClr val="tx1"/>
                </a:solidFill>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dirty="0" smtClean="0"/>
              <a:t>SSL cert for tata.in can be provided by 1482 CAs including </a:t>
            </a:r>
            <a:r>
              <a:rPr lang="en-US" dirty="0" err="1" smtClean="0"/>
              <a:t>govts</a:t>
            </a:r>
            <a:r>
              <a:rPr lang="en-US" dirty="0" smtClean="0"/>
              <a:t>!!</a:t>
            </a:r>
            <a:r>
              <a:rPr lang="en-US" baseline="0" dirty="0" smtClean="0"/>
              <a:t> How do you know who to trust?</a:t>
            </a:r>
          </a:p>
          <a:p>
            <a:pPr marL="0" lvl="1" eaLnBrk="1" hangingPunct="1">
              <a:spcBef>
                <a:spcPct val="0"/>
              </a:spcBef>
            </a:pPr>
            <a:endParaRPr lang="en-US" dirty="0" smtClean="0"/>
          </a:p>
          <a:p>
            <a:pPr marL="0" lvl="1" eaLnBrk="1" hangingPunct="1">
              <a:spcBef>
                <a:spcPct val="0"/>
              </a:spcBef>
            </a:pPr>
            <a:r>
              <a:rPr lang="en-US" dirty="0" smtClean="0"/>
              <a:t>The</a:t>
            </a:r>
            <a:r>
              <a:rPr lang="en-US" baseline="0" dirty="0" smtClean="0"/>
              <a:t> Internet community started by with just trying to secure the DNS but we ended up with something much more. (see </a:t>
            </a:r>
            <a:r>
              <a:rPr lang="en-US" baseline="0" dirty="0" err="1" smtClean="0"/>
              <a:t>Vint</a:t>
            </a:r>
            <a:r>
              <a:rPr lang="en-US" baseline="0" dirty="0" smtClean="0"/>
              <a:t> Cerf’s quote)</a:t>
            </a:r>
            <a:endParaRPr lang="en-US" dirty="0" smtClean="0"/>
          </a:p>
          <a:p>
            <a:pPr marL="0" lvl="1" eaLnBrk="1" hangingPunct="1">
              <a:spcBef>
                <a:spcPct val="0"/>
              </a:spcBef>
            </a:pPr>
            <a:endParaRPr lang="en-US" dirty="0" smtClean="0"/>
          </a:p>
          <a:p>
            <a:pPr marL="0" lvl="1" eaLnBrk="1" hangingPunct="1">
              <a:spcBef>
                <a:spcPct val="0"/>
              </a:spcBef>
            </a:pPr>
            <a:r>
              <a:rPr lang="en-US" dirty="0" smtClean="0"/>
              <a:t>With so many, trust is diluted.  Used to be good when there were fewer.</a:t>
            </a:r>
          </a:p>
          <a:p>
            <a:pPr marL="0" lvl="1" eaLnBrk="1" hangingPunct="1">
              <a:spcBef>
                <a:spcPct val="0"/>
              </a:spcBef>
            </a:pPr>
            <a:r>
              <a:rPr lang="en-US" dirty="0" smtClean="0"/>
              <a:t>Any one can encrypt. Few can Identify : Encryption != Identity</a:t>
            </a:r>
          </a:p>
          <a:p>
            <a:pPr eaLnBrk="1" hangingPunct="1">
              <a:spcBef>
                <a:spcPct val="0"/>
              </a:spcBef>
            </a:pPr>
            <a:endParaRPr lang="en-US" dirty="0" smtClean="0"/>
          </a:p>
          <a:p>
            <a:pPr eaLnBrk="1" hangingPunct="1">
              <a:spcBef>
                <a:spcPct val="0"/>
              </a:spcBef>
            </a:pPr>
            <a:r>
              <a:rPr lang="en-US" dirty="0" err="1" smtClean="0"/>
              <a:t>Comodo</a:t>
            </a:r>
            <a:r>
              <a:rPr lang="en-US" dirty="0" smtClean="0"/>
              <a:t>, MD5 crack, etc..</a:t>
            </a:r>
          </a:p>
          <a:p>
            <a:pPr eaLnBrk="1" hangingPunct="1">
              <a:spcBef>
                <a:spcPct val="0"/>
              </a:spcBef>
            </a:pPr>
            <a:endParaRPr lang="en-US" dirty="0" smtClean="0"/>
          </a:p>
          <a:p>
            <a:pPr eaLnBrk="1" hangingPunct="1">
              <a:spcBef>
                <a:spcPct val="0"/>
              </a:spcBef>
            </a:pPr>
            <a:r>
              <a:rPr lang="en-US" dirty="0" smtClean="0"/>
              <a:t>Fact is that DNS has been unfortunately used as an independent authentication tool for some time: e.g. email authentication</a:t>
            </a:r>
          </a:p>
          <a:p>
            <a:pPr eaLnBrk="1" hangingPunct="1">
              <a:spcBef>
                <a:spcPct val="0"/>
              </a:spcBef>
            </a:pPr>
            <a:endParaRPr lang="en-US" dirty="0" smtClean="0"/>
          </a:p>
          <a:p>
            <a:r>
              <a:rPr lang="en-US" sz="1200" dirty="0" smtClean="0"/>
              <a:t>Build and improve on established trust models, e.g., CAs</a:t>
            </a:r>
          </a:p>
          <a:p>
            <a:endParaRPr lang="en-US" sz="1200" dirty="0" smtClean="0"/>
          </a:p>
          <a:p>
            <a:r>
              <a:rPr lang="en-US" sz="1200" dirty="0" smtClean="0"/>
              <a:t>Greatly expanded SSL usage (currently ~4M/200M)</a:t>
            </a:r>
          </a:p>
          <a:p>
            <a:endParaRPr lang="en-US" sz="1200" dirty="0" smtClean="0"/>
          </a:p>
          <a:p>
            <a:r>
              <a:rPr lang="en-US" sz="1200" dirty="0" smtClean="0"/>
              <a:t>Make SMIME (secured email) a reality.  All email packages already have support for this.  They just don’t have a way to distribute keys.  /w DNSSEC – now they do.</a:t>
            </a:r>
          </a:p>
          <a:p>
            <a:endParaRPr lang="en-US" sz="1200" dirty="0" smtClean="0"/>
          </a:p>
          <a:p>
            <a:r>
              <a:rPr lang="en-US" sz="1200" dirty="0" smtClean="0"/>
              <a:t>May work in concert with in enhancing or extending other cyber security efforts like digital Identities, </a:t>
            </a:r>
            <a:r>
              <a:rPr lang="en-US" sz="1200" dirty="0" err="1" smtClean="0"/>
              <a:t>WebID</a:t>
            </a:r>
            <a:r>
              <a:rPr lang="en-US" sz="1200" dirty="0" smtClean="0"/>
              <a:t>, </a:t>
            </a:r>
            <a:r>
              <a:rPr lang="en-US" sz="1200" dirty="0" err="1" smtClean="0"/>
              <a:t>BrowserID</a:t>
            </a:r>
            <a:r>
              <a:rPr lang="en-US" sz="1200" dirty="0" smtClean="0"/>
              <a:t>, CAs, ..</a:t>
            </a:r>
          </a:p>
          <a:p>
            <a:endParaRPr lang="en-US" sz="1200" dirty="0" smtClean="0"/>
          </a:p>
          <a:p>
            <a:r>
              <a:rPr lang="en-US" sz="1200" dirty="0" smtClean="0"/>
              <a:t>Securing VoIP</a:t>
            </a:r>
          </a:p>
          <a:p>
            <a:endParaRPr lang="en-US" sz="1200" dirty="0" smtClean="0"/>
          </a:p>
          <a:p>
            <a:r>
              <a:rPr lang="en-US" sz="1200" dirty="0" smtClean="0"/>
              <a:t>Simplify </a:t>
            </a:r>
            <a:r>
              <a:rPr lang="en-US" sz="1200" dirty="0" err="1" smtClean="0"/>
              <a:t>WiFi</a:t>
            </a:r>
            <a:r>
              <a:rPr lang="en-US" sz="1200" dirty="0" smtClean="0"/>
              <a:t> roaming security</a:t>
            </a:r>
          </a:p>
          <a:p>
            <a:endParaRPr lang="en-US" sz="1200" dirty="0" smtClean="0"/>
          </a:p>
          <a:p>
            <a:r>
              <a:rPr lang="en-US" sz="1200" dirty="0" smtClean="0"/>
              <a:t>Secure distribution of configurations (e.g., blacklists, anti-virus sigs) </a:t>
            </a:r>
          </a:p>
          <a:p>
            <a:pPr eaLnBrk="1" hangingPunct="1">
              <a:spcBef>
                <a:spcPct val="0"/>
              </a:spcBef>
            </a:pPr>
            <a:endParaRPr lang="en-US"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8293F5-1338-43A7-92CC-2E52C312A860}"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ym typeface="Wingdings" pitchFamily="2" charset="2"/>
              </a:rPr>
              <a:t>Configuration data examples: anti-virus signatures, blacklists, etc…</a:t>
            </a:r>
          </a:p>
          <a:p>
            <a:r>
              <a:rPr lang="en-US" dirty="0" smtClean="0">
                <a:sym typeface="Wingdings" pitchFamily="2" charset="2"/>
              </a:rPr>
              <a:t>Imagine if you could trust “the ‘Net” – again?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567F5D95-2F70-4028-9E59-FC2A80B31E89}"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time you create an account</a:t>
            </a:r>
            <a:r>
              <a:rPr lang="en-US" baseline="0" dirty="0" smtClean="0"/>
              <a:t> on a service, logon, buy something you rely on the honesty of DNS.</a:t>
            </a:r>
            <a:endParaRPr lang="en-US" dirty="0" smtClean="0"/>
          </a:p>
          <a:p>
            <a:r>
              <a:rPr lang="en-US" dirty="0" smtClean="0"/>
              <a:t>Even</a:t>
            </a:r>
            <a:r>
              <a:rPr lang="en-US" baseline="0" dirty="0" smtClean="0"/>
              <a:t> CAs rely on DNS to issue credentials so SSL is suspect.  “lazy” CA is as good as “thorough” CA.</a:t>
            </a:r>
          </a:p>
          <a:p>
            <a:r>
              <a:rPr lang="en-US" baseline="0" dirty="0" smtClean="0"/>
              <a:t>PKI and ID systems also rely on DNS to connect to databases to offer services and transfer authentication info.</a:t>
            </a:r>
          </a:p>
          <a:p>
            <a:r>
              <a:rPr lang="en-US" baseline="0" dirty="0" smtClean="0"/>
              <a:t>VoIP relies on the e164 DNS zone as well.</a:t>
            </a:r>
          </a:p>
          <a:p>
            <a:r>
              <a:rPr lang="en-US" baseline="0" dirty="0" smtClean="0"/>
              <a:t>Even with a FOB, you are relying on non-MITM connectivity to the service.</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15</a:t>
            </a:fld>
            <a:endParaRPr lang="en-US"/>
          </a:p>
        </p:txBody>
      </p:sp>
    </p:spTree>
    <p:extLst>
      <p:ext uri="{BB962C8B-B14F-4D97-AF65-F5344CB8AC3E}">
        <p14:creationId xmlns:p14="http://schemas.microsoft.com/office/powerpoint/2010/main" val="745772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National cybersecurity strategy –  Common goals between agencies through education by all of us.</a:t>
            </a:r>
          </a:p>
          <a:p>
            <a:r>
              <a:rPr lang="en-US" smtClean="0"/>
              <a:t>ccNSO surveys: all will do</a:t>
            </a:r>
          </a:p>
          <a:p>
            <a:r>
              <a:rPr lang="en-US" smtClean="0"/>
              <a:t>DHS Interagency push</a:t>
            </a:r>
          </a:p>
          <a:p>
            <a:r>
              <a:rPr lang="en-US" smtClean="0"/>
              <a:t>Even naysayer Dan came around</a:t>
            </a:r>
          </a:p>
          <a:p>
            <a:r>
              <a:rPr lang="en-US" smtClean="0"/>
              <a:t> </a:t>
            </a:r>
          </a:p>
        </p:txBody>
      </p:sp>
      <p:sp>
        <p:nvSpPr>
          <p:cNvPr id="4" name="Slide Number Placeholder 3"/>
          <p:cNvSpPr>
            <a:spLocks noGrp="1"/>
          </p:cNvSpPr>
          <p:nvPr>
            <p:ph type="sldNum" sz="quarter" idx="5"/>
          </p:nvPr>
        </p:nvSpPr>
        <p:spPr/>
        <p:txBody>
          <a:bodyPr/>
          <a:lstStyle/>
          <a:p>
            <a:pPr>
              <a:defRPr/>
            </a:pPr>
            <a:fld id="{6FE1438B-40E9-4460-B096-05D939E604A2}" type="slidenum">
              <a:rPr lang="en-US" smtClean="0"/>
              <a:pPr>
                <a:defRPr/>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Deploying it – “the Ugly?”</a:t>
            </a:r>
          </a:p>
          <a:p>
            <a:pPr eaLnBrk="1" hangingPunct="1">
              <a:spcBef>
                <a:spcPct val="0"/>
              </a:spcBef>
            </a:pPr>
            <a:r>
              <a:rPr lang="en-US" smtClean="0"/>
              <a:t>Root barrier from parts of own USG.</a:t>
            </a:r>
          </a:p>
          <a:p>
            <a:pPr eaLnBrk="1" hangingPunct="1">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1DC260-CD59-4B35-A226-DA1C12CF1A73}"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DNSSEC at the root – a classic example of bottom up Internet development and successful public-private partnership</a:t>
            </a:r>
          </a:p>
          <a:p>
            <a:r>
              <a:rPr lang="en-US" smtClean="0"/>
              <a:t>Transparency and choice = Notice and Choice</a:t>
            </a:r>
          </a:p>
          <a:p>
            <a:r>
              <a:rPr lang="en-US" smtClean="0"/>
              <a:t>Still – much convincing of govts. Optional, no there are no black helicopters in the crypto box.</a:t>
            </a:r>
          </a:p>
          <a:p>
            <a:r>
              <a:rPr lang="en-US" smtClean="0"/>
              <a:t>Public-private partnership with US Department of Commerce and VeriSign </a:t>
            </a:r>
            <a:r>
              <a:rPr lang="en-US" sz="1100" smtClean="0"/>
              <a:t>(existing DNS management partner)</a:t>
            </a:r>
            <a:endParaRPr lang="en-US" smtClean="0"/>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3B389088-CB82-41EA-86FE-7C9DC4938A10}" type="slidenum">
              <a:rPr lang="en-US" smtClean="0"/>
              <a:pPr>
                <a:defRPr/>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C803667-EF29-46B9-859D-C28A2F8EAD73}" type="slidenum">
              <a:rPr lang="en-US" smtClean="0"/>
              <a:pPr>
                <a:defRPr/>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TCR=Vint Cerf, Kaminsky, Kolkman = Chair of IAB, CNNIC, RU, JP…URUGUAY, BRAZIL, TRINIDAD AND TOBAGO, CANADA, BENIN, SWEDEN, NEPAL, NETHERLANDS, NEW ZEALAND, RUSSIAN FEDERATION, PORTUGAL, JAPAN, MAURITIUS, CHINA, BURKINA FASO,CZECH REPUBLIC, UNITED KINGDOM, USA</a:t>
            </a:r>
          </a:p>
          <a:p>
            <a:endParaRPr lang="en-US" smtClean="0"/>
          </a:p>
        </p:txBody>
      </p:sp>
      <p:sp>
        <p:nvSpPr>
          <p:cNvPr id="4" name="Slide Number Placeholder 3"/>
          <p:cNvSpPr>
            <a:spLocks noGrp="1"/>
          </p:cNvSpPr>
          <p:nvPr>
            <p:ph type="sldNum" sz="quarter" idx="5"/>
          </p:nvPr>
        </p:nvSpPr>
        <p:spPr/>
        <p:txBody>
          <a:bodyPr/>
          <a:lstStyle/>
          <a:p>
            <a:pPr>
              <a:defRPr/>
            </a:pPr>
            <a:fld id="{3E481E19-28B5-46E7-967A-373298A41381}" type="slidenum">
              <a:rPr lang="en-US" smtClean="0"/>
              <a:pPr>
                <a:defRPr/>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Nist requirments for high impact</a:t>
            </a:r>
          </a:p>
          <a:p>
            <a:pPr eaLnBrk="1" hangingPunct="1">
              <a:spcBef>
                <a:spcPct val="0"/>
              </a:spcBef>
            </a:pPr>
            <a:r>
              <a:rPr lang="en-US" smtClean="0"/>
              <a:t>Learned much from CA’s, auditing firms, (and of all places, DCID 6/9) </a:t>
            </a:r>
          </a:p>
          <a:p>
            <a:pPr eaLnBrk="1" hangingPunct="1">
              <a:spcBef>
                <a:spcPct val="0"/>
              </a:spcBef>
            </a:pPr>
            <a:r>
              <a:rPr lang="en-US" smtClean="0"/>
              <a:t>Explain the split KSK / ZSK role if asked.</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827179-CE4D-4D9B-B708-25BB56F64317}"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3</a:t>
            </a:fld>
            <a:endParaRPr lang="en-US"/>
          </a:p>
        </p:txBody>
      </p:sp>
    </p:spTree>
    <p:extLst>
      <p:ext uri="{BB962C8B-B14F-4D97-AF65-F5344CB8AC3E}">
        <p14:creationId xmlns:p14="http://schemas.microsoft.com/office/powerpoint/2010/main" val="713492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FR, NZ, root, com, UK, DCID 6/9</a:t>
            </a:r>
          </a:p>
          <a:p>
            <a:endParaRPr lang="en-US" dirty="0" smtClean="0"/>
          </a:p>
        </p:txBody>
      </p:sp>
      <p:sp>
        <p:nvSpPr>
          <p:cNvPr id="4" name="Slide Number Placeholder 3"/>
          <p:cNvSpPr>
            <a:spLocks noGrp="1"/>
          </p:cNvSpPr>
          <p:nvPr>
            <p:ph type="sldNum" sz="quarter" idx="5"/>
          </p:nvPr>
        </p:nvSpPr>
        <p:spPr/>
        <p:txBody>
          <a:bodyPr/>
          <a:lstStyle/>
          <a:p>
            <a:pPr>
              <a:defRPr/>
            </a:pPr>
            <a:fld id="{EE619CD5-4F86-4EDF-8D43-ED9D6CCC8164}" type="slidenum">
              <a:rPr lang="en-US" smtClean="0"/>
              <a:pPr>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Spells out multiparty controls (e.g., at least two)</a:t>
            </a:r>
          </a:p>
          <a:p>
            <a:pPr eaLnBrk="1" hangingPunct="1">
              <a:spcBef>
                <a:spcPct val="0"/>
              </a:spcBef>
            </a:pPr>
            <a:endParaRPr lang="en-US" smtClean="0"/>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1452A2E-FD14-4096-842F-8C5433817647}" type="slidenum">
              <a:rPr lang="en-US" smtClean="0"/>
              <a:pPr>
                <a:defRPr/>
              </a:pPr>
              <a:t>29</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Fips 140-2 level 4</a:t>
            </a:r>
          </a:p>
          <a:p>
            <a:r>
              <a:rPr lang="en-US" smtClean="0"/>
              <a:t>Gsa class 5 </a:t>
            </a:r>
          </a:p>
          <a:p>
            <a:r>
              <a:rPr lang="en-US" smtClean="0"/>
              <a:t>Biometrics</a:t>
            </a:r>
          </a:p>
          <a:p>
            <a:r>
              <a:rPr lang="en-US" smtClean="0"/>
              <a:t>Multi-person control</a:t>
            </a:r>
          </a:p>
          <a:p>
            <a:r>
              <a:rPr lang="en-US" smtClean="0"/>
              <a:t>Publicly documented</a:t>
            </a:r>
          </a:p>
          <a:p>
            <a:r>
              <a:rPr lang="en-US" smtClean="0"/>
              <a:t>Draw from CA</a:t>
            </a:r>
          </a:p>
          <a:p>
            <a:r>
              <a:rPr lang="en-US" smtClean="0"/>
              <a:t>Dcid 6/9 9 gauge mesh drywall</a:t>
            </a:r>
          </a:p>
          <a:p>
            <a:endParaRPr lang="en-US" smtClean="0"/>
          </a:p>
        </p:txBody>
      </p:sp>
      <p:sp>
        <p:nvSpPr>
          <p:cNvPr id="4" name="Slide Number Placeholder 3"/>
          <p:cNvSpPr>
            <a:spLocks noGrp="1"/>
          </p:cNvSpPr>
          <p:nvPr>
            <p:ph type="sldNum" sz="quarter" idx="5"/>
          </p:nvPr>
        </p:nvSpPr>
        <p:spPr/>
        <p:txBody>
          <a:bodyPr/>
          <a:lstStyle/>
          <a:p>
            <a:pPr>
              <a:defRPr/>
            </a:pPr>
            <a:fld id="{5CC38EBF-3971-47CB-9687-7F1207FEF99C}" type="slidenum">
              <a:rPr lang="en-US" smtClean="0"/>
              <a:pPr>
                <a:defRPr/>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Example of Internet style cooperation succeeding where top-down political approaches have been difficult</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4915EA-AC99-480C-98FF-37C00A43386C}"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Discovery</a:t>
            </a:r>
            <a:r>
              <a:rPr lang="en-US" baseline="0" dirty="0" smtClean="0"/>
              <a:t> of DNS vulnerability: </a:t>
            </a:r>
            <a:r>
              <a:rPr lang="en-US" dirty="0" err="1" smtClean="0"/>
              <a:t>Bellovin</a:t>
            </a:r>
            <a:r>
              <a:rPr lang="en-US" dirty="0" smtClean="0"/>
              <a:t> 1995</a:t>
            </a:r>
            <a:r>
              <a:rPr lang="en-US" baseline="0" dirty="0" smtClean="0"/>
              <a:t> then </a:t>
            </a:r>
            <a:r>
              <a:rPr lang="en-US" sz="1200" dirty="0" smtClean="0"/>
              <a:t>Aug 2008 Dan </a:t>
            </a:r>
            <a:r>
              <a:rPr lang="en-US" sz="1200" dirty="0" err="1" smtClean="0"/>
              <a:t>Kaminsky</a:t>
            </a:r>
            <a:r>
              <a:rPr lang="en-US" sz="1200" dirty="0" smtClean="0"/>
              <a:t> reveals DNS vulnerability shortcut.</a:t>
            </a:r>
            <a:endParaRPr lang="en-US" dirty="0" smtClean="0"/>
          </a:p>
          <a:p>
            <a:r>
              <a:rPr lang="en-US" dirty="0" smtClean="0"/>
              <a:t>Being</a:t>
            </a:r>
            <a:r>
              <a:rPr lang="en-US" baseline="0" dirty="0" smtClean="0"/>
              <a:t> able to cryptographically trust Internet infrastructure data, t</a:t>
            </a:r>
            <a:r>
              <a:rPr lang="en-US" dirty="0" smtClean="0"/>
              <a:t>hink about what that means…can I now click and download a</a:t>
            </a:r>
            <a:r>
              <a:rPr lang="en-US" baseline="0" dirty="0" smtClean="0"/>
              <a:t> .exe file?</a:t>
            </a:r>
          </a:p>
          <a:p>
            <a:endParaRPr lang="en-US" dirty="0" smtClean="0"/>
          </a:p>
        </p:txBody>
      </p:sp>
      <p:sp>
        <p:nvSpPr>
          <p:cNvPr id="4" name="Slide Number Placeholder 3"/>
          <p:cNvSpPr>
            <a:spLocks noGrp="1"/>
          </p:cNvSpPr>
          <p:nvPr>
            <p:ph type="sldNum" sz="quarter" idx="10"/>
          </p:nvPr>
        </p:nvSpPr>
        <p:spPr/>
        <p:txBody>
          <a:bodyPr/>
          <a:lstStyle/>
          <a:p>
            <a:fld id="{567F5D95-2F70-4028-9E59-FC2A80B31E89}" type="slidenum">
              <a:rPr lang="en-US" smtClean="0"/>
              <a:pPr/>
              <a:t>4</a:t>
            </a:fld>
            <a:endParaRPr lang="en-US"/>
          </a:p>
        </p:txBody>
      </p:sp>
    </p:spTree>
    <p:extLst>
      <p:ext uri="{BB962C8B-B14F-4D97-AF65-F5344CB8AC3E}">
        <p14:creationId xmlns:p14="http://schemas.microsoft.com/office/powerpoint/2010/main" val="4143196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28C9F8-76CE-4B46-9A70-C23E8516BB56}"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28C9F8-76CE-4B46-9A70-C23E8516BB56}"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end-2-end DNSSEC validation would have avoided the problems.</a:t>
            </a:r>
          </a:p>
          <a:p>
            <a:endParaRPr lang="en-US" dirty="0"/>
          </a:p>
        </p:txBody>
      </p:sp>
      <p:sp>
        <p:nvSpPr>
          <p:cNvPr id="4" name="Slide Number Placeholder 3"/>
          <p:cNvSpPr>
            <a:spLocks noGrp="1"/>
          </p:cNvSpPr>
          <p:nvPr>
            <p:ph type="sldNum" sz="quarter" idx="10"/>
          </p:nvPr>
        </p:nvSpPr>
        <p:spPr/>
        <p:txBody>
          <a:bodyPr/>
          <a:lstStyle/>
          <a:p>
            <a:pPr>
              <a:defRPr/>
            </a:pPr>
            <a:fld id="{D08A335E-9999-41C4-846D-DF3C1322430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444B84-CD61-461F-8196-174E618752FB}"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617020-0E44-454E-A963-D43BDC47C458}"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Side note: </a:t>
            </a:r>
            <a:r>
              <a:rPr lang="en-US" dirty="0" err="1" smtClean="0"/>
              <a:t>dnssec</a:t>
            </a:r>
            <a:r>
              <a:rPr lang="en-US" baseline="0" dirty="0" smtClean="0"/>
              <a:t> may help remove chaff in determining the source of cyber attacks.  Attribution is one of the </a:t>
            </a:r>
            <a:r>
              <a:rPr lang="en-US" baseline="0" dirty="0" err="1" smtClean="0"/>
              <a:t>the</a:t>
            </a:r>
            <a:r>
              <a:rPr lang="en-US" baseline="0" dirty="0" smtClean="0"/>
              <a:t> key elements in a successful approach to stemming the tide of cyber attacks.</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11</a:t>
            </a:fld>
            <a:endParaRPr lang="en-US"/>
          </a:p>
        </p:txBody>
      </p:sp>
    </p:spTree>
    <p:extLst>
      <p:ext uri="{BB962C8B-B14F-4D97-AF65-F5344CB8AC3E}">
        <p14:creationId xmlns:p14="http://schemas.microsoft.com/office/powerpoint/2010/main" val="760501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F7B4E9-BDDE-4008-82F6-87ED8A03CAB7}"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F7B4E9-BDDE-4008-82F6-87ED8A03CAB7}" type="datetimeFigureOut">
              <a:rPr lang="en-US" smtClean="0"/>
              <a:pPr/>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F7B4E9-BDDE-4008-82F6-87ED8A03CAB7}" type="datetimeFigureOut">
              <a:rPr lang="en-US" smtClean="0"/>
              <a:pPr/>
              <a:t>11/8/2012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F7B4E9-BDDE-4008-82F6-87ED8A03CAB7}" type="datetimeFigureOut">
              <a:rPr lang="en-US" smtClean="0"/>
              <a:pPr/>
              <a:t>11/8/2012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7B4E9-BDDE-4008-82F6-87ED8A03CAB7}" type="datetimeFigureOut">
              <a:rPr lang="en-US" smtClean="0"/>
              <a:pPr/>
              <a:t>11/8/2012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7B4E9-BDDE-4008-82F6-87ED8A03CAB7}" type="datetimeFigureOut">
              <a:rPr lang="en-US" smtClean="0"/>
              <a:pPr/>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7B4E9-BDDE-4008-82F6-87ED8A03CAB7}" type="datetimeFigureOut">
              <a:rPr lang="en-US" smtClean="0"/>
              <a:pPr/>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7B4E9-BDDE-4008-82F6-87ED8A03CAB7}" type="datetimeFigureOut">
              <a:rPr lang="en-US" smtClean="0"/>
              <a:pPr/>
              <a:t>11/8/2012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61335-00A6-4C77-8C34-57F4DE934C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internetsociety.org/deploy360/dnssec/" TargetMode="Externa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jpe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13.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jpe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jpe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 Id="rId22"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flickr.com/photos/kjd/4711197189/in/set-72157624302045698/" TargetMode="Externa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DNSSEC 101</a:t>
            </a:r>
            <a:r>
              <a:rPr lang="en-US" b="1" dirty="0"/>
              <a:t> </a:t>
            </a:r>
          </a:p>
        </p:txBody>
      </p:sp>
      <p:sp>
        <p:nvSpPr>
          <p:cNvPr id="3" name="Subtitle 2"/>
          <p:cNvSpPr>
            <a:spLocks noGrp="1"/>
          </p:cNvSpPr>
          <p:nvPr>
            <p:ph type="subTitle" idx="1"/>
          </p:nvPr>
        </p:nvSpPr>
        <p:spPr/>
        <p:txBody>
          <a:bodyPr>
            <a:normAutofit/>
          </a:bodyPr>
          <a:lstStyle/>
          <a:p>
            <a:pPr algn="ctr"/>
            <a:r>
              <a:rPr lang="en-US" dirty="0" smtClean="0"/>
              <a:t> IGF 2012, Baku, Azerbaijan </a:t>
            </a:r>
          </a:p>
          <a:p>
            <a:pPr algn="ctr"/>
            <a:r>
              <a:rPr lang="en-US" dirty="0" smtClean="0"/>
              <a:t>6 November 2012</a:t>
            </a:r>
          </a:p>
          <a:p>
            <a:pPr algn="ctr"/>
            <a:r>
              <a:rPr lang="en-US" dirty="0" smtClean="0"/>
              <a:t>richard.lamb@icann.org</a:t>
            </a:r>
          </a:p>
        </p:txBody>
      </p:sp>
      <p:pic>
        <p:nvPicPr>
          <p:cNvPr id="4" name="Picture 2"/>
          <p:cNvPicPr>
            <a:picLocks noChangeAspect="1" noChangeArrowheads="1"/>
          </p:cNvPicPr>
          <p:nvPr/>
        </p:nvPicPr>
        <p:blipFill>
          <a:blip r:embed="rId2" cstate="print"/>
          <a:srcRect/>
          <a:stretch>
            <a:fillRect/>
          </a:stretch>
        </p:blipFill>
        <p:spPr bwMode="auto">
          <a:xfrm>
            <a:off x="304800" y="457200"/>
            <a:ext cx="1064268" cy="85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74638"/>
            <a:ext cx="8458201" cy="1143000"/>
          </a:xfrm>
        </p:spPr>
        <p:txBody>
          <a:bodyPr>
            <a:normAutofit fontScale="90000"/>
          </a:bodyPr>
          <a:lstStyle/>
          <a:p>
            <a:pPr>
              <a:defRPr/>
            </a:pPr>
            <a:r>
              <a:rPr lang="en-US" b="1" dirty="0"/>
              <a:t>The Good: Resolver </a:t>
            </a:r>
            <a:r>
              <a:rPr lang="en-US" b="1" dirty="0" smtClean="0"/>
              <a:t>only caches validated records</a:t>
            </a:r>
            <a:endParaRPr lang="en-US" b="1" dirty="0"/>
          </a:p>
        </p:txBody>
      </p:sp>
      <p:grpSp>
        <p:nvGrpSpPr>
          <p:cNvPr id="3" name="Group 71"/>
          <p:cNvGrpSpPr>
            <a:grpSpLocks/>
          </p:cNvGrpSpPr>
          <p:nvPr/>
        </p:nvGrpSpPr>
        <p:grpSpPr bwMode="auto">
          <a:xfrm>
            <a:off x="152399" y="2282097"/>
            <a:ext cx="3733800" cy="338138"/>
            <a:chOff x="381000" y="1828800"/>
            <a:chExt cx="3733800" cy="338554"/>
          </a:xfrm>
        </p:grpSpPr>
        <p:sp>
          <p:nvSpPr>
            <p:cNvPr id="34840"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820" name="TextBox 37"/>
          <p:cNvSpPr txBox="1">
            <a:spLocks noChangeArrowheads="1"/>
          </p:cNvSpPr>
          <p:nvPr/>
        </p:nvSpPr>
        <p:spPr bwMode="auto">
          <a:xfrm>
            <a:off x="3886199" y="2282097"/>
            <a:ext cx="1143000" cy="1200150"/>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a:p>
            <a:r>
              <a:rPr lang="en-US" b="1">
                <a:latin typeface="Lucida Sans Unicode" pitchFamily="34" charset="0"/>
              </a:rPr>
              <a:t>with DNSSEC</a:t>
            </a:r>
          </a:p>
        </p:txBody>
      </p:sp>
      <p:sp>
        <p:nvSpPr>
          <p:cNvPr id="34821" name="TextBox 52"/>
          <p:cNvSpPr txBox="1">
            <a:spLocks noChangeArrowheads="1"/>
          </p:cNvSpPr>
          <p:nvPr/>
        </p:nvSpPr>
        <p:spPr bwMode="auto">
          <a:xfrm>
            <a:off x="5638799" y="1977297"/>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sp>
        <p:nvSpPr>
          <p:cNvPr id="34822" name="TextBox 57"/>
          <p:cNvSpPr txBox="1">
            <a:spLocks noChangeArrowheads="1"/>
          </p:cNvSpPr>
          <p:nvPr/>
        </p:nvSpPr>
        <p:spPr bwMode="auto">
          <a:xfrm>
            <a:off x="6400799" y="2282097"/>
            <a:ext cx="1524000" cy="923925"/>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 with DNSSEC</a:t>
            </a:r>
          </a:p>
        </p:txBody>
      </p:sp>
      <p:grpSp>
        <p:nvGrpSpPr>
          <p:cNvPr id="4" name="Group 72"/>
          <p:cNvGrpSpPr>
            <a:grpSpLocks/>
          </p:cNvGrpSpPr>
          <p:nvPr/>
        </p:nvGrpSpPr>
        <p:grpSpPr bwMode="auto">
          <a:xfrm>
            <a:off x="1676399" y="2663097"/>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9"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latin typeface="Lucida Sans Unicode" pitchFamily="34" charset="0"/>
                </a:rPr>
                <a:t>1.2.3.4</a:t>
              </a:r>
            </a:p>
          </p:txBody>
        </p:sp>
      </p:grpSp>
      <p:grpSp>
        <p:nvGrpSpPr>
          <p:cNvPr id="5" name="Group 73"/>
          <p:cNvGrpSpPr>
            <a:grpSpLocks/>
          </p:cNvGrpSpPr>
          <p:nvPr/>
        </p:nvGrpSpPr>
        <p:grpSpPr bwMode="auto">
          <a:xfrm>
            <a:off x="609599" y="3501297"/>
            <a:ext cx="5791200" cy="338138"/>
            <a:chOff x="838200" y="2514600"/>
            <a:chExt cx="5791200" cy="338554"/>
          </a:xfrm>
        </p:grpSpPr>
        <p:sp>
          <p:nvSpPr>
            <p:cNvPr id="34836" name="TextBox 59"/>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825" name="TextBox 61"/>
          <p:cNvSpPr txBox="1">
            <a:spLocks noChangeArrowheads="1"/>
          </p:cNvSpPr>
          <p:nvPr/>
        </p:nvSpPr>
        <p:spPr bwMode="auto">
          <a:xfrm>
            <a:off x="6400799" y="3577497"/>
            <a:ext cx="1295400" cy="1077913"/>
          </a:xfrm>
          <a:prstGeom prst="rect">
            <a:avLst/>
          </a:prstGeom>
          <a:noFill/>
          <a:ln w="38100">
            <a:solidFill>
              <a:schemeClr val="tx1"/>
            </a:solidFill>
            <a:miter lim="800000"/>
            <a:headEnd/>
            <a:tailEnd/>
          </a:ln>
        </p:spPr>
        <p:txBody>
          <a:bodyPr>
            <a:spAutoFit/>
          </a:bodyPr>
          <a:lstStyle/>
          <a:p>
            <a:endParaRPr lang="en-US" sz="1600" b="1">
              <a:solidFill>
                <a:srgbClr val="FF0000"/>
              </a:solidFill>
              <a:latin typeface="Lucida Sans Unicode" pitchFamily="34" charset="0"/>
            </a:endParaRPr>
          </a:p>
          <a:p>
            <a:r>
              <a:rPr lang="en-US" sz="1600" b="1">
                <a:latin typeface="Lucida Sans Unicode" pitchFamily="34" charset="0"/>
              </a:rPr>
              <a:t>webserverwww @ 1.2.3.4</a:t>
            </a:r>
          </a:p>
        </p:txBody>
      </p:sp>
      <p:grpSp>
        <p:nvGrpSpPr>
          <p:cNvPr id="6" name="Group 75"/>
          <p:cNvGrpSpPr>
            <a:grpSpLocks/>
          </p:cNvGrpSpPr>
          <p:nvPr/>
        </p:nvGrpSpPr>
        <p:grpSpPr bwMode="auto">
          <a:xfrm>
            <a:off x="228599" y="4110897"/>
            <a:ext cx="6172200" cy="338138"/>
            <a:chOff x="457200" y="3124200"/>
            <a:chExt cx="6172200" cy="338554"/>
          </a:xfrm>
        </p:grpSpPr>
        <p:sp>
          <p:nvSpPr>
            <p:cNvPr id="34834" name="TextBox 64"/>
            <p:cNvSpPr txBox="1">
              <a:spLocks noChangeArrowheads="1"/>
            </p:cNvSpPr>
            <p:nvPr/>
          </p:nvSpPr>
          <p:spPr bwMode="auto">
            <a:xfrm>
              <a:off x="4572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142999" y="4339497"/>
            <a:ext cx="5257800" cy="338138"/>
            <a:chOff x="1371600" y="3352800"/>
            <a:chExt cx="52578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3" name="TextBox 68"/>
            <p:cNvSpPr txBox="1">
              <a:spLocks noChangeArrowheads="1"/>
            </p:cNvSpPr>
            <p:nvPr/>
          </p:nvSpPr>
          <p:spPr bwMode="auto">
            <a:xfrm>
              <a:off x="1371600" y="3352800"/>
              <a:ext cx="1524000" cy="338554"/>
            </a:xfrm>
            <a:prstGeom prst="rect">
              <a:avLst/>
            </a:prstGeom>
            <a:noFill/>
            <a:ln w="9525">
              <a:noFill/>
              <a:miter lim="800000"/>
              <a:headEnd/>
              <a:tailEnd/>
            </a:ln>
          </p:spPr>
          <p:txBody>
            <a:bodyPr>
              <a:spAutoFit/>
            </a:bodyPr>
            <a:lstStyle/>
            <a:p>
              <a:r>
                <a:rPr lang="en-US" sz="1600" b="1">
                  <a:latin typeface="Lucida Sans Unicode" pitchFamily="34" charset="0"/>
                </a:rPr>
                <a:t>Account Data</a:t>
              </a:r>
            </a:p>
          </p:txBody>
        </p:sp>
      </p:grpSp>
      <p:grpSp>
        <p:nvGrpSpPr>
          <p:cNvPr id="8" name="Group 74"/>
          <p:cNvGrpSpPr>
            <a:grpSpLocks/>
          </p:cNvGrpSpPr>
          <p:nvPr/>
        </p:nvGrpSpPr>
        <p:grpSpPr bwMode="auto">
          <a:xfrm>
            <a:off x="609599" y="3729897"/>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1" name="TextBox 79"/>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sp>
        <p:nvSpPr>
          <p:cNvPr id="25" name="TextBox 24"/>
          <p:cNvSpPr txBox="1"/>
          <p:nvPr/>
        </p:nvSpPr>
        <p:spPr>
          <a:xfrm rot="10800000" flipH="1" flipV="1">
            <a:off x="5638799" y="1977297"/>
            <a:ext cx="3124200" cy="3170099"/>
          </a:xfrm>
          <a:prstGeom prst="rect">
            <a:avLst/>
          </a:prstGeom>
          <a:noFill/>
          <a:ln w="28575">
            <a:solidFill>
              <a:schemeClr val="tx1"/>
            </a:solidFill>
            <a:prstDash val="dash"/>
          </a:ln>
        </p:spPr>
        <p:txBody>
          <a:bodyPr wrap="square" rtlCol="0">
            <a:spAutoFit/>
          </a:bodyPr>
          <a:lstStyle/>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r>
              <a:rPr lang="en-US" sz="2000" b="1" dirty="0" smtClean="0"/>
              <a:t>ENTERPRISE</a:t>
            </a:r>
          </a:p>
        </p:txBody>
      </p:sp>
      <p:sp>
        <p:nvSpPr>
          <p:cNvPr id="26" name="TextBox 25"/>
          <p:cNvSpPr txBox="1"/>
          <p:nvPr/>
        </p:nvSpPr>
        <p:spPr>
          <a:xfrm rot="10800000" flipH="1" flipV="1">
            <a:off x="3581399" y="1977297"/>
            <a:ext cx="1752600" cy="3785652"/>
          </a:xfrm>
          <a:prstGeom prst="rect">
            <a:avLst/>
          </a:prstGeom>
          <a:noFill/>
          <a:ln w="28575">
            <a:solidFill>
              <a:schemeClr val="tx1"/>
            </a:solidFill>
            <a:prstDash val="dash"/>
          </a:ln>
        </p:spPr>
        <p:txBody>
          <a:bodyPr wrap="square" rtlCol="0">
            <a:spAutoFit/>
          </a:bodyPr>
          <a:lstStyle/>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smtClean="0"/>
          </a:p>
          <a:p>
            <a:r>
              <a:rPr lang="en-US" sz="2000" b="1" dirty="0" smtClean="0"/>
              <a:t>ISP / ENTERPRISE /</a:t>
            </a:r>
          </a:p>
          <a:p>
            <a:r>
              <a:rPr lang="en-US" sz="2000" b="1" dirty="0" smtClean="0"/>
              <a:t>END NODE</a:t>
            </a:r>
          </a:p>
        </p:txBody>
      </p:sp>
      <p:sp>
        <p:nvSpPr>
          <p:cNvPr id="27" name="TextBox 26"/>
          <p:cNvSpPr txBox="1"/>
          <p:nvPr/>
        </p:nvSpPr>
        <p:spPr>
          <a:xfrm>
            <a:off x="228600" y="6172992"/>
            <a:ext cx="1828800" cy="307777"/>
          </a:xfrm>
          <a:prstGeom prst="rect">
            <a:avLst/>
          </a:prstGeom>
          <a:noFill/>
        </p:spPr>
        <p:txBody>
          <a:bodyPr wrap="square" rtlCol="0">
            <a:spAutoFit/>
          </a:bodyPr>
          <a:lstStyle/>
          <a:p>
            <a:r>
              <a:rPr lang="en-US" sz="1400" b="1" dirty="0" smtClean="0"/>
              <a:t>Animated </a:t>
            </a:r>
            <a:r>
              <a:rPr lang="en-US" sz="1400" b="1" dirty="0" smtClean="0"/>
              <a:t>slide in .</a:t>
            </a:r>
            <a:r>
              <a:rPr lang="en-US" sz="1400" b="1" dirty="0" err="1" smtClean="0"/>
              <a:t>ppt</a:t>
            </a:r>
            <a:endParaRPr lang="en-US" sz="1400" b="1" dirty="0"/>
          </a:p>
        </p:txBody>
      </p:sp>
    </p:spTree>
    <p:extLst>
      <p:ext uri="{BB962C8B-B14F-4D97-AF65-F5344CB8AC3E}">
        <p14:creationId xmlns:p14="http://schemas.microsoft.com/office/powerpoint/2010/main" val="56781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fedv6-deployment.antd.nist.gov/images/graphdnspie-gov.png"/>
          <p:cNvPicPr>
            <a:picLocks noChangeAspect="1" noChangeArrowheads="1"/>
          </p:cNvPicPr>
          <p:nvPr/>
        </p:nvPicPr>
        <p:blipFill>
          <a:blip r:embed="rId3" cstate="print">
            <a:lum bright="77000"/>
          </a:blip>
          <a:srcRect/>
          <a:stretch>
            <a:fillRect/>
          </a:stretch>
        </p:blipFill>
        <p:spPr bwMode="auto">
          <a:xfrm>
            <a:off x="4648200" y="3581400"/>
            <a:ext cx="4286250" cy="3143250"/>
          </a:xfrm>
          <a:prstGeom prst="rect">
            <a:avLst/>
          </a:prstGeom>
          <a:noFill/>
        </p:spPr>
      </p:pic>
      <p:sp>
        <p:nvSpPr>
          <p:cNvPr id="2" name="Title 1"/>
          <p:cNvSpPr>
            <a:spLocks noGrp="1"/>
          </p:cNvSpPr>
          <p:nvPr>
            <p:ph type="title"/>
          </p:nvPr>
        </p:nvSpPr>
        <p:spPr/>
        <p:txBody>
          <a:bodyPr>
            <a:normAutofit/>
          </a:bodyPr>
          <a:lstStyle/>
          <a:p>
            <a:r>
              <a:rPr lang="en-US" sz="4000" b="1" dirty="0" smtClean="0"/>
              <a:t>DNSSEC interest from governments</a:t>
            </a:r>
            <a:endParaRPr lang="en-US" sz="4000" b="1" dirty="0"/>
          </a:p>
        </p:txBody>
      </p:sp>
      <p:sp>
        <p:nvSpPr>
          <p:cNvPr id="3" name="Content Placeholder 2"/>
          <p:cNvSpPr>
            <a:spLocks noGrp="1"/>
          </p:cNvSpPr>
          <p:nvPr>
            <p:ph idx="1"/>
          </p:nvPr>
        </p:nvSpPr>
        <p:spPr>
          <a:xfrm>
            <a:off x="457200" y="1447800"/>
            <a:ext cx="8229600" cy="4525963"/>
          </a:xfrm>
        </p:spPr>
        <p:txBody>
          <a:bodyPr>
            <a:normAutofit fontScale="92500" lnSpcReduction="10000"/>
          </a:bodyPr>
          <a:lstStyle/>
          <a:p>
            <a:r>
              <a:rPr lang="en-US" dirty="0" smtClean="0"/>
              <a:t>Sweden, Brazil, Czech Republic and others encourage DNSSEC deployment to varying degrees</a:t>
            </a:r>
          </a:p>
          <a:p>
            <a:r>
              <a:rPr lang="en-US" dirty="0" smtClean="0"/>
              <a:t>Mar 2012 - AT&amp;T, </a:t>
            </a:r>
            <a:r>
              <a:rPr lang="en-US" dirty="0" err="1" smtClean="0"/>
              <a:t>CenturyLink</a:t>
            </a:r>
            <a:r>
              <a:rPr lang="en-US" dirty="0" smtClean="0"/>
              <a:t> (Qwest), Comcast, Cox, Sprint, </a:t>
            </a:r>
            <a:r>
              <a:rPr lang="en-US" dirty="0" err="1" smtClean="0"/>
              <a:t>TimeWarner</a:t>
            </a:r>
            <a:r>
              <a:rPr lang="en-US" dirty="0" smtClean="0"/>
              <a:t> Cable, and Verizon have pledged to comply and abide by US FCC [1] recommendations that include DNSSEC</a:t>
            </a:r>
            <a:r>
              <a:rPr lang="en-US" sz="2400" dirty="0" smtClean="0"/>
              <a:t>.. “A report by Gartner found 3.6 million Americans getting redirected to bogus websites in a single year, costing them $3.2 billion.,”</a:t>
            </a:r>
            <a:r>
              <a:rPr lang="en-US" sz="2000" dirty="0" smtClean="0"/>
              <a:t>[2].</a:t>
            </a:r>
            <a:endParaRPr lang="en-US" dirty="0" smtClean="0"/>
          </a:p>
          <a:p>
            <a:r>
              <a:rPr lang="en-US" dirty="0" smtClean="0"/>
              <a:t>2008 US .</a:t>
            </a:r>
            <a:r>
              <a:rPr lang="en-US" dirty="0" err="1" smtClean="0"/>
              <a:t>gov</a:t>
            </a:r>
            <a:r>
              <a:rPr lang="en-US" dirty="0" smtClean="0"/>
              <a:t> mandate.  </a:t>
            </a:r>
            <a:r>
              <a:rPr lang="en-US" dirty="0"/>
              <a:t>~</a:t>
            </a:r>
            <a:r>
              <a:rPr lang="en-US" dirty="0" smtClean="0"/>
              <a:t>70% operational. </a:t>
            </a:r>
            <a:r>
              <a:rPr lang="en-US" sz="2400" dirty="0" smtClean="0"/>
              <a:t>[3]</a:t>
            </a:r>
            <a:endParaRPr lang="en-US" dirty="0" smtClean="0"/>
          </a:p>
        </p:txBody>
      </p:sp>
      <p:sp>
        <p:nvSpPr>
          <p:cNvPr id="4" name="Rectangle 3"/>
          <p:cNvSpPr/>
          <p:nvPr/>
        </p:nvSpPr>
        <p:spPr>
          <a:xfrm>
            <a:off x="152400" y="6119336"/>
            <a:ext cx="8991600" cy="738664"/>
          </a:xfrm>
          <a:prstGeom prst="rect">
            <a:avLst/>
          </a:prstGeom>
        </p:spPr>
        <p:txBody>
          <a:bodyPr wrap="square">
            <a:spAutoFit/>
          </a:bodyPr>
          <a:lstStyle/>
          <a:p>
            <a:r>
              <a:rPr lang="en-US" sz="1400" b="1" dirty="0" smtClean="0"/>
              <a:t>[1] FCC=Federal Communications Commission=US communications Ministry </a:t>
            </a:r>
          </a:p>
          <a:p>
            <a:r>
              <a:rPr lang="en-US" sz="1400" b="1" dirty="0" smtClean="0"/>
              <a:t>[2] http://securitywatch.pcmag.com/security/295722-isps-agree-to-fcc-rules-on-anti-botnet-dnssec-internet-routing  </a:t>
            </a:r>
          </a:p>
          <a:p>
            <a:r>
              <a:rPr lang="en-US" sz="1400" b="1" dirty="0" smtClean="0"/>
              <a:t>[3] http://www.whitehouse.gov/sites/default/files/omb/memoranda/fy2008/m08-23.pdf</a:t>
            </a:r>
            <a:endParaRPr lang="en-US" sz="1400" b="1" dirty="0"/>
          </a:p>
        </p:txBody>
      </p:sp>
    </p:spTree>
    <p:extLst>
      <p:ext uri="{BB962C8B-B14F-4D97-AF65-F5344CB8AC3E}">
        <p14:creationId xmlns:p14="http://schemas.microsoft.com/office/powerpoint/2010/main" val="4110467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cstate="print">
            <a:duotone>
              <a:schemeClr val="accent3">
                <a:shade val="45000"/>
                <a:satMod val="135000"/>
              </a:schemeClr>
              <a:prstClr val="white"/>
            </a:duotone>
            <a:lum bright="20000"/>
          </a:blip>
          <a:srcRect/>
          <a:stretch>
            <a:fillRect/>
          </a:stretch>
        </p:blipFill>
        <p:spPr bwMode="auto">
          <a:xfrm>
            <a:off x="0" y="685800"/>
            <a:ext cx="9144000" cy="5800725"/>
          </a:xfrm>
          <a:prstGeom prst="rect">
            <a:avLst/>
          </a:prstGeom>
          <a:noFill/>
          <a:ln w="9525">
            <a:noFill/>
            <a:miter lim="800000"/>
            <a:headEnd/>
            <a:tailEnd/>
          </a:ln>
        </p:spPr>
      </p:pic>
      <p:sp>
        <p:nvSpPr>
          <p:cNvPr id="10" name="Content Placeholder 2"/>
          <p:cNvSpPr>
            <a:spLocks noGrp="1"/>
          </p:cNvSpPr>
          <p:nvPr>
            <p:ph idx="1"/>
          </p:nvPr>
        </p:nvSpPr>
        <p:spPr>
          <a:xfrm>
            <a:off x="304800" y="1108868"/>
            <a:ext cx="8229600" cy="4754563"/>
          </a:xfrm>
        </p:spPr>
        <p:txBody>
          <a:bodyPr>
            <a:normAutofit fontScale="77500" lnSpcReduction="20000"/>
          </a:bodyPr>
          <a:lstStyle/>
          <a:p>
            <a:pPr>
              <a:spcBef>
                <a:spcPts val="700"/>
              </a:spcBef>
            </a:pPr>
            <a:r>
              <a:rPr lang="en-US" dirty="0" smtClean="0"/>
              <a:t>Deployed on 95/316 TLDs (.</a:t>
            </a:r>
            <a:r>
              <a:rPr lang="en-US" dirty="0" err="1" smtClean="0"/>
              <a:t>br</a:t>
            </a:r>
            <a:r>
              <a:rPr lang="en-US" dirty="0" smtClean="0"/>
              <a:t>, .</a:t>
            </a:r>
            <a:r>
              <a:rPr lang="en-US" dirty="0" err="1" smtClean="0"/>
              <a:t>cz</a:t>
            </a:r>
            <a:r>
              <a:rPr lang="en-US" dirty="0" smtClean="0"/>
              <a:t>, .co, .</a:t>
            </a:r>
            <a:r>
              <a:rPr lang="en-US" dirty="0" err="1" smtClean="0"/>
              <a:t>ua</a:t>
            </a:r>
            <a:r>
              <a:rPr lang="en-US" dirty="0" smtClean="0"/>
              <a:t>, .</a:t>
            </a:r>
            <a:r>
              <a:rPr lang="en-US" dirty="0" err="1" smtClean="0"/>
              <a:t>nl</a:t>
            </a:r>
            <a:r>
              <a:rPr lang="en-US" dirty="0" smtClean="0"/>
              <a:t>, .</a:t>
            </a:r>
            <a:r>
              <a:rPr lang="en-US" dirty="0" err="1" smtClean="0"/>
              <a:t>bg</a:t>
            </a:r>
            <a:r>
              <a:rPr lang="en-US" dirty="0" smtClean="0"/>
              <a:t>, .kg, .am, .lv, .</a:t>
            </a:r>
            <a:r>
              <a:rPr lang="en-US" dirty="0" err="1" smtClean="0"/>
              <a:t>ug</a:t>
            </a:r>
            <a:r>
              <a:rPr lang="en-US" dirty="0" smtClean="0"/>
              <a:t>, .mm, .</a:t>
            </a:r>
            <a:r>
              <a:rPr lang="en-US" dirty="0" err="1" smtClean="0"/>
              <a:t>mn</a:t>
            </a:r>
            <a:r>
              <a:rPr lang="en-US" dirty="0" smtClean="0"/>
              <a:t>, .de, .</a:t>
            </a:r>
            <a:r>
              <a:rPr lang="en-US" dirty="0" err="1" smtClean="0"/>
              <a:t>eu</a:t>
            </a:r>
            <a:r>
              <a:rPr lang="en-US" dirty="0" smtClean="0"/>
              <a:t>, .</a:t>
            </a:r>
            <a:r>
              <a:rPr lang="en-US" dirty="0" err="1" smtClean="0"/>
              <a:t>uk</a:t>
            </a:r>
            <a:r>
              <a:rPr lang="en-US" dirty="0" smtClean="0"/>
              <a:t>, .</a:t>
            </a:r>
            <a:r>
              <a:rPr lang="en-US" dirty="0" err="1" smtClean="0"/>
              <a:t>tt</a:t>
            </a:r>
            <a:r>
              <a:rPr lang="en-US" dirty="0" smtClean="0"/>
              <a:t>, .</a:t>
            </a:r>
            <a:r>
              <a:rPr lang="en-US" dirty="0" err="1" smtClean="0"/>
              <a:t>pl</a:t>
            </a:r>
            <a:r>
              <a:rPr lang="en-US" dirty="0" smtClean="0"/>
              <a:t>, .in, .</a:t>
            </a:r>
            <a:r>
              <a:rPr lang="en-US" dirty="0" err="1" smtClean="0"/>
              <a:t>lk</a:t>
            </a:r>
            <a:r>
              <a:rPr lang="en-US" dirty="0" smtClean="0"/>
              <a:t>, .com, .my </a:t>
            </a:r>
            <a:r>
              <a:rPr lang="ar-AE" dirty="0" smtClean="0"/>
              <a:t>مليسيا</a:t>
            </a:r>
            <a:r>
              <a:rPr lang="en-US" dirty="0" smtClean="0"/>
              <a:t> , .</a:t>
            </a:r>
            <a:r>
              <a:rPr lang="en-US" dirty="0" err="1" smtClean="0"/>
              <a:t>asia</a:t>
            </a:r>
            <a:r>
              <a:rPr lang="en-US" dirty="0" smtClean="0"/>
              <a:t>, .</a:t>
            </a:r>
            <a:r>
              <a:rPr lang="en-US" dirty="0" err="1" smtClean="0"/>
              <a:t>tw</a:t>
            </a:r>
            <a:r>
              <a:rPr lang="en-US" dirty="0" smtClean="0"/>
              <a:t> </a:t>
            </a:r>
            <a:r>
              <a:rPr lang="ja-JP" altLang="en-US" dirty="0" smtClean="0"/>
              <a:t>台灣</a:t>
            </a:r>
            <a:r>
              <a:rPr lang="en-US" dirty="0" smtClean="0"/>
              <a:t>, .</a:t>
            </a:r>
            <a:r>
              <a:rPr lang="en-US" dirty="0" err="1" smtClean="0"/>
              <a:t>kr</a:t>
            </a:r>
            <a:r>
              <a:rPr lang="en-US" dirty="0" smtClean="0"/>
              <a:t> </a:t>
            </a:r>
            <a:r>
              <a:rPr lang="ko-KR" altLang="en-US" dirty="0" smtClean="0"/>
              <a:t>한국</a:t>
            </a:r>
            <a:r>
              <a:rPr lang="en-US" altLang="ko-KR" dirty="0" smtClean="0"/>
              <a:t>,</a:t>
            </a:r>
            <a:r>
              <a:rPr lang="en-US" dirty="0" smtClean="0"/>
              <a:t> .</a:t>
            </a:r>
            <a:r>
              <a:rPr lang="en-US" dirty="0" err="1" smtClean="0"/>
              <a:t>jp</a:t>
            </a:r>
            <a:r>
              <a:rPr lang="en-US" dirty="0" smtClean="0"/>
              <a:t>, .</a:t>
            </a:r>
            <a:r>
              <a:rPr lang="en-US" dirty="0" err="1" smtClean="0"/>
              <a:t>fr</a:t>
            </a:r>
            <a:r>
              <a:rPr lang="en-US" dirty="0" smtClean="0"/>
              <a:t>, .post, …)</a:t>
            </a:r>
          </a:p>
          <a:p>
            <a:pPr>
              <a:spcBef>
                <a:spcPts val="700"/>
              </a:spcBef>
            </a:pPr>
            <a:r>
              <a:rPr lang="en-US" dirty="0" smtClean="0"/>
              <a:t>Root signed** and audited</a:t>
            </a:r>
          </a:p>
          <a:p>
            <a:pPr>
              <a:spcBef>
                <a:spcPts val="700"/>
              </a:spcBef>
            </a:pPr>
            <a:r>
              <a:rPr lang="en-US" dirty="0" smtClean="0"/>
              <a:t>New </a:t>
            </a:r>
            <a:r>
              <a:rPr lang="en-US" dirty="0" err="1" smtClean="0"/>
              <a:t>gTLDs</a:t>
            </a:r>
            <a:r>
              <a:rPr lang="en-US" dirty="0" smtClean="0"/>
              <a:t> require it</a:t>
            </a:r>
          </a:p>
          <a:p>
            <a:pPr>
              <a:spcBef>
                <a:spcPts val="700"/>
              </a:spcBef>
            </a:pPr>
            <a:r>
              <a:rPr lang="en-US" dirty="0" smtClean="0"/>
              <a:t>&gt;84% of domain names could have DNSSEC</a:t>
            </a:r>
          </a:p>
          <a:p>
            <a:pPr>
              <a:spcBef>
                <a:spcPts val="700"/>
              </a:spcBef>
            </a:pPr>
            <a:r>
              <a:rPr lang="en-US" dirty="0" smtClean="0"/>
              <a:t>Growing ISP support*</a:t>
            </a:r>
          </a:p>
          <a:p>
            <a:pPr>
              <a:spcBef>
                <a:spcPts val="700"/>
              </a:spcBef>
            </a:pPr>
            <a:r>
              <a:rPr lang="en-US" dirty="0" smtClean="0"/>
              <a:t>3</a:t>
            </a:r>
            <a:r>
              <a:rPr lang="en-US" baseline="30000" dirty="0" smtClean="0"/>
              <a:t>rd</a:t>
            </a:r>
            <a:r>
              <a:rPr lang="en-US" dirty="0" smtClean="0"/>
              <a:t> party signing solutions: </a:t>
            </a:r>
            <a:r>
              <a:rPr lang="en-US" dirty="0" err="1" smtClean="0"/>
              <a:t>GoDaddy</a:t>
            </a:r>
            <a:r>
              <a:rPr lang="en-US" dirty="0" smtClean="0"/>
              <a:t>, </a:t>
            </a:r>
            <a:r>
              <a:rPr lang="en-US" dirty="0" err="1" smtClean="0"/>
              <a:t>Binero</a:t>
            </a:r>
            <a:r>
              <a:rPr lang="en-US" dirty="0" smtClean="0"/>
              <a:t>, VeriSign…***</a:t>
            </a:r>
          </a:p>
          <a:p>
            <a:pPr>
              <a:spcBef>
                <a:spcPts val="700"/>
              </a:spcBef>
            </a:pPr>
            <a:r>
              <a:rPr lang="en-US" dirty="0" smtClean="0"/>
              <a:t>Vendors support it: ISC/Bind, Microsoft, …</a:t>
            </a:r>
          </a:p>
          <a:p>
            <a:pPr>
              <a:spcBef>
                <a:spcPts val="700"/>
              </a:spcBef>
            </a:pPr>
            <a:r>
              <a:rPr lang="en-US" dirty="0" smtClean="0"/>
              <a:t>New standards being developed on DNSSEC (e.g., IETF RFC6698 SSL Certificates)</a:t>
            </a:r>
          </a:p>
          <a:p>
            <a:pPr>
              <a:spcBef>
                <a:spcPts val="700"/>
              </a:spcBef>
            </a:pPr>
            <a:r>
              <a:rPr lang="en-US" dirty="0" smtClean="0"/>
              <a:t>Growing interest from others major players…</a:t>
            </a:r>
          </a:p>
        </p:txBody>
      </p:sp>
      <p:pic>
        <p:nvPicPr>
          <p:cNvPr id="1026" name="Picture 2"/>
          <p:cNvPicPr>
            <a:picLocks noChangeAspect="1" noChangeArrowheads="1"/>
          </p:cNvPicPr>
          <p:nvPr/>
        </p:nvPicPr>
        <p:blipFill>
          <a:blip r:embed="rId4" cstate="print"/>
          <a:srcRect/>
          <a:stretch>
            <a:fillRect/>
          </a:stretch>
        </p:blipFill>
        <p:spPr bwMode="auto">
          <a:xfrm>
            <a:off x="4739888" y="2057400"/>
            <a:ext cx="1493024" cy="762000"/>
          </a:xfrm>
          <a:prstGeom prst="rect">
            <a:avLst/>
          </a:prstGeom>
          <a:noFill/>
          <a:ln w="9525">
            <a:noFill/>
            <a:miter lim="800000"/>
            <a:headEnd/>
            <a:tailEnd/>
          </a:ln>
        </p:spPr>
      </p:pic>
      <p:sp>
        <p:nvSpPr>
          <p:cNvPr id="2" name="Title 1"/>
          <p:cNvSpPr>
            <a:spLocks noGrp="1"/>
          </p:cNvSpPr>
          <p:nvPr>
            <p:ph type="title"/>
          </p:nvPr>
        </p:nvSpPr>
        <p:spPr>
          <a:xfrm>
            <a:off x="457200" y="30480"/>
            <a:ext cx="8229600" cy="1143000"/>
          </a:xfrm>
        </p:spPr>
        <p:txBody>
          <a:bodyPr>
            <a:normAutofit/>
          </a:bodyPr>
          <a:lstStyle/>
          <a:p>
            <a:pPr algn="ctr"/>
            <a:r>
              <a:rPr lang="en-US" sz="4000" b="1" dirty="0" smtClean="0"/>
              <a:t>DNSSEC: Where we are</a:t>
            </a:r>
            <a:endParaRPr lang="en-US" sz="4000" b="1" dirty="0"/>
          </a:p>
        </p:txBody>
      </p:sp>
      <p:sp>
        <p:nvSpPr>
          <p:cNvPr id="12" name="Rectangle 11"/>
          <p:cNvSpPr/>
          <p:nvPr/>
        </p:nvSpPr>
        <p:spPr>
          <a:xfrm>
            <a:off x="381000" y="5638800"/>
            <a:ext cx="8153400" cy="584775"/>
          </a:xfrm>
          <a:prstGeom prst="rect">
            <a:avLst/>
          </a:prstGeom>
        </p:spPr>
        <p:txBody>
          <a:bodyPr wrap="square">
            <a:spAutoFit/>
          </a:bodyPr>
          <a:lstStyle/>
          <a:p>
            <a:r>
              <a:rPr lang="en-US" sz="1600" b="1" dirty="0" smtClean="0"/>
              <a:t>*COMCAST Internet (18M), </a:t>
            </a:r>
            <a:r>
              <a:rPr lang="en-US" sz="1600" b="1" dirty="0" err="1" smtClean="0"/>
              <a:t>TeliaSonera</a:t>
            </a:r>
            <a:r>
              <a:rPr lang="en-US" sz="1600" b="1" dirty="0" smtClean="0"/>
              <a:t> SE, </a:t>
            </a:r>
            <a:r>
              <a:rPr lang="en-US" sz="1600" b="1" dirty="0" err="1" smtClean="0"/>
              <a:t>Sprint,Vodafone</a:t>
            </a:r>
            <a:r>
              <a:rPr lang="en-US" sz="1600" b="1" dirty="0" smtClean="0"/>
              <a:t> </a:t>
            </a:r>
            <a:r>
              <a:rPr lang="en-US" sz="1600" b="1" dirty="0" err="1" smtClean="0"/>
              <a:t>CZ,Telefonica</a:t>
            </a:r>
            <a:r>
              <a:rPr lang="en-US" sz="1600" b="1" dirty="0" smtClean="0"/>
              <a:t> CZ, T-mobile NL, </a:t>
            </a:r>
            <a:r>
              <a:rPr lang="en-US" sz="1600" b="1" dirty="0" err="1" smtClean="0"/>
              <a:t>SurfNet</a:t>
            </a:r>
            <a:r>
              <a:rPr lang="en-US" sz="1600" b="1" dirty="0" smtClean="0"/>
              <a:t> NL, SANYO Information Technology Solutions JP, others.. </a:t>
            </a:r>
            <a:endParaRPr lang="en-US" sz="1600" b="1" dirty="0"/>
          </a:p>
        </p:txBody>
      </p:sp>
      <p:pic>
        <p:nvPicPr>
          <p:cNvPr id="21506" name="Picture 2" descr="http://dnssec-deployment.icann.org/dctld/bar3.png"/>
          <p:cNvPicPr>
            <a:picLocks noChangeAspect="1" noChangeArrowheads="1"/>
          </p:cNvPicPr>
          <p:nvPr/>
        </p:nvPicPr>
        <p:blipFill>
          <a:blip r:embed="rId5" cstate="print"/>
          <a:srcRect/>
          <a:stretch>
            <a:fillRect/>
          </a:stretch>
        </p:blipFill>
        <p:spPr bwMode="auto">
          <a:xfrm>
            <a:off x="8191500" y="2057400"/>
            <a:ext cx="952500" cy="2857500"/>
          </a:xfrm>
          <a:prstGeom prst="rect">
            <a:avLst/>
          </a:prstGeom>
          <a:noFill/>
        </p:spPr>
      </p:pic>
      <p:sp>
        <p:nvSpPr>
          <p:cNvPr id="3" name="TextBox 2"/>
          <p:cNvSpPr txBox="1"/>
          <p:nvPr/>
        </p:nvSpPr>
        <p:spPr>
          <a:xfrm>
            <a:off x="381000" y="6244526"/>
            <a:ext cx="8172450" cy="338554"/>
          </a:xfrm>
          <a:prstGeom prst="rect">
            <a:avLst/>
          </a:prstGeom>
          <a:noFill/>
        </p:spPr>
        <p:txBody>
          <a:bodyPr wrap="square" rtlCol="0">
            <a:spAutoFit/>
          </a:bodyPr>
          <a:lstStyle/>
          <a:p>
            <a:r>
              <a:rPr lang="en-US" sz="1600" b="1" dirty="0" smtClean="0"/>
              <a:t>**21 TCRs from: </a:t>
            </a:r>
            <a:r>
              <a:rPr lang="en-US" sz="1600" b="1" dirty="0"/>
              <a:t>TT, BF, RU, CN, US, SE, NL, UG, BR, </a:t>
            </a:r>
            <a:r>
              <a:rPr lang="en-US" sz="1600" b="1" dirty="0" smtClean="0"/>
              <a:t>Benin, </a:t>
            </a:r>
            <a:r>
              <a:rPr lang="en-US" sz="1600" b="1" dirty="0"/>
              <a:t>PT, NP, Mauritius, CZ, CA, JP, UK, </a:t>
            </a:r>
            <a:r>
              <a:rPr lang="en-US" sz="1600" b="1" dirty="0" smtClean="0"/>
              <a:t>NZ</a:t>
            </a:r>
            <a:endParaRPr lang="en-US" sz="1600" b="1" dirty="0"/>
          </a:p>
        </p:txBody>
      </p:sp>
      <p:sp>
        <p:nvSpPr>
          <p:cNvPr id="4" name="Rectangle 3"/>
          <p:cNvSpPr/>
          <p:nvPr/>
        </p:nvSpPr>
        <p:spPr>
          <a:xfrm>
            <a:off x="381000" y="6519446"/>
            <a:ext cx="8001000" cy="338554"/>
          </a:xfrm>
          <a:prstGeom prst="rect">
            <a:avLst/>
          </a:prstGeom>
        </p:spPr>
        <p:txBody>
          <a:bodyPr wrap="square">
            <a:spAutoFit/>
          </a:bodyPr>
          <a:lstStyle/>
          <a:p>
            <a:r>
              <a:rPr lang="en-US" sz="1600" b="1" dirty="0" smtClean="0"/>
              <a:t>*** Partial list of registrars: https</a:t>
            </a:r>
            <a:r>
              <a:rPr lang="en-US" sz="1600" b="1" dirty="0"/>
              <a:t>://www.icann.org/en/news/in-focus/dnssec/deployment</a:t>
            </a:r>
          </a:p>
        </p:txBody>
      </p:sp>
    </p:spTree>
    <p:extLst>
      <p:ext uri="{BB962C8B-B14F-4D97-AF65-F5344CB8AC3E}">
        <p14:creationId xmlns:p14="http://schemas.microsoft.com/office/powerpoint/2010/main" val="3019028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3"/>
          <p:cNvSpPr>
            <a:spLocks noChangeShapeType="1"/>
          </p:cNvSpPr>
          <p:nvPr/>
        </p:nvSpPr>
        <p:spPr bwMode="auto">
          <a:xfrm flipH="1">
            <a:off x="5257800" y="3124200"/>
            <a:ext cx="914400" cy="2514600"/>
          </a:xfrm>
          <a:prstGeom prst="line">
            <a:avLst/>
          </a:prstGeom>
          <a:noFill/>
          <a:ln w="44450">
            <a:solidFill>
              <a:schemeClr val="tx1"/>
            </a:solidFill>
            <a:round/>
            <a:headEnd/>
            <a:tailEnd type="triangle" w="med" len="med"/>
          </a:ln>
        </p:spPr>
        <p:txBody>
          <a:bodyPr/>
          <a:lstStyle/>
          <a:p>
            <a:endParaRPr lang="en-US"/>
          </a:p>
        </p:txBody>
      </p:sp>
      <p:sp>
        <p:nvSpPr>
          <p:cNvPr id="4" name="Line 32"/>
          <p:cNvSpPr>
            <a:spLocks noChangeShapeType="1"/>
          </p:cNvSpPr>
          <p:nvPr/>
        </p:nvSpPr>
        <p:spPr bwMode="auto">
          <a:xfrm flipH="1">
            <a:off x="5410200" y="3081338"/>
            <a:ext cx="892175" cy="3090862"/>
          </a:xfrm>
          <a:prstGeom prst="line">
            <a:avLst/>
          </a:prstGeom>
          <a:ln w="63500">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en-US"/>
          </a:p>
        </p:txBody>
      </p:sp>
      <p:sp>
        <p:nvSpPr>
          <p:cNvPr id="30724" name="Line 2"/>
          <p:cNvSpPr>
            <a:spLocks noChangeShapeType="1"/>
          </p:cNvSpPr>
          <p:nvPr/>
        </p:nvSpPr>
        <p:spPr bwMode="auto">
          <a:xfrm flipH="1">
            <a:off x="5334000" y="3048000"/>
            <a:ext cx="762000" cy="1828800"/>
          </a:xfrm>
          <a:prstGeom prst="line">
            <a:avLst/>
          </a:prstGeom>
          <a:noFill/>
          <a:ln w="44450">
            <a:solidFill>
              <a:schemeClr val="tx1"/>
            </a:solidFill>
            <a:round/>
            <a:headEnd/>
            <a:tailEnd type="triangle" w="med" len="med"/>
          </a:ln>
        </p:spPr>
        <p:txBody>
          <a:bodyPr/>
          <a:lstStyle/>
          <a:p>
            <a:endParaRPr lang="en-US"/>
          </a:p>
        </p:txBody>
      </p:sp>
      <p:sp>
        <p:nvSpPr>
          <p:cNvPr id="30725" name="Title 1"/>
          <p:cNvSpPr>
            <a:spLocks noGrp="1"/>
          </p:cNvSpPr>
          <p:nvPr>
            <p:ph type="title"/>
          </p:nvPr>
        </p:nvSpPr>
        <p:spPr>
          <a:xfrm>
            <a:off x="533400" y="228600"/>
            <a:ext cx="8229600" cy="1143000"/>
          </a:xfrm>
        </p:spPr>
        <p:txBody>
          <a:bodyPr>
            <a:noAutofit/>
          </a:bodyPr>
          <a:lstStyle/>
          <a:p>
            <a:pPr eaLnBrk="1" hangingPunct="1"/>
            <a:r>
              <a:rPr lang="en-US" sz="4000" b="1" dirty="0" smtClean="0"/>
              <a:t>The Bad: SSL Dilution of Trust </a:t>
            </a:r>
            <a:br>
              <a:rPr lang="en-US" sz="4000" b="1" dirty="0" smtClean="0"/>
            </a:br>
            <a:r>
              <a:rPr lang="en-US" sz="4000" b="1" dirty="0" smtClean="0"/>
              <a:t>The </a:t>
            </a:r>
            <a:r>
              <a:rPr lang="en-US" sz="4000" b="1" dirty="0"/>
              <a:t>G</a:t>
            </a:r>
            <a:r>
              <a:rPr lang="en-US" sz="4000" b="1" dirty="0" smtClean="0"/>
              <a:t>ood: DNSSEC = Global “free” PKI</a:t>
            </a:r>
          </a:p>
        </p:txBody>
      </p:sp>
      <p:pic>
        <p:nvPicPr>
          <p:cNvPr id="30746" name="Picture 5" descr="MCj04315990000[1]"/>
          <p:cNvPicPr>
            <a:picLocks noChangeAspect="1" noChangeArrowheads="1"/>
          </p:cNvPicPr>
          <p:nvPr/>
        </p:nvPicPr>
        <p:blipFill>
          <a:blip r:embed="rId3" cstate="print"/>
          <a:srcRect/>
          <a:stretch>
            <a:fillRect/>
          </a:stretch>
        </p:blipFill>
        <p:spPr bwMode="auto">
          <a:xfrm>
            <a:off x="1881188" y="1850503"/>
            <a:ext cx="866775" cy="884238"/>
          </a:xfrm>
          <a:prstGeom prst="rect">
            <a:avLst/>
          </a:prstGeom>
          <a:noFill/>
          <a:ln w="9525">
            <a:noFill/>
            <a:miter lim="800000"/>
            <a:headEnd/>
            <a:tailEnd/>
          </a:ln>
        </p:spPr>
      </p:pic>
      <p:sp>
        <p:nvSpPr>
          <p:cNvPr id="30747" name="TextBox 12"/>
          <p:cNvSpPr txBox="1">
            <a:spLocks noChangeArrowheads="1"/>
          </p:cNvSpPr>
          <p:nvPr/>
        </p:nvSpPr>
        <p:spPr bwMode="auto">
          <a:xfrm>
            <a:off x="838200" y="1600200"/>
            <a:ext cx="2971800" cy="369888"/>
          </a:xfrm>
          <a:prstGeom prst="rect">
            <a:avLst/>
          </a:prstGeom>
          <a:noFill/>
          <a:ln w="9525">
            <a:noFill/>
            <a:miter lim="800000"/>
            <a:headEnd/>
            <a:tailEnd/>
          </a:ln>
        </p:spPr>
        <p:txBody>
          <a:bodyPr>
            <a:spAutoFit/>
          </a:bodyPr>
          <a:lstStyle/>
          <a:p>
            <a:r>
              <a:rPr lang="en-US">
                <a:latin typeface="Calibri" pitchFamily="34" charset="0"/>
              </a:rPr>
              <a:t>CA Certificate roots ~1482</a:t>
            </a:r>
          </a:p>
        </p:txBody>
      </p:sp>
      <p:sp>
        <p:nvSpPr>
          <p:cNvPr id="30727" name="TextBox 12"/>
          <p:cNvSpPr txBox="1">
            <a:spLocks noChangeArrowheads="1"/>
          </p:cNvSpPr>
          <p:nvPr/>
        </p:nvSpPr>
        <p:spPr bwMode="auto">
          <a:xfrm>
            <a:off x="6705600" y="5867400"/>
            <a:ext cx="1600200" cy="615950"/>
          </a:xfrm>
          <a:prstGeom prst="rect">
            <a:avLst/>
          </a:prstGeom>
          <a:noFill/>
          <a:ln w="9525">
            <a:solidFill>
              <a:schemeClr val="tx1"/>
            </a:solidFill>
            <a:miter lim="800000"/>
            <a:headEnd/>
            <a:tailEnd/>
          </a:ln>
        </p:spPr>
        <p:txBody>
          <a:bodyPr>
            <a:spAutoFit/>
          </a:bodyPr>
          <a:lstStyle/>
          <a:p>
            <a:r>
              <a:rPr lang="en-US" sz="1700">
                <a:latin typeface="Calibri" pitchFamily="34" charset="0"/>
              </a:rPr>
              <a:t>Login security SSHFP RFC4255</a:t>
            </a:r>
          </a:p>
        </p:txBody>
      </p:sp>
      <p:sp>
        <p:nvSpPr>
          <p:cNvPr id="30728" name="TextBox 12"/>
          <p:cNvSpPr txBox="1">
            <a:spLocks noChangeArrowheads="1"/>
          </p:cNvSpPr>
          <p:nvPr/>
        </p:nvSpPr>
        <p:spPr bwMode="auto">
          <a:xfrm>
            <a:off x="1371600" y="5105400"/>
            <a:ext cx="2795589" cy="1138773"/>
          </a:xfrm>
          <a:prstGeom prst="rect">
            <a:avLst/>
          </a:prstGeom>
          <a:solidFill>
            <a:schemeClr val="bg1"/>
          </a:solidFill>
          <a:ln w="9525">
            <a:solidFill>
              <a:schemeClr val="tx1"/>
            </a:solidFill>
            <a:miter lim="800000"/>
            <a:headEnd/>
            <a:tailEnd/>
          </a:ln>
        </p:spPr>
        <p:txBody>
          <a:bodyPr wrap="square">
            <a:spAutoFit/>
          </a:bodyPr>
          <a:lstStyle/>
          <a:p>
            <a:r>
              <a:rPr lang="en-US" sz="1700" dirty="0" smtClean="0">
                <a:latin typeface="Calibri" pitchFamily="34" charset="0"/>
              </a:rPr>
              <a:t>DANE and other yet </a:t>
            </a:r>
            <a:r>
              <a:rPr lang="en-US" sz="1700" dirty="0">
                <a:latin typeface="Calibri" pitchFamily="34" charset="0"/>
              </a:rPr>
              <a:t>to be discovered security </a:t>
            </a:r>
            <a:r>
              <a:rPr lang="en-US" sz="1700" dirty="0" smtClean="0">
                <a:latin typeface="Calibri" pitchFamily="34" charset="0"/>
              </a:rPr>
              <a:t>innovations, enhancements</a:t>
            </a:r>
            <a:r>
              <a:rPr lang="en-US" sz="1700" dirty="0">
                <a:latin typeface="Calibri" pitchFamily="34" charset="0"/>
              </a:rPr>
              <a:t>, and synergies</a:t>
            </a:r>
          </a:p>
        </p:txBody>
      </p:sp>
      <p:sp>
        <p:nvSpPr>
          <p:cNvPr id="30729" name="Text Box 16"/>
          <p:cNvSpPr txBox="1">
            <a:spLocks noChangeArrowheads="1"/>
          </p:cNvSpPr>
          <p:nvPr/>
        </p:nvSpPr>
        <p:spPr bwMode="auto">
          <a:xfrm>
            <a:off x="457200" y="3429000"/>
            <a:ext cx="1828800" cy="1136650"/>
          </a:xfrm>
          <a:prstGeom prst="rect">
            <a:avLst/>
          </a:prstGeom>
          <a:noFill/>
          <a:ln w="9525">
            <a:solidFill>
              <a:schemeClr val="tx1"/>
            </a:solidFill>
            <a:miter lim="800000"/>
            <a:headEnd/>
            <a:tailEnd/>
          </a:ln>
        </p:spPr>
        <p:txBody>
          <a:bodyPr>
            <a:spAutoFit/>
          </a:bodyPr>
          <a:lstStyle/>
          <a:p>
            <a:pPr>
              <a:spcBef>
                <a:spcPct val="50000"/>
              </a:spcBef>
            </a:pPr>
            <a:r>
              <a:rPr lang="en-US" sz="1700">
                <a:latin typeface="Calibri" pitchFamily="34" charset="0"/>
              </a:rPr>
              <a:t>Content security Commercial SSL Certificates for Web and e-mail</a:t>
            </a:r>
          </a:p>
        </p:txBody>
      </p:sp>
      <p:sp>
        <p:nvSpPr>
          <p:cNvPr id="30730" name="Line 19"/>
          <p:cNvSpPr>
            <a:spLocks noChangeShapeType="1"/>
          </p:cNvSpPr>
          <p:nvPr/>
        </p:nvSpPr>
        <p:spPr bwMode="auto">
          <a:xfrm flipH="1">
            <a:off x="1371600" y="2971800"/>
            <a:ext cx="457200" cy="457200"/>
          </a:xfrm>
          <a:prstGeom prst="line">
            <a:avLst/>
          </a:prstGeom>
          <a:noFill/>
          <a:ln w="44450">
            <a:solidFill>
              <a:schemeClr val="tx1"/>
            </a:solidFill>
            <a:round/>
            <a:headEnd/>
            <a:tailEnd type="triangle" w="med" len="med"/>
          </a:ln>
        </p:spPr>
        <p:txBody>
          <a:bodyPr/>
          <a:lstStyle/>
          <a:p>
            <a:endParaRPr lang="en-US"/>
          </a:p>
        </p:txBody>
      </p:sp>
      <p:sp>
        <p:nvSpPr>
          <p:cNvPr id="30731" name="Line 22"/>
          <p:cNvSpPr>
            <a:spLocks noChangeShapeType="1"/>
          </p:cNvSpPr>
          <p:nvPr/>
        </p:nvSpPr>
        <p:spPr bwMode="auto">
          <a:xfrm flipH="1">
            <a:off x="5715000" y="2971800"/>
            <a:ext cx="152400" cy="304800"/>
          </a:xfrm>
          <a:prstGeom prst="line">
            <a:avLst/>
          </a:prstGeom>
          <a:noFill/>
          <a:ln w="44450">
            <a:solidFill>
              <a:schemeClr val="tx1"/>
            </a:solidFill>
            <a:round/>
            <a:headEnd/>
            <a:tailEnd type="triangle" w="med" len="med"/>
          </a:ln>
        </p:spPr>
        <p:txBody>
          <a:bodyPr/>
          <a:lstStyle/>
          <a:p>
            <a:endParaRPr lang="en-US"/>
          </a:p>
        </p:txBody>
      </p:sp>
      <p:sp>
        <p:nvSpPr>
          <p:cNvPr id="30732" name="Line 23"/>
          <p:cNvSpPr>
            <a:spLocks noChangeShapeType="1"/>
          </p:cNvSpPr>
          <p:nvPr/>
        </p:nvSpPr>
        <p:spPr bwMode="auto">
          <a:xfrm flipH="1">
            <a:off x="3352800" y="2971800"/>
            <a:ext cx="2362200" cy="2133600"/>
          </a:xfrm>
          <a:prstGeom prst="line">
            <a:avLst/>
          </a:prstGeom>
          <a:noFill/>
          <a:ln w="44450">
            <a:solidFill>
              <a:schemeClr val="tx1"/>
            </a:solidFill>
            <a:round/>
            <a:headEnd/>
            <a:tailEnd type="triangle" w="med" len="med"/>
          </a:ln>
        </p:spPr>
        <p:txBody>
          <a:bodyPr/>
          <a:lstStyle/>
          <a:p>
            <a:endParaRPr lang="en-US"/>
          </a:p>
        </p:txBody>
      </p:sp>
      <p:sp>
        <p:nvSpPr>
          <p:cNvPr id="30733" name="Line 24"/>
          <p:cNvSpPr>
            <a:spLocks noChangeShapeType="1"/>
          </p:cNvSpPr>
          <p:nvPr/>
        </p:nvSpPr>
        <p:spPr bwMode="auto">
          <a:xfrm>
            <a:off x="6858000" y="3048000"/>
            <a:ext cx="152400" cy="304800"/>
          </a:xfrm>
          <a:prstGeom prst="line">
            <a:avLst/>
          </a:prstGeom>
          <a:noFill/>
          <a:ln w="44450">
            <a:solidFill>
              <a:schemeClr val="tx1"/>
            </a:solidFill>
            <a:round/>
            <a:headEnd/>
            <a:tailEnd type="triangle" w="med" len="med"/>
          </a:ln>
        </p:spPr>
        <p:txBody>
          <a:bodyPr/>
          <a:lstStyle/>
          <a:p>
            <a:endParaRPr lang="en-US"/>
          </a:p>
        </p:txBody>
      </p:sp>
      <p:sp>
        <p:nvSpPr>
          <p:cNvPr id="30734" name="Line 25"/>
          <p:cNvSpPr>
            <a:spLocks noChangeShapeType="1"/>
          </p:cNvSpPr>
          <p:nvPr/>
        </p:nvSpPr>
        <p:spPr bwMode="auto">
          <a:xfrm>
            <a:off x="6629400" y="3048000"/>
            <a:ext cx="838200" cy="2057400"/>
          </a:xfrm>
          <a:prstGeom prst="line">
            <a:avLst/>
          </a:prstGeom>
          <a:noFill/>
          <a:ln w="44450">
            <a:solidFill>
              <a:schemeClr val="tx1"/>
            </a:solidFill>
            <a:round/>
            <a:headEnd/>
            <a:tailEnd type="triangle" w="med" len="med"/>
          </a:ln>
        </p:spPr>
        <p:txBody>
          <a:bodyPr/>
          <a:lstStyle/>
          <a:p>
            <a:endParaRPr lang="en-US"/>
          </a:p>
        </p:txBody>
      </p:sp>
      <p:sp>
        <p:nvSpPr>
          <p:cNvPr id="30735" name="Line 26"/>
          <p:cNvSpPr>
            <a:spLocks noChangeShapeType="1"/>
          </p:cNvSpPr>
          <p:nvPr/>
        </p:nvSpPr>
        <p:spPr bwMode="auto">
          <a:xfrm>
            <a:off x="6400800" y="3048000"/>
            <a:ext cx="609600" cy="2819400"/>
          </a:xfrm>
          <a:prstGeom prst="line">
            <a:avLst/>
          </a:prstGeom>
          <a:noFill/>
          <a:ln w="44450">
            <a:solidFill>
              <a:schemeClr val="tx1"/>
            </a:solidFill>
            <a:round/>
            <a:headEnd/>
            <a:tailEnd type="triangle" w="med" len="med"/>
          </a:ln>
        </p:spPr>
        <p:txBody>
          <a:bodyPr/>
          <a:lstStyle/>
          <a:p>
            <a:endParaRPr lang="en-US"/>
          </a:p>
        </p:txBody>
      </p:sp>
      <p:sp>
        <p:nvSpPr>
          <p:cNvPr id="30736" name="Text Box 27"/>
          <p:cNvSpPr txBox="1">
            <a:spLocks noChangeArrowheads="1"/>
          </p:cNvSpPr>
          <p:nvPr/>
        </p:nvSpPr>
        <p:spPr bwMode="auto">
          <a:xfrm>
            <a:off x="4343400" y="3276600"/>
            <a:ext cx="2057400" cy="140017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dirty="0">
                <a:latin typeface="Calibri" pitchFamily="34" charset="0"/>
              </a:rPr>
              <a:t>Content security “Free SSL” certificates for Web and e-mail and “trust agility</a:t>
            </a:r>
            <a:r>
              <a:rPr lang="en-US" sz="1700" dirty="0" smtClean="0">
                <a:latin typeface="Calibri" pitchFamily="34" charset="0"/>
              </a:rPr>
              <a:t>”</a:t>
            </a:r>
            <a:endParaRPr lang="en-US" sz="1700" dirty="0">
              <a:latin typeface="Calibri" pitchFamily="34" charset="0"/>
            </a:endParaRPr>
          </a:p>
        </p:txBody>
      </p:sp>
      <p:sp>
        <p:nvSpPr>
          <p:cNvPr id="30737" name="TextBox 12"/>
          <p:cNvSpPr txBox="1">
            <a:spLocks noChangeArrowheads="1"/>
          </p:cNvSpPr>
          <p:nvPr/>
        </p:nvSpPr>
        <p:spPr bwMode="auto">
          <a:xfrm>
            <a:off x="4343400" y="4876800"/>
            <a:ext cx="2057400" cy="615950"/>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Network security IPSECKEY RFC4025</a:t>
            </a:r>
          </a:p>
        </p:txBody>
      </p:sp>
      <p:sp>
        <p:nvSpPr>
          <p:cNvPr id="30738" name="TextBox 12"/>
          <p:cNvSpPr txBox="1">
            <a:spLocks noChangeArrowheads="1"/>
          </p:cNvSpPr>
          <p:nvPr/>
        </p:nvSpPr>
        <p:spPr bwMode="auto">
          <a:xfrm>
            <a:off x="6553200" y="3352800"/>
            <a:ext cx="1905000" cy="1400175"/>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Cross-organizational and trans-national identity and authentication</a:t>
            </a:r>
          </a:p>
        </p:txBody>
      </p:sp>
      <p:sp>
        <p:nvSpPr>
          <p:cNvPr id="30739" name="TextBox 12"/>
          <p:cNvSpPr txBox="1">
            <a:spLocks noChangeArrowheads="1"/>
          </p:cNvSpPr>
          <p:nvPr/>
        </p:nvSpPr>
        <p:spPr bwMode="auto">
          <a:xfrm>
            <a:off x="6705600" y="5105400"/>
            <a:ext cx="2057400" cy="619125"/>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E-mail security</a:t>
            </a:r>
          </a:p>
          <a:p>
            <a:r>
              <a:rPr lang="en-US" sz="1700">
                <a:latin typeface="Calibri" pitchFamily="34" charset="0"/>
              </a:rPr>
              <a:t> DKIM RFC4871</a:t>
            </a:r>
          </a:p>
        </p:txBody>
      </p:sp>
      <p:sp>
        <p:nvSpPr>
          <p:cNvPr id="30740" name="Text Box 14"/>
          <p:cNvSpPr txBox="1">
            <a:spLocks noChangeArrowheads="1"/>
          </p:cNvSpPr>
          <p:nvPr/>
        </p:nvSpPr>
        <p:spPr bwMode="auto">
          <a:xfrm>
            <a:off x="5334000" y="1524000"/>
            <a:ext cx="2209800" cy="369888"/>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DNSSEC root - 1</a:t>
            </a:r>
          </a:p>
        </p:txBody>
      </p:sp>
      <p:pic>
        <p:nvPicPr>
          <p:cNvPr id="30741" name="Picture 16" descr="MCj04242440000[1]"/>
          <p:cNvPicPr>
            <a:picLocks noChangeAspect="1" noChangeArrowheads="1"/>
          </p:cNvPicPr>
          <p:nvPr/>
        </p:nvPicPr>
        <p:blipFill>
          <a:blip r:embed="rId4" cstate="print"/>
          <a:srcRect/>
          <a:stretch>
            <a:fillRect/>
          </a:stretch>
        </p:blipFill>
        <p:spPr bwMode="auto">
          <a:xfrm>
            <a:off x="5943600" y="1828800"/>
            <a:ext cx="914400" cy="838200"/>
          </a:xfrm>
          <a:prstGeom prst="rect">
            <a:avLst/>
          </a:prstGeom>
          <a:noFill/>
          <a:ln w="9525">
            <a:noFill/>
            <a:miter lim="800000"/>
            <a:headEnd/>
            <a:tailEnd/>
          </a:ln>
        </p:spPr>
      </p:pic>
      <p:sp>
        <p:nvSpPr>
          <p:cNvPr id="30742" name="TextBox 12" descr="Large checker board"/>
          <p:cNvSpPr txBox="1">
            <a:spLocks noChangeArrowheads="1"/>
          </p:cNvSpPr>
          <p:nvPr/>
        </p:nvSpPr>
        <p:spPr bwMode="auto">
          <a:xfrm>
            <a:off x="4419600" y="6172200"/>
            <a:ext cx="1882775" cy="400050"/>
          </a:xfrm>
          <a:prstGeom prst="rect">
            <a:avLst/>
          </a:prstGeom>
          <a:noFill/>
          <a:ln w="9525">
            <a:solidFill>
              <a:schemeClr val="tx1"/>
            </a:solidFill>
            <a:miter lim="800000"/>
            <a:headEnd/>
            <a:tailEnd/>
          </a:ln>
        </p:spPr>
        <p:txBody>
          <a:bodyPr>
            <a:spAutoFit/>
          </a:bodyPr>
          <a:lstStyle/>
          <a:p>
            <a:r>
              <a:rPr lang="en-US" sz="2000" b="1">
                <a:latin typeface="Calibri" pitchFamily="34" charset="0"/>
              </a:rPr>
              <a:t>Domain Names</a:t>
            </a:r>
          </a:p>
        </p:txBody>
      </p:sp>
      <p:sp>
        <p:nvSpPr>
          <p:cNvPr id="30743" name="Line 20"/>
          <p:cNvSpPr>
            <a:spLocks noChangeShapeType="1"/>
          </p:cNvSpPr>
          <p:nvPr/>
        </p:nvSpPr>
        <p:spPr bwMode="auto">
          <a:xfrm>
            <a:off x="2209800" y="2971800"/>
            <a:ext cx="685800" cy="2133600"/>
          </a:xfrm>
          <a:prstGeom prst="line">
            <a:avLst/>
          </a:prstGeom>
          <a:noFill/>
          <a:ln w="44450">
            <a:solidFill>
              <a:schemeClr val="tx1"/>
            </a:solidFill>
            <a:round/>
            <a:headEnd/>
            <a:tailEnd type="triangle" w="med" len="med"/>
          </a:ln>
        </p:spPr>
        <p:txBody>
          <a:bodyPr/>
          <a:lstStyle/>
          <a:p>
            <a:endParaRPr lang="en-US"/>
          </a:p>
        </p:txBody>
      </p:sp>
      <p:sp>
        <p:nvSpPr>
          <p:cNvPr id="30744" name="Text Box 27"/>
          <p:cNvSpPr txBox="1">
            <a:spLocks noChangeArrowheads="1"/>
          </p:cNvSpPr>
          <p:nvPr/>
        </p:nvSpPr>
        <p:spPr bwMode="auto">
          <a:xfrm>
            <a:off x="4419600" y="5638800"/>
            <a:ext cx="1828800" cy="354013"/>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dirty="0">
                <a:latin typeface="Calibri" pitchFamily="34" charset="0"/>
              </a:rPr>
              <a:t>S</a:t>
            </a:r>
            <a:r>
              <a:rPr lang="en-US" sz="1700" dirty="0" smtClean="0">
                <a:latin typeface="Calibri" pitchFamily="34" charset="0"/>
              </a:rPr>
              <a:t>ecuring VoIP</a:t>
            </a:r>
            <a:endParaRPr lang="en-US" sz="1700" dirty="0">
              <a:latin typeface="Calibri" pitchFamily="34" charset="0"/>
            </a:endParaRPr>
          </a:p>
        </p:txBody>
      </p:sp>
      <p:sp>
        <p:nvSpPr>
          <p:cNvPr id="30745" name="Rectangle 27"/>
          <p:cNvSpPr>
            <a:spLocks noChangeArrowheads="1"/>
          </p:cNvSpPr>
          <p:nvPr/>
        </p:nvSpPr>
        <p:spPr bwMode="auto">
          <a:xfrm>
            <a:off x="0" y="6396038"/>
            <a:ext cx="4572000" cy="461962"/>
          </a:xfrm>
          <a:prstGeom prst="rect">
            <a:avLst/>
          </a:prstGeom>
          <a:noFill/>
          <a:ln w="9525">
            <a:noFill/>
            <a:miter lim="800000"/>
            <a:headEnd/>
            <a:tailEnd/>
          </a:ln>
        </p:spPr>
        <p:txBody>
          <a:bodyPr>
            <a:spAutoFit/>
          </a:bodyPr>
          <a:lstStyle/>
          <a:p>
            <a:pPr>
              <a:buFont typeface="Wingdings 3" pitchFamily="18" charset="2"/>
              <a:buNone/>
            </a:pPr>
            <a:r>
              <a:rPr lang="en-US" sz="1200" dirty="0">
                <a:latin typeface="Calibri" pitchFamily="34" charset="0"/>
              </a:rPr>
              <a:t>https://www.eff.org/observatory</a:t>
            </a:r>
          </a:p>
          <a:p>
            <a:pPr>
              <a:buFont typeface="Wingdings 3" pitchFamily="18" charset="2"/>
              <a:buNone/>
            </a:pPr>
            <a:r>
              <a:rPr lang="en-US" sz="1200" dirty="0">
                <a:latin typeface="Calibri" pitchFamily="34" charset="0"/>
              </a:rPr>
              <a:t>http://royal.pingdom.com/2011/01/12/internet-2010-in-numbers/</a:t>
            </a:r>
          </a:p>
        </p:txBody>
      </p:sp>
      <p:pic>
        <p:nvPicPr>
          <p:cNvPr id="28" name="Picture 5" descr="MCj04315990000[1]"/>
          <p:cNvPicPr>
            <a:picLocks noChangeAspect="1" noChangeArrowheads="1"/>
          </p:cNvPicPr>
          <p:nvPr/>
        </p:nvPicPr>
        <p:blipFill>
          <a:blip r:embed="rId3" cstate="print"/>
          <a:srcRect/>
          <a:stretch>
            <a:fillRect/>
          </a:stretch>
        </p:blipFill>
        <p:spPr bwMode="auto">
          <a:xfrm>
            <a:off x="1600200" y="2002903"/>
            <a:ext cx="866775" cy="884238"/>
          </a:xfrm>
          <a:prstGeom prst="rect">
            <a:avLst/>
          </a:prstGeom>
          <a:noFill/>
          <a:ln w="9525">
            <a:noFill/>
            <a:miter lim="800000"/>
            <a:headEnd/>
            <a:tailEnd/>
          </a:ln>
        </p:spPr>
      </p:pic>
      <p:pic>
        <p:nvPicPr>
          <p:cNvPr id="29" name="Picture 5" descr="MCj04315990000[1]"/>
          <p:cNvPicPr>
            <a:picLocks noChangeAspect="1" noChangeArrowheads="1"/>
          </p:cNvPicPr>
          <p:nvPr/>
        </p:nvPicPr>
        <p:blipFill>
          <a:blip r:embed="rId3" cstate="print"/>
          <a:srcRect/>
          <a:stretch>
            <a:fillRect/>
          </a:stretch>
        </p:blipFill>
        <p:spPr bwMode="auto">
          <a:xfrm>
            <a:off x="1210628" y="2142603"/>
            <a:ext cx="866775" cy="884238"/>
          </a:xfrm>
          <a:prstGeom prst="rect">
            <a:avLst/>
          </a:prstGeom>
          <a:noFill/>
          <a:ln w="9525">
            <a:noFill/>
            <a:miter lim="800000"/>
            <a:headEnd/>
            <a:tailEnd/>
          </a:ln>
        </p:spPr>
      </p:pic>
    </p:spTree>
    <p:extLst>
      <p:ext uri="{BB962C8B-B14F-4D97-AF65-F5344CB8AC3E}">
        <p14:creationId xmlns:p14="http://schemas.microsoft.com/office/powerpoint/2010/main" val="3640474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Picture3.jpg"/>
          <p:cNvPicPr>
            <a:picLocks noChangeAspect="1"/>
          </p:cNvPicPr>
          <p:nvPr/>
        </p:nvPicPr>
        <p:blipFill>
          <a:blip r:embed="rId3" cstate="print">
            <a:lum bright="72000" contrast="-40000"/>
          </a:blip>
          <a:stretch>
            <a:fillRect/>
          </a:stretch>
        </p:blipFill>
        <p:spPr>
          <a:xfrm>
            <a:off x="2971800" y="3944036"/>
            <a:ext cx="3880112" cy="2913964"/>
          </a:xfrm>
          <a:prstGeom prst="rect">
            <a:avLst/>
          </a:prstGeom>
        </p:spPr>
      </p:pic>
      <p:pic>
        <p:nvPicPr>
          <p:cNvPr id="1026" name="Picture 2" descr="C:\Users\richard.lamb\Documents\Picture1.jpg"/>
          <p:cNvPicPr>
            <a:picLocks noChangeAspect="1" noChangeArrowheads="1"/>
          </p:cNvPicPr>
          <p:nvPr/>
        </p:nvPicPr>
        <p:blipFill>
          <a:blip r:embed="rId4" cstate="print">
            <a:lum bright="30000"/>
          </a:blip>
          <a:srcRect/>
          <a:stretch>
            <a:fillRect/>
          </a:stretch>
        </p:blipFill>
        <p:spPr bwMode="auto">
          <a:xfrm>
            <a:off x="5486400" y="1905000"/>
            <a:ext cx="3430624" cy="2087880"/>
          </a:xfrm>
          <a:prstGeom prst="rect">
            <a:avLst/>
          </a:prstGeom>
          <a:noFill/>
        </p:spPr>
      </p:pic>
      <p:sp>
        <p:nvSpPr>
          <p:cNvPr id="2" name="Title 1"/>
          <p:cNvSpPr>
            <a:spLocks noGrp="1"/>
          </p:cNvSpPr>
          <p:nvPr>
            <p:ph type="title"/>
          </p:nvPr>
        </p:nvSpPr>
        <p:spPr/>
        <p:txBody>
          <a:bodyPr>
            <a:normAutofit/>
          </a:bodyPr>
          <a:lstStyle/>
          <a:p>
            <a:pPr algn="ctr"/>
            <a:r>
              <a:rPr lang="en-US" sz="4000" b="1" dirty="0" smtClean="0"/>
              <a:t>Opportunity: New Security Products</a:t>
            </a:r>
            <a:endParaRPr lang="en-US" sz="4000" b="1" dirty="0"/>
          </a:p>
        </p:txBody>
      </p:sp>
      <p:sp>
        <p:nvSpPr>
          <p:cNvPr id="3" name="Content Placeholder 2"/>
          <p:cNvSpPr>
            <a:spLocks noGrp="1"/>
          </p:cNvSpPr>
          <p:nvPr>
            <p:ph idx="1"/>
          </p:nvPr>
        </p:nvSpPr>
        <p:spPr>
          <a:xfrm>
            <a:off x="381000" y="1524000"/>
            <a:ext cx="8229600" cy="4525963"/>
          </a:xfrm>
        </p:spPr>
        <p:txBody>
          <a:bodyPr>
            <a:normAutofit fontScale="92500" lnSpcReduction="20000"/>
          </a:bodyPr>
          <a:lstStyle/>
          <a:p>
            <a:r>
              <a:rPr lang="en-US" dirty="0" smtClean="0"/>
              <a:t>Improved Web SSL and certificates for all*</a:t>
            </a:r>
          </a:p>
          <a:p>
            <a:r>
              <a:rPr lang="en-US" dirty="0" smtClean="0"/>
              <a:t>Secured e-mail (S/MIME) for all*</a:t>
            </a:r>
          </a:p>
          <a:p>
            <a:r>
              <a:rPr lang="en-US" dirty="0" smtClean="0"/>
              <a:t>Validated remote login SSH, IPSEC*</a:t>
            </a:r>
          </a:p>
          <a:p>
            <a:r>
              <a:rPr lang="en-US" dirty="0" smtClean="0"/>
              <a:t>Securing VoIP</a:t>
            </a:r>
          </a:p>
          <a:p>
            <a:r>
              <a:rPr lang="en-US" dirty="0" smtClean="0"/>
              <a:t>Cross organizational digital identity systems</a:t>
            </a:r>
          </a:p>
          <a:p>
            <a:r>
              <a:rPr lang="en-US" dirty="0" smtClean="0"/>
              <a:t>Secured content delivery (e.g. configurations, updates, keys)</a:t>
            </a:r>
          </a:p>
          <a:p>
            <a:r>
              <a:rPr lang="en-US" dirty="0" smtClean="0"/>
              <a:t>Securing Smart Grid efforts</a:t>
            </a:r>
          </a:p>
          <a:p>
            <a:r>
              <a:rPr lang="en-US" dirty="0" smtClean="0"/>
              <a:t>A global PKI</a:t>
            </a:r>
          </a:p>
          <a:p>
            <a:r>
              <a:rPr lang="en-US" dirty="0" smtClean="0"/>
              <a:t>Increasing trust in e-commerce</a:t>
            </a:r>
            <a:endParaRPr lang="en-US" dirty="0"/>
          </a:p>
        </p:txBody>
      </p:sp>
      <p:sp>
        <p:nvSpPr>
          <p:cNvPr id="6" name="Rectangle 5"/>
          <p:cNvSpPr/>
          <p:nvPr/>
        </p:nvSpPr>
        <p:spPr>
          <a:xfrm>
            <a:off x="2140131" y="6150114"/>
            <a:ext cx="7010400" cy="707886"/>
          </a:xfrm>
          <a:prstGeom prst="rect">
            <a:avLst/>
          </a:prstGeom>
        </p:spPr>
        <p:txBody>
          <a:bodyPr wrap="square">
            <a:spAutoFit/>
          </a:bodyPr>
          <a:lstStyle/>
          <a:p>
            <a:r>
              <a:rPr lang="en-US" sz="2000" b="1" dirty="0" smtClean="0"/>
              <a:t>A good ref </a:t>
            </a:r>
            <a:r>
              <a:rPr lang="en-US" sz="2000" b="1" dirty="0" smtClean="0">
                <a:hlinkClick r:id="rId5"/>
              </a:rPr>
              <a:t>http://www.internetsociety.org/deploy360/dnssec/</a:t>
            </a:r>
            <a:endParaRPr lang="en-US" sz="2000" b="1" dirty="0" smtClean="0"/>
          </a:p>
          <a:p>
            <a:r>
              <a:rPr lang="en-US" sz="2000" b="1" dirty="0" smtClean="0"/>
              <a:t>*IETF standards complete or currently being developed </a:t>
            </a:r>
            <a:r>
              <a:rPr lang="en-US" sz="2000" b="1" dirty="0"/>
              <a:t>RFC6698</a:t>
            </a:r>
          </a:p>
        </p:txBody>
      </p:sp>
    </p:spTree>
    <p:extLst>
      <p:ext uri="{BB962C8B-B14F-4D97-AF65-F5344CB8AC3E}">
        <p14:creationId xmlns:p14="http://schemas.microsoft.com/office/powerpoint/2010/main" val="2958349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2" descr="Budapest MasterCard Debit Conference"/>
          <p:cNvPicPr>
            <a:picLocks noChangeAspect="1" noChangeArrowheads="1"/>
          </p:cNvPicPr>
          <p:nvPr/>
        </p:nvPicPr>
        <p:blipFill>
          <a:blip r:embed="rId3">
            <a:lum bright="76000" contrast="-64000"/>
            <a:extLst>
              <a:ext uri="{28A0092B-C50C-407E-A947-70E740481C1C}">
                <a14:useLocalDpi xmlns:a14="http://schemas.microsoft.com/office/drawing/2010/main" val="0"/>
              </a:ext>
            </a:extLst>
          </a:blip>
          <a:srcRect/>
          <a:stretch>
            <a:fillRect/>
          </a:stretch>
        </p:blipFill>
        <p:spPr bwMode="auto">
          <a:xfrm>
            <a:off x="2514600" y="0"/>
            <a:ext cx="38195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3" y="5595848"/>
            <a:ext cx="38862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rot="16200000">
            <a:off x="-790575" y="5438775"/>
            <a:ext cx="1981200" cy="400050"/>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latin typeface="+mn-lt"/>
                <a:cs typeface="+mn-cs"/>
              </a:rPr>
              <a:t>lamb@xtcn.com</a:t>
            </a:r>
          </a:p>
        </p:txBody>
      </p:sp>
      <p:pic>
        <p:nvPicPr>
          <p:cNvPr id="19461" name="Picture 16" descr="http://t2.gstatic.com/images?q=tbn:ANd9GcQ_Kvl6zwW69JoMvDAPqfJDmygGSwN8Cwviw4jAIe1FWobK3mNI"/>
          <p:cNvPicPr>
            <a:picLocks noChangeAspect="1" noChangeArrowheads="1"/>
          </p:cNvPicPr>
          <p:nvPr/>
        </p:nvPicPr>
        <p:blipFill>
          <a:blip r:embed="rId5">
            <a:lum contrast="-22000"/>
            <a:extLst>
              <a:ext uri="{28A0092B-C50C-407E-A947-70E740481C1C}">
                <a14:useLocalDpi xmlns:a14="http://schemas.microsoft.com/office/drawing/2010/main" val="0"/>
              </a:ext>
            </a:extLst>
          </a:blip>
          <a:srcRect/>
          <a:stretch>
            <a:fillRect/>
          </a:stretch>
        </p:blipFill>
        <p:spPr bwMode="auto">
          <a:xfrm>
            <a:off x="2362200" y="3048000"/>
            <a:ext cx="2132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8" descr="google_openid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5250" y="381000"/>
            <a:ext cx="14287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9"/>
          <p:cNvPicPr>
            <a:picLocks noChangeAspect="1" noChangeArrowheads="1"/>
          </p:cNvPicPr>
          <p:nvPr/>
        </p:nvPicPr>
        <p:blipFill>
          <a:blip r:embed="rId7">
            <a:clrChange>
              <a:clrFrom>
                <a:srgbClr val="F9F9F9"/>
              </a:clrFrom>
              <a:clrTo>
                <a:srgbClr val="F9F9F9">
                  <a:alpha val="0"/>
                </a:srgbClr>
              </a:clrTo>
            </a:clrChange>
            <a:lum contrast="-22000"/>
            <a:extLst>
              <a:ext uri="{28A0092B-C50C-407E-A947-70E740481C1C}">
                <a14:useLocalDpi xmlns:a14="http://schemas.microsoft.com/office/drawing/2010/main" val="0"/>
              </a:ext>
            </a:extLst>
          </a:blip>
          <a:srcRect/>
          <a:stretch>
            <a:fillRect/>
          </a:stretch>
        </p:blipFill>
        <p:spPr bwMode="auto">
          <a:xfrm>
            <a:off x="152400" y="1981200"/>
            <a:ext cx="22479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6" descr="The new Brazilian ID-card"/>
          <p:cNvPicPr>
            <a:picLocks noChangeAspect="1" noChangeArrowheads="1"/>
          </p:cNvPicPr>
          <p:nvPr/>
        </p:nvPicPr>
        <p:blipFill>
          <a:blip r:embed="rId8">
            <a:lum contrast="-22000"/>
            <a:extLst>
              <a:ext uri="{28A0092B-C50C-407E-A947-70E740481C1C}">
                <a14:useLocalDpi xmlns:a14="http://schemas.microsoft.com/office/drawing/2010/main" val="0"/>
              </a:ext>
            </a:extLst>
          </a:blip>
          <a:srcRect/>
          <a:stretch>
            <a:fillRect/>
          </a:stretch>
        </p:blipFill>
        <p:spPr bwMode="auto">
          <a:xfrm>
            <a:off x="5791200" y="3048000"/>
            <a:ext cx="25431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21" descr="File:SwedishID.png"/>
          <p:cNvPicPr>
            <a:picLocks noChangeAspect="1" noChangeArrowheads="1"/>
          </p:cNvPicPr>
          <p:nvPr/>
        </p:nvPicPr>
        <p:blipFill>
          <a:blip r:embed="rId9">
            <a:lum contrast="-22000"/>
            <a:extLst>
              <a:ext uri="{28A0092B-C50C-407E-A947-70E740481C1C}">
                <a14:useLocalDpi xmlns:a14="http://schemas.microsoft.com/office/drawing/2010/main" val="0"/>
              </a:ext>
            </a:extLst>
          </a:blip>
          <a:srcRect/>
          <a:stretch>
            <a:fillRect/>
          </a:stretch>
        </p:blipFill>
        <p:spPr bwMode="auto">
          <a:xfrm>
            <a:off x="6400800" y="2743200"/>
            <a:ext cx="25527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4" descr="http://upload.wikimedia.org/wikipedia/en/a/a0/Estonian_idcard_citizen_fron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7000" y="5029200"/>
            <a:ext cx="22939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5"/>
          <p:cNvSpPr txBox="1">
            <a:spLocks noChangeArrowheads="1"/>
          </p:cNvSpPr>
          <p:nvPr/>
        </p:nvSpPr>
        <p:spPr bwMode="auto">
          <a:xfrm>
            <a:off x="0" y="0"/>
            <a:ext cx="2514600" cy="708025"/>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solidFill>
                  <a:schemeClr val="bg1">
                    <a:lumMod val="75000"/>
                  </a:schemeClr>
                </a:solidFill>
                <a:latin typeface="+mn-lt"/>
                <a:cs typeface="+mn-cs"/>
              </a:rPr>
              <a:t>+1-202-709-5262</a:t>
            </a:r>
          </a:p>
          <a:p>
            <a:pPr fontAlgn="auto">
              <a:spcBef>
                <a:spcPts val="0"/>
              </a:spcBef>
              <a:spcAft>
                <a:spcPts val="0"/>
              </a:spcAft>
              <a:defRPr/>
            </a:pPr>
            <a:r>
              <a:rPr lang="en-US" sz="2000" b="1" dirty="0">
                <a:solidFill>
                  <a:schemeClr val="bg1">
                    <a:lumMod val="75000"/>
                  </a:schemeClr>
                </a:solidFill>
                <a:latin typeface="+mn-lt"/>
                <a:cs typeface="+mn-cs"/>
              </a:rPr>
              <a:t>     VoIP</a:t>
            </a:r>
          </a:p>
        </p:txBody>
      </p:sp>
      <p:pic>
        <p:nvPicPr>
          <p:cNvPr id="19468" name="Picture 12" descr="http://www.tokenguard.com/images/tokens/SID700.gif"/>
          <p:cNvPicPr>
            <a:picLocks noChangeAspect="1" noChangeArrowheads="1"/>
          </p:cNvPicPr>
          <p:nvPr/>
        </p:nvPicPr>
        <p:blipFill>
          <a:blip r:embed="rId11">
            <a:clrChange>
              <a:clrFrom>
                <a:srgbClr val="FFFFFF"/>
              </a:clrFrom>
              <a:clrTo>
                <a:srgbClr val="FFFFFF">
                  <a:alpha val="0"/>
                </a:srgbClr>
              </a:clrTo>
            </a:clrChange>
            <a:lum contrast="-22000"/>
            <a:extLst>
              <a:ext uri="{28A0092B-C50C-407E-A947-70E740481C1C}">
                <a14:useLocalDpi xmlns:a14="http://schemas.microsoft.com/office/drawing/2010/main" val="0"/>
              </a:ext>
            </a:extLst>
          </a:blip>
          <a:srcRect/>
          <a:stretch>
            <a:fillRect/>
          </a:stretch>
        </p:blipFill>
        <p:spPr bwMode="auto">
          <a:xfrm>
            <a:off x="3124200" y="1828800"/>
            <a:ext cx="23622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2"/>
          <p:cNvPicPr>
            <a:picLocks noChangeAspect="1" noChangeArrowheads="1"/>
          </p:cNvPicPr>
          <p:nvPr/>
        </p:nvPicPr>
        <p:blipFill>
          <a:blip r:embed="rId12">
            <a:lum contrast="-22000"/>
            <a:extLst>
              <a:ext uri="{28A0092B-C50C-407E-A947-70E740481C1C}">
                <a14:useLocalDpi xmlns:a14="http://schemas.microsoft.com/office/drawing/2010/main" val="0"/>
              </a:ext>
            </a:extLst>
          </a:blip>
          <a:srcRect/>
          <a:stretch>
            <a:fillRect/>
          </a:stretch>
        </p:blipFill>
        <p:spPr bwMode="auto">
          <a:xfrm>
            <a:off x="228600" y="1219200"/>
            <a:ext cx="20288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7"/>
          <p:cNvSpPr txBox="1">
            <a:spLocks noChangeArrowheads="1"/>
          </p:cNvSpPr>
          <p:nvPr/>
        </p:nvSpPr>
        <p:spPr bwMode="auto">
          <a:xfrm>
            <a:off x="6629400" y="6457950"/>
            <a:ext cx="2514600" cy="400050"/>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solidFill>
                  <a:schemeClr val="bg1">
                    <a:lumMod val="75000"/>
                  </a:schemeClr>
                </a:solidFill>
                <a:latin typeface="+mn-lt"/>
                <a:cs typeface="+mn-cs"/>
              </a:rPr>
              <a:t>mydomainname.com</a:t>
            </a:r>
          </a:p>
        </p:txBody>
      </p:sp>
      <p:pic>
        <p:nvPicPr>
          <p:cNvPr id="19471" name="Picture 5" descr="Site of the ICP-Brazi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3048000"/>
            <a:ext cx="76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4" descr="http://hasbrouck.org/images/rfid_logo_position.jpg"/>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25908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3" name="Title 1"/>
          <p:cNvSpPr>
            <a:spLocks noGrp="1"/>
          </p:cNvSpPr>
          <p:nvPr>
            <p:ph type="title"/>
          </p:nvPr>
        </p:nvSpPr>
        <p:spPr>
          <a:xfrm>
            <a:off x="104775" y="328612"/>
            <a:ext cx="8229600" cy="1143000"/>
          </a:xfrm>
        </p:spPr>
        <p:txBody>
          <a:bodyPr/>
          <a:lstStyle/>
          <a:p>
            <a:pPr algn="l" eaLnBrk="1" hangingPunct="1"/>
            <a:r>
              <a:rPr lang="en-US" b="1" i="1" dirty="0" smtClean="0"/>
              <a:t>DNS is a part of all IT ecosystems </a:t>
            </a:r>
          </a:p>
        </p:txBody>
      </p:sp>
      <p:pic>
        <p:nvPicPr>
          <p:cNvPr id="19474" name="Picture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0" y="4876800"/>
            <a:ext cx="1581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05200" y="4191000"/>
            <a:ext cx="23145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50453" y="4340225"/>
            <a:ext cx="2193547"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261225" y="1600200"/>
            <a:ext cx="18827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8" name="Picture 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43600" y="1143000"/>
            <a:ext cx="1428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9" name="Rectangle 23"/>
          <p:cNvSpPr>
            <a:spLocks noChangeArrowheads="1"/>
          </p:cNvSpPr>
          <p:nvPr/>
        </p:nvSpPr>
        <p:spPr bwMode="auto">
          <a:xfrm>
            <a:off x="6248400" y="0"/>
            <a:ext cx="16664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smtClean="0"/>
              <a:t>US-NSTIC effort</a:t>
            </a:r>
            <a:endParaRPr lang="en-US" dirty="0"/>
          </a:p>
        </p:txBody>
      </p:sp>
      <p:pic>
        <p:nvPicPr>
          <p:cNvPr id="19480" name="Picture 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81600" y="6115050"/>
            <a:ext cx="1343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1" name="Rectangle 25"/>
          <p:cNvSpPr>
            <a:spLocks noChangeArrowheads="1"/>
          </p:cNvSpPr>
          <p:nvPr/>
        </p:nvSpPr>
        <p:spPr bwMode="auto">
          <a:xfrm>
            <a:off x="1524000" y="5257800"/>
            <a:ext cx="2532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Smart Electrical Grid</a:t>
            </a:r>
          </a:p>
        </p:txBody>
      </p:sp>
      <p:sp>
        <p:nvSpPr>
          <p:cNvPr id="26" name="Rectangle 25"/>
          <p:cNvSpPr/>
          <p:nvPr/>
        </p:nvSpPr>
        <p:spPr>
          <a:xfrm>
            <a:off x="5538130" y="2133600"/>
            <a:ext cx="1688347" cy="400110"/>
          </a:xfrm>
          <a:prstGeom prst="rect">
            <a:avLst/>
          </a:prstGeom>
        </p:spPr>
        <p:txBody>
          <a:bodyPr wrap="none">
            <a:spAutoFit/>
          </a:bodyPr>
          <a:lstStyle/>
          <a:p>
            <a:r>
              <a:rPr lang="en-US" sz="2000" b="1" dirty="0" smtClean="0"/>
              <a:t>OECS ID effort</a:t>
            </a:r>
            <a:endParaRPr lang="en-US" sz="2000" b="1" dirty="0"/>
          </a:p>
        </p:txBody>
      </p:sp>
      <p:pic>
        <p:nvPicPr>
          <p:cNvPr id="1026"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62487" y="1443174"/>
            <a:ext cx="13049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8637" y="2667000"/>
            <a:ext cx="14287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84263" y="5391150"/>
            <a:ext cx="16668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276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2895600"/>
          </a:xfrm>
        </p:spPr>
        <p:txBody>
          <a:bodyPr>
            <a:normAutofit fontScale="90000"/>
          </a:bodyPr>
          <a:lstStyle/>
          <a:p>
            <a:pPr algn="l"/>
            <a:r>
              <a:rPr lang="en-US" dirty="0" smtClean="0"/>
              <a:t>DNSSEC: Classic bottom-up, </a:t>
            </a:r>
            <a:r>
              <a:rPr lang="en-US" smtClean="0"/>
              <a:t>multi-stakeholder built Internet </a:t>
            </a:r>
            <a:r>
              <a:rPr lang="en-US" dirty="0" smtClean="0"/>
              <a:t>infrastructure upgrade to help address today’s needs and create tomorrow’s opportunity.</a:t>
            </a:r>
            <a:endParaRPr lang="en-US" dirty="0"/>
          </a:p>
        </p:txBody>
      </p:sp>
    </p:spTree>
    <p:extLst>
      <p:ext uri="{BB962C8B-B14F-4D97-AF65-F5344CB8AC3E}">
        <p14:creationId xmlns:p14="http://schemas.microsoft.com/office/powerpoint/2010/main" val="198097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smtClean="0"/>
              <a:t>DNSSEC @ the root: A bottom-up, multi-stakeholder operation</a:t>
            </a:r>
          </a:p>
        </p:txBody>
      </p:sp>
      <p:sp>
        <p:nvSpPr>
          <p:cNvPr id="3" name="Subtitle 2"/>
          <p:cNvSpPr>
            <a:spLocks noGrp="1"/>
          </p:cNvSpPr>
          <p:nvPr>
            <p:ph type="subTitle" idx="1"/>
          </p:nvPr>
        </p:nvSpPr>
        <p:spPr/>
        <p:txBody>
          <a:bodyPr/>
          <a:lstStyle/>
          <a:p>
            <a:pPr>
              <a:buFont typeface="Arial" pitchFamily="34" charset="0"/>
              <a:buNone/>
              <a:defRPr/>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04800" y="457200"/>
            <a:ext cx="1064268" cy="850900"/>
          </a:xfrm>
          <a:prstGeom prst="rect">
            <a:avLst/>
          </a:prstGeom>
          <a:noFill/>
          <a:ln w="9525">
            <a:noFill/>
            <a:miter lim="800000"/>
            <a:headEnd/>
            <a:tailEnd/>
          </a:ln>
        </p:spPr>
      </p:pic>
    </p:spTree>
    <p:extLst>
      <p:ext uri="{BB962C8B-B14F-4D97-AF65-F5344CB8AC3E}">
        <p14:creationId xmlns:p14="http://schemas.microsoft.com/office/powerpoint/2010/main" val="29522265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b="1" smtClean="0"/>
              <a:t>Community driven</a:t>
            </a:r>
            <a:endParaRPr lang="en-US" smtClean="0"/>
          </a:p>
        </p:txBody>
      </p:sp>
      <p:sp>
        <p:nvSpPr>
          <p:cNvPr id="3075" name="Content Placeholder 2"/>
          <p:cNvSpPr>
            <a:spLocks noGrp="1"/>
          </p:cNvSpPr>
          <p:nvPr>
            <p:ph idx="1"/>
          </p:nvPr>
        </p:nvSpPr>
        <p:spPr/>
        <p:txBody>
          <a:bodyPr/>
          <a:lstStyle/>
          <a:p>
            <a:pPr eaLnBrk="1" hangingPunct="1"/>
            <a:r>
              <a:rPr lang="en-US" smtClean="0"/>
              <a:t>Listened to calls from global community for deployment:</a:t>
            </a:r>
          </a:p>
          <a:p>
            <a:pPr lvl="1" eaLnBrk="1" hangingPunct="1"/>
            <a:r>
              <a:rPr lang="en-US" sz="2900" smtClean="0"/>
              <a:t>Internet community (e.g., RIPE, APNIC, ccNSO…)</a:t>
            </a:r>
          </a:p>
          <a:p>
            <a:pPr lvl="1" eaLnBrk="1" hangingPunct="1"/>
            <a:r>
              <a:rPr lang="en-US" sz="2900" smtClean="0"/>
              <a:t>Governments </a:t>
            </a:r>
          </a:p>
          <a:p>
            <a:pPr lvl="1" eaLnBrk="1" hangingPunct="1"/>
            <a:r>
              <a:rPr lang="en-US" sz="2900" smtClean="0"/>
              <a:t>Business (e.g., Kaminsky 2008, Press)</a:t>
            </a:r>
          </a:p>
          <a:p>
            <a:endParaRPr lang="en-US" smtClean="0"/>
          </a:p>
        </p:txBody>
      </p:sp>
    </p:spTree>
    <p:extLst>
      <p:ext uri="{BB962C8B-B14F-4D97-AF65-F5344CB8AC3E}">
        <p14:creationId xmlns:p14="http://schemas.microsoft.com/office/powerpoint/2010/main" val="1559255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smtClean="0"/>
              <a:t>Deploying it</a:t>
            </a:r>
          </a:p>
        </p:txBody>
      </p:sp>
      <p:sp>
        <p:nvSpPr>
          <p:cNvPr id="4099" name="Content Placeholder 2"/>
          <p:cNvSpPr>
            <a:spLocks noGrp="1"/>
          </p:cNvSpPr>
          <p:nvPr>
            <p:ph idx="1"/>
          </p:nvPr>
        </p:nvSpPr>
        <p:spPr>
          <a:xfrm>
            <a:off x="457200" y="1295400"/>
            <a:ext cx="8229600" cy="4525963"/>
          </a:xfrm>
        </p:spPr>
        <p:txBody>
          <a:bodyPr/>
          <a:lstStyle/>
          <a:p>
            <a:pPr eaLnBrk="1" hangingPunct="1"/>
            <a:r>
              <a:rPr lang="en-US" smtClean="0"/>
              <a:t>Problem</a:t>
            </a:r>
          </a:p>
          <a:p>
            <a:pPr lvl="1" eaLnBrk="1" hangingPunct="1"/>
            <a:r>
              <a:rPr lang="en-US" smtClean="0"/>
              <a:t>Bureaucracy and Fear: Hard to change anything that has not changed since 1983.  Many excuses not to.</a:t>
            </a:r>
          </a:p>
          <a:p>
            <a:pPr lvl="1" eaLnBrk="1" hangingPunct="1"/>
            <a:r>
              <a:rPr lang="en-US" smtClean="0"/>
              <a:t>root - An internationally agreed to single key – right</a:t>
            </a:r>
          </a:p>
          <a:p>
            <a:pPr lvl="1" eaLnBrk="1" hangingPunct="1"/>
            <a:r>
              <a:rPr lang="en-US" smtClean="0"/>
              <a:t>Trust me - I will manage the root key. ..uh huh.</a:t>
            </a:r>
          </a:p>
        </p:txBody>
      </p:sp>
    </p:spTree>
    <p:extLst>
      <p:ext uri="{BB962C8B-B14F-4D97-AF65-F5344CB8AC3E}">
        <p14:creationId xmlns:p14="http://schemas.microsoft.com/office/powerpoint/2010/main" val="3119651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Business Case for DNSSEC</a:t>
            </a:r>
            <a:endParaRPr lang="en-US" b="1" dirty="0"/>
          </a:p>
        </p:txBody>
      </p:sp>
      <p:sp>
        <p:nvSpPr>
          <p:cNvPr id="3" name="Content Placeholder 2"/>
          <p:cNvSpPr>
            <a:spLocks noGrp="1"/>
          </p:cNvSpPr>
          <p:nvPr>
            <p:ph idx="1"/>
          </p:nvPr>
        </p:nvSpPr>
        <p:spPr/>
        <p:txBody>
          <a:bodyPr>
            <a:normAutofit fontScale="85000" lnSpcReduction="20000"/>
          </a:bodyPr>
          <a:lstStyle/>
          <a:p>
            <a:r>
              <a:rPr lang="en-US" dirty="0"/>
              <a:t>C</a:t>
            </a:r>
            <a:r>
              <a:rPr lang="en-US" dirty="0" smtClean="0"/>
              <a:t>yber security is becoming a greater concern to government, enterprises and end users. DNSSEC is a key tool and differentiator.</a:t>
            </a:r>
          </a:p>
          <a:p>
            <a:r>
              <a:rPr lang="en-US" dirty="0" smtClean="0"/>
              <a:t>DNSSEC is the biggest security upgrade to Internet infrastructure in over 20 years.</a:t>
            </a:r>
          </a:p>
          <a:p>
            <a:r>
              <a:rPr lang="en-US" dirty="0"/>
              <a:t>DNSSEC </a:t>
            </a:r>
            <a:r>
              <a:rPr lang="en-US" dirty="0" smtClean="0"/>
              <a:t>is </a:t>
            </a:r>
            <a:r>
              <a:rPr lang="en-US" dirty="0"/>
              <a:t>a critical tool in combating the global nature of cyber crime </a:t>
            </a:r>
            <a:r>
              <a:rPr lang="en-US" dirty="0" smtClean="0"/>
              <a:t>providing a cross-organizational </a:t>
            </a:r>
            <a:r>
              <a:rPr lang="en-US" dirty="0"/>
              <a:t>and trans-national </a:t>
            </a:r>
            <a:r>
              <a:rPr lang="en-US" dirty="0" smtClean="0"/>
              <a:t>platform for innovative security solutions and authentication.</a:t>
            </a:r>
          </a:p>
          <a:p>
            <a:r>
              <a:rPr lang="en-US" dirty="0" smtClean="0"/>
              <a:t>DNSSEC infrastructure deployment has been brisk but requires expertise.  Getting ahead of the curve is a competitive advantage.</a:t>
            </a:r>
          </a:p>
        </p:txBody>
      </p:sp>
    </p:spTree>
    <p:extLst>
      <p:ext uri="{BB962C8B-B14F-4D97-AF65-F5344CB8AC3E}">
        <p14:creationId xmlns:p14="http://schemas.microsoft.com/office/powerpoint/2010/main" val="2646192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1143000"/>
          </a:xfrm>
        </p:spPr>
        <p:txBody>
          <a:bodyPr/>
          <a:lstStyle/>
          <a:p>
            <a:r>
              <a:rPr lang="en-US" b="1" smtClean="0"/>
              <a:t>Approach</a:t>
            </a:r>
          </a:p>
        </p:txBody>
      </p:sp>
      <p:sp>
        <p:nvSpPr>
          <p:cNvPr id="5123" name="Content Placeholder 2"/>
          <p:cNvSpPr>
            <a:spLocks noGrp="1"/>
          </p:cNvSpPr>
          <p:nvPr>
            <p:ph idx="1"/>
          </p:nvPr>
        </p:nvSpPr>
        <p:spPr>
          <a:xfrm>
            <a:off x="457200" y="1143000"/>
            <a:ext cx="8229600" cy="4525963"/>
          </a:xfrm>
        </p:spPr>
        <p:txBody>
          <a:bodyPr/>
          <a:lstStyle/>
          <a:p>
            <a:pPr eaLnBrk="1" hangingPunct="1"/>
            <a:r>
              <a:rPr lang="en-US" smtClean="0"/>
              <a:t>Eliminate excuses and lead by example – start at root</a:t>
            </a:r>
          </a:p>
          <a:p>
            <a:pPr eaLnBrk="1" hangingPunct="1"/>
            <a:r>
              <a:rPr lang="en-US" smtClean="0"/>
              <a:t>Solution</a:t>
            </a:r>
          </a:p>
          <a:p>
            <a:pPr lvl="1" eaLnBrk="1" hangingPunct="1"/>
            <a:r>
              <a:rPr lang="en-US" smtClean="0"/>
              <a:t>Multi-stakeholder – get buy in up front </a:t>
            </a:r>
          </a:p>
          <a:p>
            <a:pPr lvl="1" eaLnBrk="1" hangingPunct="1"/>
            <a:r>
              <a:rPr lang="en-US" smtClean="0"/>
              <a:t>Bottom up – like the Internet itself</a:t>
            </a:r>
          </a:p>
          <a:p>
            <a:pPr lvl="1" eaLnBrk="1" hangingPunct="1"/>
            <a:r>
              <a:rPr lang="en-US" smtClean="0"/>
              <a:t>Transparency and Choice</a:t>
            </a:r>
          </a:p>
          <a:p>
            <a:pPr lvl="1" eaLnBrk="1" hangingPunct="1"/>
            <a:r>
              <a:rPr lang="en-US" smtClean="0"/>
              <a:t>Draw from existing secure practices and trusted models</a:t>
            </a:r>
          </a:p>
        </p:txBody>
      </p:sp>
    </p:spTree>
    <p:extLst>
      <p:ext uri="{BB962C8B-B14F-4D97-AF65-F5344CB8AC3E}">
        <p14:creationId xmlns:p14="http://schemas.microsoft.com/office/powerpoint/2010/main" val="3437058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b="1" smtClean="0"/>
              <a:t>DNSSEC at the root: result</a:t>
            </a:r>
          </a:p>
        </p:txBody>
      </p:sp>
      <p:sp>
        <p:nvSpPr>
          <p:cNvPr id="6147" name="Content Placeholder 2"/>
          <p:cNvSpPr>
            <a:spLocks noGrp="1"/>
          </p:cNvSpPr>
          <p:nvPr>
            <p:ph idx="1"/>
          </p:nvPr>
        </p:nvSpPr>
        <p:spPr>
          <a:xfrm>
            <a:off x="457200" y="1524000"/>
            <a:ext cx="8229600" cy="4525963"/>
          </a:xfrm>
        </p:spPr>
        <p:txBody>
          <a:bodyPr/>
          <a:lstStyle/>
          <a:p>
            <a:pPr eaLnBrk="1" hangingPunct="1"/>
            <a:r>
              <a:rPr lang="en-US" sz="3600" smtClean="0"/>
              <a:t>Deployed 15 July 2010</a:t>
            </a:r>
          </a:p>
          <a:p>
            <a:pPr eaLnBrk="1" hangingPunct="1"/>
            <a:r>
              <a:rPr lang="en-US" sz="3600" smtClean="0"/>
              <a:t>Completed in ~2years</a:t>
            </a:r>
          </a:p>
          <a:p>
            <a:pPr eaLnBrk="1" hangingPunct="1"/>
            <a:r>
              <a:rPr lang="en-US" sz="3600" smtClean="0"/>
              <a:t>Biggest upgrade to the Internet’s core infrastructure in 20 years</a:t>
            </a:r>
          </a:p>
          <a:p>
            <a:pPr eaLnBrk="1" hangingPunct="1"/>
            <a:r>
              <a:rPr lang="en-US" sz="3600" smtClean="0"/>
              <a:t>Set the stage for deployment in rest of hierarchy (e.g., top level domains, end user domains)</a:t>
            </a:r>
          </a:p>
        </p:txBody>
      </p:sp>
    </p:spTree>
    <p:extLst>
      <p:ext uri="{BB962C8B-B14F-4D97-AF65-F5344CB8AC3E}">
        <p14:creationId xmlns:p14="http://schemas.microsoft.com/office/powerpoint/2010/main" val="2223252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b="1" smtClean="0"/>
              <a:t>Cont…</a:t>
            </a:r>
          </a:p>
        </p:txBody>
      </p:sp>
      <p:sp>
        <p:nvSpPr>
          <p:cNvPr id="7171" name="Content Placeholder 2"/>
          <p:cNvSpPr>
            <a:spLocks noGrp="1"/>
          </p:cNvSpPr>
          <p:nvPr>
            <p:ph idx="1"/>
          </p:nvPr>
        </p:nvSpPr>
        <p:spPr/>
        <p:txBody>
          <a:bodyPr/>
          <a:lstStyle/>
          <a:p>
            <a:pPr eaLnBrk="1" hangingPunct="1"/>
            <a:r>
              <a:rPr lang="en-US" smtClean="0"/>
              <a:t>Got global buy in</a:t>
            </a:r>
          </a:p>
          <a:p>
            <a:pPr eaLnBrk="1" hangingPunct="1"/>
            <a:r>
              <a:rPr lang="en-US" smtClean="0"/>
              <a:t>Direct stakeholder participation in key management – 21 Trusted Community Representatives made up of respected members of Internet community from 18 countries</a:t>
            </a:r>
          </a:p>
          <a:p>
            <a:pPr lvl="1" eaLnBrk="1" hangingPunct="1">
              <a:buFont typeface="Arial" charset="0"/>
              <a:buChar char="•"/>
            </a:pPr>
            <a:r>
              <a:rPr lang="en-US" sz="2000" smtClean="0"/>
              <a:t>Currently: URUGUAY, BRAZIL, TRINIDAD AND TOBAGO, CANADA, BENIN, SWEDEN, NEPAL, NETHERLANDS, NEW ZEALAND, RUSSIAN FEDERATION, PORTUGAL, JAPAN, MAURITIUS, CHINA, BURKINA FASO,CZECH REPUBLIC, UNITED KINGDOM, USA</a:t>
            </a:r>
          </a:p>
        </p:txBody>
      </p:sp>
    </p:spTree>
    <p:extLst>
      <p:ext uri="{BB962C8B-B14F-4D97-AF65-F5344CB8AC3E}">
        <p14:creationId xmlns:p14="http://schemas.microsoft.com/office/powerpoint/2010/main" val="3360894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b="1" smtClean="0"/>
              <a:t>Cont….</a:t>
            </a:r>
          </a:p>
        </p:txBody>
      </p:sp>
      <p:sp>
        <p:nvSpPr>
          <p:cNvPr id="8195" name="Content Placeholder 2"/>
          <p:cNvSpPr>
            <a:spLocks noGrp="1"/>
          </p:cNvSpPr>
          <p:nvPr>
            <p:ph idx="1"/>
          </p:nvPr>
        </p:nvSpPr>
        <p:spPr>
          <a:xfrm>
            <a:off x="304800" y="1481138"/>
            <a:ext cx="8534400" cy="4525962"/>
          </a:xfrm>
        </p:spPr>
        <p:txBody>
          <a:bodyPr/>
          <a:lstStyle/>
          <a:p>
            <a:pPr marL="365125" indent="-255588" eaLnBrk="1" hangingPunct="1"/>
            <a:r>
              <a:rPr lang="en-US" smtClean="0"/>
              <a:t>Enabled DNSSEC deployment throughout hierarchy – need just one key to validate all</a:t>
            </a:r>
          </a:p>
          <a:p>
            <a:pPr marL="365125" indent="-255588" eaLnBrk="1" hangingPunct="1"/>
            <a:r>
              <a:rPr lang="en-US" smtClean="0"/>
              <a:t>Publish, broadcast everything.  </a:t>
            </a:r>
          </a:p>
          <a:p>
            <a:pPr marL="365125" indent="-255588" eaLnBrk="1" hangingPunct="1"/>
            <a:r>
              <a:rPr lang="en-US" smtClean="0"/>
              <a:t>Pass 3</a:t>
            </a:r>
            <a:r>
              <a:rPr lang="en-US" baseline="30000" smtClean="0"/>
              <a:t>rd</a:t>
            </a:r>
            <a:r>
              <a:rPr lang="en-US" smtClean="0"/>
              <a:t> party annual SysTrust audit</a:t>
            </a:r>
          </a:p>
          <a:p>
            <a:pPr marL="365125" indent="-255588" eaLnBrk="1" hangingPunct="1"/>
            <a:r>
              <a:rPr lang="en-US" smtClean="0"/>
              <a:t>ICANN Secure Key Management Facilities in Culpepper, VA and El Segundo, CA.  FIPS 140-2 Level 4 crypto, GSA Class 5 safes, multiple tiers, biometrics, etc.</a:t>
            </a:r>
          </a:p>
        </p:txBody>
      </p:sp>
    </p:spTree>
    <p:extLst>
      <p:ext uri="{BB962C8B-B14F-4D97-AF65-F5344CB8AC3E}">
        <p14:creationId xmlns:p14="http://schemas.microsoft.com/office/powerpoint/2010/main" val="768585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www.iana.org/_img/systrust.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7200" y="41148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descr="http://t2.gstatic.com/images?q=tbn:ANd9GcStGqmng3BjcQWK2rxpW3RiiSt0H9qFmo8lgCEmoMOMdw859A_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962400"/>
            <a:ext cx="237807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1988" y="914400"/>
            <a:ext cx="299402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4229100"/>
            <a:ext cx="14271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7"/>
          <a:srcRect/>
          <a:stretch>
            <a:fillRect/>
          </a:stretch>
        </p:blipFill>
        <p:spPr bwMode="auto">
          <a:xfrm>
            <a:off x="381000" y="381000"/>
            <a:ext cx="5094288" cy="2971800"/>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2" name="Rectangle 1"/>
          <p:cNvSpPr/>
          <p:nvPr/>
        </p:nvSpPr>
        <p:spPr>
          <a:xfrm>
            <a:off x="685800" y="5957054"/>
            <a:ext cx="4665188" cy="400110"/>
          </a:xfrm>
          <a:prstGeom prst="rect">
            <a:avLst/>
          </a:prstGeom>
        </p:spPr>
        <p:txBody>
          <a:bodyPr wrap="none">
            <a:spAutoFit/>
          </a:bodyPr>
          <a:lstStyle/>
          <a:p>
            <a:r>
              <a:rPr lang="en-US" sz="2000" b="1" dirty="0" smtClean="0"/>
              <a:t>See  root-</a:t>
            </a:r>
            <a:r>
              <a:rPr lang="en-US" sz="2000" b="1" dirty="0" err="1" smtClean="0"/>
              <a:t>dnssec</a:t>
            </a:r>
            <a:r>
              <a:rPr lang="en-US" sz="2000" b="1" dirty="0" smtClean="0"/>
              <a:t> at   http</a:t>
            </a:r>
            <a:r>
              <a:rPr lang="en-US" sz="2000" b="1" dirty="0"/>
              <a:t>://dns.icann.org/</a:t>
            </a:r>
          </a:p>
        </p:txBody>
      </p:sp>
    </p:spTree>
    <p:extLst>
      <p:ext uri="{BB962C8B-B14F-4D97-AF65-F5344CB8AC3E}">
        <p14:creationId xmlns:p14="http://schemas.microsoft.com/office/powerpoint/2010/main" val="3230437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633413"/>
            <a:ext cx="763905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696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563562"/>
          </a:xfrm>
        </p:spPr>
        <p:txBody>
          <a:bodyPr/>
          <a:lstStyle/>
          <a:p>
            <a:r>
              <a:rPr lang="en-US" sz="2400" dirty="0" smtClean="0"/>
              <a:t>http://www.flickr.com/photos/kjd/sets/72157624302045698/</a:t>
            </a:r>
          </a:p>
        </p:txBody>
      </p:sp>
      <p:sp>
        <p:nvSpPr>
          <p:cNvPr id="11267" name="Rectangle 2">
            <a:hlinkClick r:id="rId2" tooltip="KSK Secure Facility by kjd"/>
          </p:cNvPr>
          <p:cNvSpPr>
            <a:spLocks noChangeArrowheads="1"/>
          </p:cNvSpPr>
          <p:nvPr/>
        </p:nvSpPr>
        <p:spPr bwMode="auto">
          <a:xfrm>
            <a:off x="0" y="0"/>
            <a:ext cx="914400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74589" bIns="17457" anchor="ctr">
            <a:spAutoFit/>
          </a:bodyPr>
          <a:lstStyle/>
          <a:p>
            <a:endParaRPr lang="en-US"/>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838200"/>
            <a:ext cx="607695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9975" y="838200"/>
            <a:ext cx="5534025"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3275" y="3429000"/>
            <a:ext cx="58007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838325"/>
            <a:ext cx="394335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2446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171450"/>
            <a:ext cx="8020050"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0752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47763"/>
            <a:ext cx="68580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5575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3"/>
          <a:srcRect/>
          <a:stretch>
            <a:fillRect/>
          </a:stretch>
        </p:blipFill>
        <p:spPr>
          <a:xfrm>
            <a:off x="609600" y="1295400"/>
            <a:ext cx="4424363" cy="2459038"/>
          </a:xfrm>
          <a:effectLst>
            <a:outerShdw blurRad="292100" dist="139700" dir="2700000" algn="tl" rotWithShape="0">
              <a:srgbClr val="333333">
                <a:alpha val="65000"/>
              </a:srgbClr>
            </a:outerShdw>
          </a:effectLst>
        </p:spPr>
      </p:pic>
      <p:sp>
        <p:nvSpPr>
          <p:cNvPr id="14339" name="Title 1"/>
          <p:cNvSpPr>
            <a:spLocks noGrp="1"/>
          </p:cNvSpPr>
          <p:nvPr>
            <p:ph type="title"/>
          </p:nvPr>
        </p:nvSpPr>
        <p:spPr/>
        <p:txBody>
          <a:bodyPr/>
          <a:lstStyle/>
          <a:p>
            <a:r>
              <a:rPr lang="en-US" smtClean="0"/>
              <a:t>Documentation - Root</a:t>
            </a:r>
          </a:p>
        </p:txBody>
      </p:sp>
      <p:sp>
        <p:nvSpPr>
          <p:cNvPr id="14340" name="TextBox 5"/>
          <p:cNvSpPr txBox="1">
            <a:spLocks noChangeArrowheads="1"/>
          </p:cNvSpPr>
          <p:nvPr/>
        </p:nvSpPr>
        <p:spPr bwMode="auto">
          <a:xfrm>
            <a:off x="5943600" y="1600200"/>
            <a:ext cx="2438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Calibri" pitchFamily="34" charset="0"/>
              </a:rPr>
              <a:t>91 Pages and tree of other documents!</a:t>
            </a:r>
          </a:p>
        </p:txBody>
      </p:sp>
      <p:pic>
        <p:nvPicPr>
          <p:cNvPr id="1434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048000"/>
            <a:ext cx="57721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6"/>
          <p:cNvSpPr txBox="1">
            <a:spLocks noChangeArrowheads="1"/>
          </p:cNvSpPr>
          <p:nvPr/>
        </p:nvSpPr>
        <p:spPr bwMode="auto">
          <a:xfrm>
            <a:off x="381000" y="3962400"/>
            <a:ext cx="327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Calibri" pitchFamily="34" charset="0"/>
              </a:rPr>
              <a:t>Root DPS</a:t>
            </a:r>
          </a:p>
        </p:txBody>
      </p:sp>
    </p:spTree>
    <p:extLst>
      <p:ext uri="{BB962C8B-B14F-4D97-AF65-F5344CB8AC3E}">
        <p14:creationId xmlns:p14="http://schemas.microsoft.com/office/powerpoint/2010/main" val="1933123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Where DNSSEC f</a:t>
            </a:r>
            <a:r>
              <a:rPr lang="en-US" b="1" dirty="0" smtClean="0"/>
              <a:t>its in</a:t>
            </a:r>
            <a:endParaRPr lang="en-US" b="1" dirty="0"/>
          </a:p>
        </p:txBody>
      </p:sp>
      <p:sp>
        <p:nvSpPr>
          <p:cNvPr id="3" name="Content Placeholder 2"/>
          <p:cNvSpPr>
            <a:spLocks noGrp="1"/>
          </p:cNvSpPr>
          <p:nvPr>
            <p:ph idx="1"/>
          </p:nvPr>
        </p:nvSpPr>
        <p:spPr/>
        <p:txBody>
          <a:bodyPr/>
          <a:lstStyle/>
          <a:p>
            <a:r>
              <a:rPr lang="en-US" dirty="0" smtClean="0"/>
              <a:t>DNS converts names (www.tata.in) to numbers (64.37.102.54)</a:t>
            </a:r>
          </a:p>
          <a:p>
            <a:r>
              <a:rPr lang="en-US" dirty="0" smtClean="0"/>
              <a:t>..to identify services such as www and e-mail</a:t>
            </a:r>
          </a:p>
          <a:p>
            <a:r>
              <a:rPr lang="en-US" dirty="0" smtClean="0"/>
              <a:t>..that identify and link customers to business and visa versa</a:t>
            </a:r>
          </a:p>
        </p:txBody>
      </p:sp>
    </p:spTree>
    <p:extLst>
      <p:ext uri="{BB962C8B-B14F-4D97-AF65-F5344CB8AC3E}">
        <p14:creationId xmlns:p14="http://schemas.microsoft.com/office/powerpoint/2010/main" val="32836228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610600" cy="637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263645709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b="1" smtClean="0"/>
              <a:t>Summary</a:t>
            </a:r>
          </a:p>
        </p:txBody>
      </p:sp>
      <p:sp>
        <p:nvSpPr>
          <p:cNvPr id="16387" name="Content Placeholder 2"/>
          <p:cNvSpPr>
            <a:spLocks noGrp="1"/>
          </p:cNvSpPr>
          <p:nvPr>
            <p:ph idx="1"/>
          </p:nvPr>
        </p:nvSpPr>
        <p:spPr>
          <a:xfrm>
            <a:off x="533400" y="1371600"/>
            <a:ext cx="8229600" cy="4525963"/>
          </a:xfrm>
        </p:spPr>
        <p:txBody>
          <a:bodyPr/>
          <a:lstStyle/>
          <a:p>
            <a:pPr marL="0" indent="0" eaLnBrk="1" hangingPunct="1">
              <a:lnSpc>
                <a:spcPct val="80000"/>
              </a:lnSpc>
              <a:buNone/>
            </a:pPr>
            <a:endParaRPr lang="en-US" sz="3600" dirty="0" smtClean="0"/>
          </a:p>
          <a:p>
            <a:pPr marL="0" indent="0" eaLnBrk="1" hangingPunct="1">
              <a:lnSpc>
                <a:spcPct val="80000"/>
              </a:lnSpc>
              <a:buNone/>
            </a:pPr>
            <a:r>
              <a:rPr lang="en-US" sz="3600" dirty="0" smtClean="0"/>
              <a:t>DNSSEC multi stakeholder effort from start and at root is a concrete operational example of how successful the bottom-up multi-stakeholder approach can be.</a:t>
            </a:r>
          </a:p>
        </p:txBody>
      </p:sp>
    </p:spTree>
    <p:extLst>
      <p:ext uri="{BB962C8B-B14F-4D97-AF65-F5344CB8AC3E}">
        <p14:creationId xmlns:p14="http://schemas.microsoft.com/office/powerpoint/2010/main" val="170596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Where </a:t>
            </a:r>
            <a:r>
              <a:rPr lang="en-US" b="1" dirty="0"/>
              <a:t>DNSSEC </a:t>
            </a:r>
            <a:r>
              <a:rPr lang="en-US" b="1" dirty="0" smtClean="0"/>
              <a:t>fits </a:t>
            </a:r>
            <a:r>
              <a:rPr lang="en-US" b="1" dirty="0"/>
              <a:t>i</a:t>
            </a:r>
            <a:r>
              <a:rPr lang="en-US" b="1" dirty="0" smtClean="0"/>
              <a:t>n</a:t>
            </a:r>
            <a:endParaRPr lang="en-US" b="1" dirty="0"/>
          </a:p>
        </p:txBody>
      </p:sp>
      <p:sp>
        <p:nvSpPr>
          <p:cNvPr id="3" name="Content Placeholder 2"/>
          <p:cNvSpPr>
            <a:spLocks noGrp="1"/>
          </p:cNvSpPr>
          <p:nvPr>
            <p:ph idx="1"/>
          </p:nvPr>
        </p:nvSpPr>
        <p:spPr/>
        <p:txBody>
          <a:bodyPr>
            <a:normAutofit lnSpcReduction="10000"/>
          </a:bodyPr>
          <a:lstStyle/>
          <a:p>
            <a:r>
              <a:rPr lang="en-US" dirty="0" smtClean="0"/>
              <a:t>..but CPU and bandwidth advances make legacy DNS vulnerable to MITM attacks</a:t>
            </a:r>
          </a:p>
          <a:p>
            <a:r>
              <a:rPr lang="en-US" dirty="0"/>
              <a:t>DNS Security Extensions </a:t>
            </a:r>
            <a:r>
              <a:rPr lang="en-US" dirty="0" smtClean="0"/>
              <a:t>(DNSSEC) introduces digital signatures into DNS to cryptographically protect contents from modification</a:t>
            </a:r>
          </a:p>
          <a:p>
            <a:r>
              <a:rPr lang="en-US" dirty="0" smtClean="0"/>
              <a:t>With DNSSEC fully deployed a entities can be sure the customer gets un-modified data (and visa versa)</a:t>
            </a:r>
            <a:endParaRPr lang="en-US" dirty="0"/>
          </a:p>
        </p:txBody>
      </p:sp>
    </p:spTree>
    <p:extLst>
      <p:ext uri="{BB962C8B-B14F-4D97-AF65-F5344CB8AC3E}">
        <p14:creationId xmlns:p14="http://schemas.microsoft.com/office/powerpoint/2010/main" val="1713954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The Original Problem: </a:t>
            </a:r>
            <a:br>
              <a:rPr lang="en-US" b="1" dirty="0" smtClean="0"/>
            </a:br>
            <a:r>
              <a:rPr lang="en-US" b="1" dirty="0" smtClean="0"/>
              <a:t>DNS Cache Poisoning Attack</a:t>
            </a:r>
            <a:endParaRPr lang="en-US" b="1" dirty="0"/>
          </a:p>
        </p:txBody>
      </p:sp>
      <p:grpSp>
        <p:nvGrpSpPr>
          <p:cNvPr id="3" name="Group 71"/>
          <p:cNvGrpSpPr>
            <a:grpSpLocks/>
          </p:cNvGrpSpPr>
          <p:nvPr/>
        </p:nvGrpSpPr>
        <p:grpSpPr bwMode="auto">
          <a:xfrm>
            <a:off x="152400" y="2209800"/>
            <a:ext cx="3733800" cy="338138"/>
            <a:chOff x="381000" y="1828800"/>
            <a:chExt cx="3733800" cy="338554"/>
          </a:xfrm>
        </p:grpSpPr>
        <p:sp>
          <p:nvSpPr>
            <p:cNvPr id="31776"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48" name="TextBox 37"/>
          <p:cNvSpPr txBox="1">
            <a:spLocks noChangeArrowheads="1"/>
          </p:cNvSpPr>
          <p:nvPr/>
        </p:nvSpPr>
        <p:spPr bwMode="auto">
          <a:xfrm>
            <a:off x="3886200" y="2209800"/>
            <a:ext cx="11430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p:txBody>
      </p:sp>
      <p:cxnSp>
        <p:nvCxnSpPr>
          <p:cNvPr id="43" name="Straight Arrow Connector 42"/>
          <p:cNvCxnSpPr/>
          <p:nvPr/>
        </p:nvCxnSpPr>
        <p:spPr>
          <a:xfrm>
            <a:off x="5029200" y="23622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750" name="TextBox 52"/>
          <p:cNvSpPr txBox="1">
            <a:spLocks noChangeArrowheads="1"/>
          </p:cNvSpPr>
          <p:nvPr/>
        </p:nvSpPr>
        <p:spPr bwMode="auto">
          <a:xfrm>
            <a:off x="5638800" y="1905000"/>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cxnSp>
        <p:nvCxnSpPr>
          <p:cNvPr id="54" name="Straight Arrow Connector 53"/>
          <p:cNvCxnSpPr/>
          <p:nvPr/>
        </p:nvCxnSpPr>
        <p:spPr>
          <a:xfrm rot="10800000">
            <a:off x="5029200" y="2743200"/>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52" name="TextBox 57"/>
          <p:cNvSpPr txBox="1">
            <a:spLocks noChangeArrowheads="1"/>
          </p:cNvSpPr>
          <p:nvPr/>
        </p:nvSpPr>
        <p:spPr bwMode="auto">
          <a:xfrm>
            <a:off x="6400800" y="2209800"/>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grpSp>
        <p:nvGrpSpPr>
          <p:cNvPr id="4" name="Group 72"/>
          <p:cNvGrpSpPr>
            <a:grpSpLocks/>
          </p:cNvGrpSpPr>
          <p:nvPr/>
        </p:nvGrpSpPr>
        <p:grpSpPr bwMode="auto">
          <a:xfrm>
            <a:off x="1676400" y="2438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75"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5.6.7.8</a:t>
              </a:r>
            </a:p>
          </p:txBody>
        </p:sp>
      </p:grpSp>
      <p:grpSp>
        <p:nvGrpSpPr>
          <p:cNvPr id="5" name="Group 73"/>
          <p:cNvGrpSpPr>
            <a:grpSpLocks/>
          </p:cNvGrpSpPr>
          <p:nvPr/>
        </p:nvGrpSpPr>
        <p:grpSpPr bwMode="auto">
          <a:xfrm>
            <a:off x="609600" y="3429000"/>
            <a:ext cx="5791200" cy="338138"/>
            <a:chOff x="838200" y="2514600"/>
            <a:chExt cx="5791200" cy="338554"/>
          </a:xfrm>
        </p:grpSpPr>
        <p:sp>
          <p:nvSpPr>
            <p:cNvPr id="31772" name="TextBox 59"/>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55" name="TextBox 61"/>
          <p:cNvSpPr txBox="1">
            <a:spLocks noChangeArrowheads="1"/>
          </p:cNvSpPr>
          <p:nvPr/>
        </p:nvSpPr>
        <p:spPr bwMode="auto">
          <a:xfrm>
            <a:off x="6400800" y="3505200"/>
            <a:ext cx="1295400" cy="1077913"/>
          </a:xfrm>
          <a:prstGeom prst="rect">
            <a:avLst/>
          </a:prstGeom>
          <a:noFill/>
          <a:ln w="38100">
            <a:solidFill>
              <a:srgbClr val="FF0000"/>
            </a:solidFill>
            <a:miter lim="800000"/>
            <a:headEnd/>
            <a:tailEnd/>
          </a:ln>
        </p:spPr>
        <p:txBody>
          <a:bodyPr>
            <a:spAutoFit/>
          </a:bodyPr>
          <a:lstStyle/>
          <a:p>
            <a:r>
              <a:rPr lang="en-US" sz="1600" b="1">
                <a:solidFill>
                  <a:srgbClr val="FF0000"/>
                </a:solidFill>
                <a:latin typeface="Lucida Sans Unicode" pitchFamily="34" charset="0"/>
              </a:rPr>
              <a:t>Attacker</a:t>
            </a:r>
          </a:p>
          <a:p>
            <a:r>
              <a:rPr lang="en-US" sz="1600" b="1">
                <a:solidFill>
                  <a:srgbClr val="FF0000"/>
                </a:solidFill>
                <a:latin typeface="Lucida Sans Unicode" pitchFamily="34" charset="0"/>
              </a:rPr>
              <a:t>webserverwww @ 5.6.7.8</a:t>
            </a:r>
          </a:p>
        </p:txBody>
      </p:sp>
      <p:grpSp>
        <p:nvGrpSpPr>
          <p:cNvPr id="6" name="Group 75"/>
          <p:cNvGrpSpPr>
            <a:grpSpLocks/>
          </p:cNvGrpSpPr>
          <p:nvPr/>
        </p:nvGrpSpPr>
        <p:grpSpPr bwMode="auto">
          <a:xfrm>
            <a:off x="381000" y="4038600"/>
            <a:ext cx="6019800" cy="338138"/>
            <a:chOff x="609600" y="3124200"/>
            <a:chExt cx="6019800" cy="338554"/>
          </a:xfrm>
        </p:grpSpPr>
        <p:sp>
          <p:nvSpPr>
            <p:cNvPr id="31770" name="TextBox 64"/>
            <p:cNvSpPr txBox="1">
              <a:spLocks noChangeArrowheads="1"/>
            </p:cNvSpPr>
            <p:nvPr/>
          </p:nvSpPr>
          <p:spPr bwMode="auto">
            <a:xfrm>
              <a:off x="6096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219200" y="4267200"/>
            <a:ext cx="5181600" cy="338138"/>
            <a:chOff x="1447800" y="3352800"/>
            <a:chExt cx="51816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9" name="TextBox 68"/>
            <p:cNvSpPr txBox="1">
              <a:spLocks noChangeArrowheads="1"/>
            </p:cNvSpPr>
            <p:nvPr/>
          </p:nvSpPr>
          <p:spPr bwMode="auto">
            <a:xfrm>
              <a:off x="1447800" y="3352800"/>
              <a:ext cx="1524000" cy="338554"/>
            </a:xfrm>
            <a:prstGeom prst="rect">
              <a:avLst/>
            </a:prstGeom>
            <a:noFill/>
            <a:ln w="9525">
              <a:noFill/>
              <a:miter lim="800000"/>
              <a:headEnd/>
              <a:tailEnd/>
            </a:ln>
          </p:spPr>
          <p:txBody>
            <a:bodyPr>
              <a:spAutoFit/>
            </a:bodyPr>
            <a:lstStyle/>
            <a:p>
              <a:pPr algn="r"/>
              <a:r>
                <a:rPr lang="en-US" sz="1600" b="1">
                  <a:latin typeface="Lucida Sans Unicode" pitchFamily="34" charset="0"/>
                </a:rPr>
                <a:t>Error</a:t>
              </a:r>
            </a:p>
          </p:txBody>
        </p:sp>
      </p:grpSp>
      <p:grpSp>
        <p:nvGrpSpPr>
          <p:cNvPr id="8" name="Group 87"/>
          <p:cNvGrpSpPr>
            <a:grpSpLocks/>
          </p:cNvGrpSpPr>
          <p:nvPr/>
        </p:nvGrpSpPr>
        <p:grpSpPr bwMode="auto">
          <a:xfrm>
            <a:off x="5029200" y="2533650"/>
            <a:ext cx="4114800" cy="946150"/>
            <a:chOff x="5029200" y="2532966"/>
            <a:chExt cx="4114800" cy="947409"/>
          </a:xfrm>
        </p:grpSpPr>
        <p:sp>
          <p:nvSpPr>
            <p:cNvPr id="31766" name="TextBox 71"/>
            <p:cNvSpPr txBox="1">
              <a:spLocks noChangeArrowheads="1"/>
            </p:cNvSpPr>
            <p:nvPr/>
          </p:nvSpPr>
          <p:spPr bwMode="auto">
            <a:xfrm>
              <a:off x="5638800" y="2895600"/>
              <a:ext cx="3505200" cy="584775"/>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Attacker</a:t>
              </a:r>
            </a:p>
            <a:p>
              <a:r>
                <a:rPr lang="en-US" sz="1600" b="1">
                  <a:solidFill>
                    <a:srgbClr val="FF0000"/>
                  </a:solidFill>
                  <a:latin typeface="Lucida Sans Unicode" pitchFamily="34" charset="0"/>
                </a:rPr>
                <a:t>www.majorbank.se = 5.6.7.8</a:t>
              </a:r>
            </a:p>
          </p:txBody>
        </p:sp>
        <p:cxnSp>
          <p:nvCxnSpPr>
            <p:cNvPr id="73" name="Straight Arrow Connector 72"/>
            <p:cNvCxnSpPr>
              <a:endCxn id="31748" idx="3"/>
            </p:cNvCxnSpPr>
            <p:nvPr/>
          </p:nvCxnSpPr>
          <p:spPr>
            <a:xfrm rot="10800000">
              <a:off x="5029200" y="2532966"/>
              <a:ext cx="609600" cy="51662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grpSp>
      <p:grpSp>
        <p:nvGrpSpPr>
          <p:cNvPr id="9" name="Group 74"/>
          <p:cNvGrpSpPr>
            <a:grpSpLocks/>
          </p:cNvGrpSpPr>
          <p:nvPr/>
        </p:nvGrpSpPr>
        <p:grpSpPr bwMode="auto">
          <a:xfrm>
            <a:off x="609600" y="36576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5" name="TextBox 79"/>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sp>
        <p:nvSpPr>
          <p:cNvPr id="83" name="Can 82"/>
          <p:cNvSpPr/>
          <p:nvPr/>
        </p:nvSpPr>
        <p:spPr>
          <a:xfrm>
            <a:off x="6858000" y="4876800"/>
            <a:ext cx="381000" cy="457200"/>
          </a:xfrm>
          <a:prstGeom prst="ca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4" name="Straight Arrow Connector 83"/>
          <p:cNvCxnSpPr>
            <a:stCxn id="31755" idx="2"/>
            <a:endCxn id="83" idx="1"/>
          </p:cNvCxnSpPr>
          <p:nvPr/>
        </p:nvCxnSpPr>
        <p:spPr>
          <a:xfrm rot="5400000">
            <a:off x="6900863" y="4729163"/>
            <a:ext cx="295275" cy="317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31762" name="TextBox 86"/>
          <p:cNvSpPr txBox="1">
            <a:spLocks noChangeArrowheads="1"/>
          </p:cNvSpPr>
          <p:nvPr/>
        </p:nvSpPr>
        <p:spPr bwMode="auto">
          <a:xfrm>
            <a:off x="6172200" y="5334000"/>
            <a:ext cx="2133600" cy="338138"/>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Password database</a:t>
            </a:r>
          </a:p>
        </p:txBody>
      </p:sp>
      <p:sp>
        <p:nvSpPr>
          <p:cNvPr id="10" name="TextBox 9"/>
          <p:cNvSpPr txBox="1"/>
          <p:nvPr/>
        </p:nvSpPr>
        <p:spPr>
          <a:xfrm rot="10800000" flipH="1" flipV="1">
            <a:off x="3581400" y="1889344"/>
            <a:ext cx="1752600" cy="3785652"/>
          </a:xfrm>
          <a:prstGeom prst="rect">
            <a:avLst/>
          </a:prstGeom>
          <a:noFill/>
          <a:ln w="28575">
            <a:solidFill>
              <a:schemeClr val="tx1"/>
            </a:solidFill>
            <a:prstDash val="dash"/>
          </a:ln>
        </p:spPr>
        <p:txBody>
          <a:bodyPr wrap="square" rtlCol="0">
            <a:spAutoFit/>
          </a:bodyPr>
          <a:lstStyle/>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r>
              <a:rPr lang="en-US" sz="2000" b="1" dirty="0" smtClean="0"/>
              <a:t>ISP / ENTERPRISE /</a:t>
            </a:r>
          </a:p>
          <a:p>
            <a:r>
              <a:rPr lang="en-US" sz="2000" b="1" dirty="0" smtClean="0"/>
              <a:t>END NODE</a:t>
            </a:r>
          </a:p>
        </p:txBody>
      </p:sp>
      <p:sp>
        <p:nvSpPr>
          <p:cNvPr id="35" name="TextBox 34"/>
          <p:cNvSpPr txBox="1"/>
          <p:nvPr/>
        </p:nvSpPr>
        <p:spPr>
          <a:xfrm rot="10800000" flipH="1" flipV="1">
            <a:off x="5695404" y="1903944"/>
            <a:ext cx="3087192" cy="1015663"/>
          </a:xfrm>
          <a:prstGeom prst="rect">
            <a:avLst/>
          </a:prstGeom>
          <a:noFill/>
          <a:ln w="28575">
            <a:solidFill>
              <a:schemeClr val="tx1"/>
            </a:solidFill>
            <a:prstDash val="dash"/>
          </a:ln>
        </p:spPr>
        <p:txBody>
          <a:bodyPr wrap="square" rtlCol="0">
            <a:spAutoFit/>
          </a:bodyPr>
          <a:lstStyle/>
          <a:p>
            <a:endParaRPr lang="en-US" sz="2000" b="1" dirty="0" smtClean="0"/>
          </a:p>
          <a:p>
            <a:endParaRPr lang="en-US" sz="2000" b="1" dirty="0" smtClean="0"/>
          </a:p>
          <a:p>
            <a:r>
              <a:rPr lang="en-US" sz="2000" b="1" dirty="0" smtClean="0"/>
              <a:t>                            ENTERPRISE</a:t>
            </a:r>
          </a:p>
        </p:txBody>
      </p:sp>
      <p:sp>
        <p:nvSpPr>
          <p:cNvPr id="36" name="TextBox 35"/>
          <p:cNvSpPr txBox="1"/>
          <p:nvPr/>
        </p:nvSpPr>
        <p:spPr>
          <a:xfrm>
            <a:off x="228600" y="5865215"/>
            <a:ext cx="1828800" cy="307777"/>
          </a:xfrm>
          <a:prstGeom prst="rect">
            <a:avLst/>
          </a:prstGeom>
          <a:noFill/>
        </p:spPr>
        <p:txBody>
          <a:bodyPr wrap="square" rtlCol="0">
            <a:spAutoFit/>
          </a:bodyPr>
          <a:lstStyle/>
          <a:p>
            <a:r>
              <a:rPr lang="en-US" sz="1400" b="1" dirty="0" smtClean="0"/>
              <a:t>Animated </a:t>
            </a:r>
            <a:r>
              <a:rPr lang="en-US" sz="1400" b="1" dirty="0" smtClean="0"/>
              <a:t>slide in .</a:t>
            </a:r>
            <a:r>
              <a:rPr lang="en-US" sz="1400" b="1" dirty="0" err="1" smtClean="0"/>
              <a:t>ppt</a:t>
            </a:r>
            <a:endParaRPr lang="en-US" sz="1400" b="1" dirty="0"/>
          </a:p>
        </p:txBody>
      </p:sp>
      <p:sp>
        <p:nvSpPr>
          <p:cNvPr id="11" name="Rectangle 10"/>
          <p:cNvSpPr/>
          <p:nvPr/>
        </p:nvSpPr>
        <p:spPr>
          <a:xfrm>
            <a:off x="1676400" y="6311492"/>
            <a:ext cx="7315200" cy="338554"/>
          </a:xfrm>
          <a:prstGeom prst="rect">
            <a:avLst/>
          </a:prstGeom>
        </p:spPr>
        <p:txBody>
          <a:bodyPr wrap="square">
            <a:spAutoFit/>
          </a:bodyPr>
          <a:lstStyle/>
          <a:p>
            <a:r>
              <a:rPr lang="en-US" sz="1600" b="1" dirty="0" smtClean="0"/>
              <a:t>detailed description at: http</a:t>
            </a:r>
            <a:r>
              <a:rPr lang="en-US" sz="1600" b="1" dirty="0"/>
              <a:t>://unixwiz.net/techtips/iguide-kaminsky-dns-vuln.html</a:t>
            </a:r>
          </a:p>
        </p:txBody>
      </p:sp>
    </p:spTree>
    <p:extLst>
      <p:ext uri="{BB962C8B-B14F-4D97-AF65-F5344CB8AC3E}">
        <p14:creationId xmlns:p14="http://schemas.microsoft.com/office/powerpoint/2010/main" val="86062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84"/>
                                        </p:tgtEl>
                                        <p:attrNameLst>
                                          <p:attrName>style.visibility</p:attrName>
                                        </p:attrNameLst>
                                      </p:cBhvr>
                                      <p:to>
                                        <p:strVal val="visible"/>
                                      </p:to>
                                    </p:set>
                                    <p:anim calcmode="lin" valueType="num">
                                      <p:cBhvr additive="base">
                                        <p:cTn id="65" dur="500" fill="hold"/>
                                        <p:tgtEl>
                                          <p:spTgt spid="84"/>
                                        </p:tgtEl>
                                        <p:attrNameLst>
                                          <p:attrName>ppt_x</p:attrName>
                                        </p:attrNameLst>
                                      </p:cBhvr>
                                      <p:tavLst>
                                        <p:tav tm="0">
                                          <p:val>
                                            <p:strVal val="#ppt_x"/>
                                          </p:val>
                                        </p:tav>
                                        <p:tav tm="100000">
                                          <p:val>
                                            <p:strVal val="#ppt_x"/>
                                          </p:val>
                                        </p:tav>
                                      </p:tavLst>
                                    </p:anim>
                                    <p:anim calcmode="lin" valueType="num">
                                      <p:cBhvr additive="base">
                                        <p:cTn id="66"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1"/>
          <p:cNvGrpSpPr>
            <a:grpSpLocks/>
          </p:cNvGrpSpPr>
          <p:nvPr/>
        </p:nvGrpSpPr>
        <p:grpSpPr bwMode="auto">
          <a:xfrm>
            <a:off x="152400" y="2209800"/>
            <a:ext cx="3733800" cy="338138"/>
            <a:chOff x="381000" y="1828800"/>
            <a:chExt cx="3733800" cy="338554"/>
          </a:xfrm>
        </p:grpSpPr>
        <p:sp>
          <p:nvSpPr>
            <p:cNvPr id="31776"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48" name="TextBox 37"/>
          <p:cNvSpPr txBox="1">
            <a:spLocks noChangeArrowheads="1"/>
          </p:cNvSpPr>
          <p:nvPr/>
        </p:nvSpPr>
        <p:spPr bwMode="auto">
          <a:xfrm>
            <a:off x="3886200" y="2209800"/>
            <a:ext cx="11430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p:txBody>
      </p:sp>
      <p:sp>
        <p:nvSpPr>
          <p:cNvPr id="31750" name="TextBox 52"/>
          <p:cNvSpPr txBox="1">
            <a:spLocks noChangeArrowheads="1"/>
          </p:cNvSpPr>
          <p:nvPr/>
        </p:nvSpPr>
        <p:spPr bwMode="auto">
          <a:xfrm>
            <a:off x="5638800" y="1905000"/>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sp>
        <p:nvSpPr>
          <p:cNvPr id="31752" name="TextBox 57"/>
          <p:cNvSpPr txBox="1">
            <a:spLocks noChangeArrowheads="1"/>
          </p:cNvSpPr>
          <p:nvPr/>
        </p:nvSpPr>
        <p:spPr bwMode="auto">
          <a:xfrm>
            <a:off x="6400800" y="2209800"/>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grpSp>
        <p:nvGrpSpPr>
          <p:cNvPr id="4" name="Group 72"/>
          <p:cNvGrpSpPr>
            <a:grpSpLocks/>
          </p:cNvGrpSpPr>
          <p:nvPr/>
        </p:nvGrpSpPr>
        <p:grpSpPr bwMode="auto">
          <a:xfrm>
            <a:off x="1676400" y="2438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75"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5.6.7.8</a:t>
              </a:r>
            </a:p>
          </p:txBody>
        </p:sp>
      </p:grpSp>
      <p:grpSp>
        <p:nvGrpSpPr>
          <p:cNvPr id="5" name="Group 73"/>
          <p:cNvGrpSpPr>
            <a:grpSpLocks/>
          </p:cNvGrpSpPr>
          <p:nvPr/>
        </p:nvGrpSpPr>
        <p:grpSpPr bwMode="auto">
          <a:xfrm>
            <a:off x="609600" y="3429000"/>
            <a:ext cx="5791200" cy="338138"/>
            <a:chOff x="838200" y="2514600"/>
            <a:chExt cx="5791200" cy="338554"/>
          </a:xfrm>
        </p:grpSpPr>
        <p:sp>
          <p:nvSpPr>
            <p:cNvPr id="31772" name="TextBox 59"/>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55" name="TextBox 61"/>
          <p:cNvSpPr txBox="1">
            <a:spLocks noChangeArrowheads="1"/>
          </p:cNvSpPr>
          <p:nvPr/>
        </p:nvSpPr>
        <p:spPr bwMode="auto">
          <a:xfrm>
            <a:off x="6400800" y="3505200"/>
            <a:ext cx="1295400" cy="1077913"/>
          </a:xfrm>
          <a:prstGeom prst="rect">
            <a:avLst/>
          </a:prstGeom>
          <a:noFill/>
          <a:ln w="38100">
            <a:solidFill>
              <a:srgbClr val="FF0000"/>
            </a:solidFill>
            <a:miter lim="800000"/>
            <a:headEnd/>
            <a:tailEnd/>
          </a:ln>
        </p:spPr>
        <p:txBody>
          <a:bodyPr>
            <a:spAutoFit/>
          </a:bodyPr>
          <a:lstStyle/>
          <a:p>
            <a:r>
              <a:rPr lang="en-US" sz="1600" b="1">
                <a:solidFill>
                  <a:srgbClr val="FF0000"/>
                </a:solidFill>
                <a:latin typeface="Lucida Sans Unicode" pitchFamily="34" charset="0"/>
              </a:rPr>
              <a:t>Attacker</a:t>
            </a:r>
          </a:p>
          <a:p>
            <a:r>
              <a:rPr lang="en-US" sz="1600" b="1">
                <a:solidFill>
                  <a:srgbClr val="FF0000"/>
                </a:solidFill>
                <a:latin typeface="Lucida Sans Unicode" pitchFamily="34" charset="0"/>
              </a:rPr>
              <a:t>webserverwww @ 5.6.7.8</a:t>
            </a:r>
          </a:p>
        </p:txBody>
      </p:sp>
      <p:grpSp>
        <p:nvGrpSpPr>
          <p:cNvPr id="6" name="Group 75"/>
          <p:cNvGrpSpPr>
            <a:grpSpLocks/>
          </p:cNvGrpSpPr>
          <p:nvPr/>
        </p:nvGrpSpPr>
        <p:grpSpPr bwMode="auto">
          <a:xfrm>
            <a:off x="381000" y="4038600"/>
            <a:ext cx="6019800" cy="338138"/>
            <a:chOff x="609600" y="3124200"/>
            <a:chExt cx="6019800" cy="338554"/>
          </a:xfrm>
        </p:grpSpPr>
        <p:sp>
          <p:nvSpPr>
            <p:cNvPr id="31770" name="TextBox 64"/>
            <p:cNvSpPr txBox="1">
              <a:spLocks noChangeArrowheads="1"/>
            </p:cNvSpPr>
            <p:nvPr/>
          </p:nvSpPr>
          <p:spPr bwMode="auto">
            <a:xfrm>
              <a:off x="6096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219200" y="4267200"/>
            <a:ext cx="5181600" cy="338138"/>
            <a:chOff x="1447800" y="3352800"/>
            <a:chExt cx="51816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9" name="TextBox 68"/>
            <p:cNvSpPr txBox="1">
              <a:spLocks noChangeArrowheads="1"/>
            </p:cNvSpPr>
            <p:nvPr/>
          </p:nvSpPr>
          <p:spPr bwMode="auto">
            <a:xfrm>
              <a:off x="1447800" y="3352800"/>
              <a:ext cx="1524000" cy="338554"/>
            </a:xfrm>
            <a:prstGeom prst="rect">
              <a:avLst/>
            </a:prstGeom>
            <a:noFill/>
            <a:ln w="9525">
              <a:noFill/>
              <a:miter lim="800000"/>
              <a:headEnd/>
              <a:tailEnd/>
            </a:ln>
          </p:spPr>
          <p:txBody>
            <a:bodyPr>
              <a:spAutoFit/>
            </a:bodyPr>
            <a:lstStyle/>
            <a:p>
              <a:pPr algn="r"/>
              <a:r>
                <a:rPr lang="en-US" sz="1600" b="1">
                  <a:latin typeface="Lucida Sans Unicode" pitchFamily="34" charset="0"/>
                </a:rPr>
                <a:t>Error</a:t>
              </a:r>
            </a:p>
          </p:txBody>
        </p:sp>
      </p:grpSp>
      <p:grpSp>
        <p:nvGrpSpPr>
          <p:cNvPr id="9" name="Group 74"/>
          <p:cNvGrpSpPr>
            <a:grpSpLocks/>
          </p:cNvGrpSpPr>
          <p:nvPr/>
        </p:nvGrpSpPr>
        <p:grpSpPr bwMode="auto">
          <a:xfrm>
            <a:off x="609600" y="36576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5" name="TextBox 79"/>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sp>
        <p:nvSpPr>
          <p:cNvPr id="83" name="Can 82"/>
          <p:cNvSpPr/>
          <p:nvPr/>
        </p:nvSpPr>
        <p:spPr>
          <a:xfrm>
            <a:off x="6858000" y="4876800"/>
            <a:ext cx="381000" cy="457200"/>
          </a:xfrm>
          <a:prstGeom prst="ca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4" name="Straight Arrow Connector 83"/>
          <p:cNvCxnSpPr>
            <a:stCxn id="31755" idx="2"/>
            <a:endCxn id="83" idx="1"/>
          </p:cNvCxnSpPr>
          <p:nvPr/>
        </p:nvCxnSpPr>
        <p:spPr>
          <a:xfrm rot="5400000">
            <a:off x="6900863" y="4729163"/>
            <a:ext cx="295275" cy="317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31762" name="TextBox 86"/>
          <p:cNvSpPr txBox="1">
            <a:spLocks noChangeArrowheads="1"/>
          </p:cNvSpPr>
          <p:nvPr/>
        </p:nvSpPr>
        <p:spPr bwMode="auto">
          <a:xfrm>
            <a:off x="6172200" y="5334000"/>
            <a:ext cx="2133600" cy="338138"/>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Password database</a:t>
            </a:r>
          </a:p>
        </p:txBody>
      </p:sp>
      <p:sp>
        <p:nvSpPr>
          <p:cNvPr id="33"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err="1" smtClean="0"/>
              <a:t>Argghh</a:t>
            </a:r>
            <a:r>
              <a:rPr lang="en-US" b="1" dirty="0" smtClean="0"/>
              <a:t>! Now all ISP customers get sent to attacker.</a:t>
            </a:r>
            <a:endParaRPr lang="en-US" b="1" dirty="0"/>
          </a:p>
        </p:txBody>
      </p:sp>
      <p:sp>
        <p:nvSpPr>
          <p:cNvPr id="35" name="TextBox 34"/>
          <p:cNvSpPr txBox="1"/>
          <p:nvPr/>
        </p:nvSpPr>
        <p:spPr>
          <a:xfrm>
            <a:off x="228600" y="6172992"/>
            <a:ext cx="1828800" cy="307777"/>
          </a:xfrm>
          <a:prstGeom prst="rect">
            <a:avLst/>
          </a:prstGeom>
          <a:noFill/>
        </p:spPr>
        <p:txBody>
          <a:bodyPr wrap="square" rtlCol="0">
            <a:spAutoFit/>
          </a:bodyPr>
          <a:lstStyle/>
          <a:p>
            <a:r>
              <a:rPr lang="en-US" sz="1400" b="1" dirty="0" smtClean="0"/>
              <a:t>Animated </a:t>
            </a:r>
            <a:r>
              <a:rPr lang="en-US" sz="1400" b="1" dirty="0" smtClean="0"/>
              <a:t>slide in .</a:t>
            </a:r>
            <a:r>
              <a:rPr lang="en-US" sz="1400" b="1" dirty="0" err="1" smtClean="0"/>
              <a:t>ppt</a:t>
            </a:r>
            <a:endParaRPr lang="en-US" sz="1400" b="1" dirty="0"/>
          </a:p>
        </p:txBody>
      </p:sp>
    </p:spTree>
    <p:extLst>
      <p:ext uri="{BB962C8B-B14F-4D97-AF65-F5344CB8AC3E}">
        <p14:creationId xmlns:p14="http://schemas.microsoft.com/office/powerpoint/2010/main" val="383078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500" fill="hold"/>
                                        <p:tgtEl>
                                          <p:spTgt spid="84"/>
                                        </p:tgtEl>
                                        <p:attrNameLst>
                                          <p:attrName>ppt_x</p:attrName>
                                        </p:attrNameLst>
                                      </p:cBhvr>
                                      <p:tavLst>
                                        <p:tav tm="0">
                                          <p:val>
                                            <p:strVal val="#ppt_x"/>
                                          </p:val>
                                        </p:tav>
                                        <p:tav tm="100000">
                                          <p:val>
                                            <p:strVal val="#ppt_x"/>
                                          </p:val>
                                        </p:tav>
                                      </p:tavLst>
                                    </p:anim>
                                    <p:anim calcmode="lin" valueType="num">
                                      <p:cBhvr additive="base">
                                        <p:cTn id="44"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600" y="381000"/>
            <a:ext cx="8686800" cy="1143000"/>
          </a:xfrm>
        </p:spPr>
        <p:txBody>
          <a:bodyPr>
            <a:normAutofit fontScale="90000"/>
          </a:bodyPr>
          <a:lstStyle/>
          <a:p>
            <a:r>
              <a:rPr lang="en-US" b="1" dirty="0" smtClean="0"/>
              <a:t>The Bad: </a:t>
            </a:r>
            <a:r>
              <a:rPr lang="en-US" b="1" dirty="0" err="1" smtClean="0"/>
              <a:t>DNSChanger</a:t>
            </a:r>
            <a:r>
              <a:rPr lang="en-US" b="1" dirty="0" smtClean="0"/>
              <a:t> - ‘Biggest Cybercriminal Takedown in History’ – 4M machines, 100 countries, $14M</a:t>
            </a:r>
            <a:endParaRPr lang="en-US" dirty="0" smtClean="0"/>
          </a:p>
        </p:txBody>
      </p:sp>
      <p:pic>
        <p:nvPicPr>
          <p:cNvPr id="5123" name="Picture 2" descr="http://krebsonsecurity.com/wp-content/uploads/2011/11/dnschangerfbi.png"/>
          <p:cNvPicPr>
            <a:picLocks noChangeAspect="1" noChangeArrowheads="1"/>
          </p:cNvPicPr>
          <p:nvPr/>
        </p:nvPicPr>
        <p:blipFill>
          <a:blip r:embed="rId3" cstate="print"/>
          <a:srcRect/>
          <a:stretch>
            <a:fillRect/>
          </a:stretch>
        </p:blipFill>
        <p:spPr bwMode="auto">
          <a:xfrm>
            <a:off x="2362200" y="1828800"/>
            <a:ext cx="4857750" cy="4438650"/>
          </a:xfrm>
          <a:prstGeom prst="rect">
            <a:avLst/>
          </a:prstGeom>
          <a:noFill/>
          <a:ln w="9525">
            <a:noFill/>
            <a:miter lim="800000"/>
            <a:headEnd/>
            <a:tailEnd/>
          </a:ln>
        </p:spPr>
      </p:pic>
      <p:sp>
        <p:nvSpPr>
          <p:cNvPr id="5124" name="Rectangle 3"/>
          <p:cNvSpPr>
            <a:spLocks noChangeArrowheads="1"/>
          </p:cNvSpPr>
          <p:nvPr/>
        </p:nvSpPr>
        <p:spPr bwMode="auto">
          <a:xfrm>
            <a:off x="228600" y="6267450"/>
            <a:ext cx="8763000" cy="584775"/>
          </a:xfrm>
          <a:prstGeom prst="rect">
            <a:avLst/>
          </a:prstGeom>
          <a:noFill/>
          <a:ln w="9525">
            <a:noFill/>
            <a:miter lim="800000"/>
            <a:headEnd/>
            <a:tailEnd/>
          </a:ln>
        </p:spPr>
        <p:txBody>
          <a:bodyPr>
            <a:spAutoFit/>
          </a:bodyPr>
          <a:lstStyle/>
          <a:p>
            <a:r>
              <a:rPr lang="en-US" sz="1600" b="1" dirty="0" smtClean="0"/>
              <a:t>Nov </a:t>
            </a:r>
            <a:r>
              <a:rPr lang="en-US" sz="1600" b="1" dirty="0"/>
              <a:t>2011 </a:t>
            </a:r>
            <a:r>
              <a:rPr lang="en-US" sz="1600" b="1" dirty="0" smtClean="0"/>
              <a:t>http</a:t>
            </a:r>
            <a:r>
              <a:rPr lang="en-US" sz="1600" b="1" dirty="0"/>
              <a:t>://krebsonsecurity.com/2011/11/malware-click-fraud-kingpins-arrested-in-estonia</a:t>
            </a:r>
            <a:r>
              <a:rPr lang="en-US" sz="1600" b="1" dirty="0" smtClean="0"/>
              <a:t>/</a:t>
            </a:r>
          </a:p>
          <a:p>
            <a:r>
              <a:rPr lang="en-US" sz="1600" b="1" dirty="0" smtClean="0"/>
              <a:t>                            End-2-end </a:t>
            </a:r>
            <a:r>
              <a:rPr lang="en-US" sz="1600" b="1" dirty="0"/>
              <a:t>DNSSEC validation would have avoided the </a:t>
            </a:r>
            <a:r>
              <a:rPr lang="en-US" sz="1600" b="1" dirty="0" smtClean="0"/>
              <a:t>problems</a:t>
            </a:r>
            <a:endParaRPr lang="en-US" sz="1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b="1" dirty="0" smtClean="0"/>
              <a:t>The Bad: Other DNS hijacks*</a:t>
            </a:r>
            <a:endParaRPr lang="en-US" sz="4000" b="1" dirty="0"/>
          </a:p>
        </p:txBody>
      </p:sp>
      <p:sp>
        <p:nvSpPr>
          <p:cNvPr id="3" name="Content Placeholder 2"/>
          <p:cNvSpPr>
            <a:spLocks noGrp="1"/>
          </p:cNvSpPr>
          <p:nvPr>
            <p:ph idx="1"/>
          </p:nvPr>
        </p:nvSpPr>
        <p:spPr>
          <a:xfrm>
            <a:off x="457200" y="1295400"/>
            <a:ext cx="8229600" cy="4525963"/>
          </a:xfrm>
        </p:spPr>
        <p:txBody>
          <a:bodyPr>
            <a:noAutofit/>
          </a:bodyPr>
          <a:lstStyle/>
          <a:p>
            <a:r>
              <a:rPr lang="en-US" sz="2000" b="1" dirty="0" smtClean="0"/>
              <a:t>25 Dec 2010 - Russian e-Payment Giant </a:t>
            </a:r>
            <a:r>
              <a:rPr lang="en-US" sz="2000" b="1" dirty="0" err="1" smtClean="0"/>
              <a:t>ChronoPay</a:t>
            </a:r>
            <a:r>
              <a:rPr lang="en-US" sz="2000" b="1" dirty="0" smtClean="0"/>
              <a:t> Hacked</a:t>
            </a:r>
          </a:p>
          <a:p>
            <a:r>
              <a:rPr lang="en-US" sz="2000" b="1" dirty="0" smtClean="0"/>
              <a:t>18 Dec 2009 – Twitter – “Iranian cyber army”</a:t>
            </a:r>
          </a:p>
          <a:p>
            <a:r>
              <a:rPr lang="en-US" sz="2000" b="1" dirty="0" smtClean="0"/>
              <a:t>13 Aug 2010 - Chinese </a:t>
            </a:r>
            <a:r>
              <a:rPr lang="en-US" sz="2000" b="1" dirty="0" err="1" smtClean="0"/>
              <a:t>gmail</a:t>
            </a:r>
            <a:r>
              <a:rPr lang="en-US" sz="2000" b="1" dirty="0" smtClean="0"/>
              <a:t> phishing attack</a:t>
            </a:r>
          </a:p>
          <a:p>
            <a:r>
              <a:rPr lang="en-US" sz="2000" b="1" dirty="0" smtClean="0"/>
              <a:t>25 Dec 2010 Tunisia DNS Hijack</a:t>
            </a:r>
          </a:p>
          <a:p>
            <a:r>
              <a:rPr lang="en-US" sz="2000" b="1" dirty="0" smtClean="0"/>
              <a:t>2009-2012 google.*</a:t>
            </a:r>
          </a:p>
          <a:p>
            <a:pPr lvl="1"/>
            <a:r>
              <a:rPr lang="en-US" sz="2000" b="1" dirty="0" smtClean="0"/>
              <a:t>April 28 2009 Google Puerto Rico sites redirected in DNS attack</a:t>
            </a:r>
          </a:p>
          <a:p>
            <a:pPr lvl="1"/>
            <a:r>
              <a:rPr lang="en-US" sz="2000" b="1" dirty="0" smtClean="0"/>
              <a:t>May 9 2009 Morocco temporarily seize Google domain name</a:t>
            </a:r>
          </a:p>
          <a:p>
            <a:r>
              <a:rPr lang="en-US" sz="2000" b="1" dirty="0" smtClean="0"/>
              <a:t>9 Sep 2011 - </a:t>
            </a:r>
            <a:r>
              <a:rPr lang="en-US" sz="2000" b="1" dirty="0" err="1" smtClean="0"/>
              <a:t>Diginotar</a:t>
            </a:r>
            <a:r>
              <a:rPr lang="en-US" sz="2000" b="1" dirty="0" smtClean="0"/>
              <a:t> certificate compromise for Iranian users </a:t>
            </a:r>
          </a:p>
          <a:p>
            <a:r>
              <a:rPr lang="en-US" sz="2000" b="1" dirty="0" smtClean="0"/>
              <a:t>SSL / TLS doesn't tell you if you've been sent to the correct site, it only tells you if the DNS matches the name in the certificate. Unfortunately, majority of Web site certificates rely on DNS to validate identity.</a:t>
            </a:r>
          </a:p>
          <a:p>
            <a:r>
              <a:rPr lang="en-US" sz="2000" b="1" dirty="0" smtClean="0"/>
              <a:t>DNS is relied on for unexpected things though insecure.</a:t>
            </a:r>
          </a:p>
        </p:txBody>
      </p:sp>
      <p:sp>
        <p:nvSpPr>
          <p:cNvPr id="4" name="Rectangle 3"/>
          <p:cNvSpPr/>
          <p:nvPr/>
        </p:nvSpPr>
        <p:spPr>
          <a:xfrm>
            <a:off x="381000" y="6096000"/>
            <a:ext cx="8763000" cy="523220"/>
          </a:xfrm>
          <a:prstGeom prst="rect">
            <a:avLst/>
          </a:prstGeom>
        </p:spPr>
        <p:txBody>
          <a:bodyPr wrap="square">
            <a:spAutoFit/>
          </a:bodyPr>
          <a:lstStyle/>
          <a:p>
            <a:r>
              <a:rPr lang="en-US" sz="1400" b="1" dirty="0" smtClean="0"/>
              <a:t>*A Brief History of DNS Hijacking - Google</a:t>
            </a:r>
          </a:p>
          <a:p>
            <a:r>
              <a:rPr lang="en-US" sz="1400" b="1" dirty="0" smtClean="0"/>
              <a:t>http://costarica43.icann.org/meetings/sanjose2012/presentation-dns-hijackings-marquis-boire-12mar12-en.pdf</a:t>
            </a:r>
            <a:endParaRPr lang="en-US" sz="1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The Good: Securing DNS with DNSSEC</a:t>
            </a:r>
            <a:endParaRPr lang="en-US" b="1" dirty="0"/>
          </a:p>
        </p:txBody>
      </p:sp>
      <p:grpSp>
        <p:nvGrpSpPr>
          <p:cNvPr id="3" name="Group 71"/>
          <p:cNvGrpSpPr>
            <a:grpSpLocks/>
          </p:cNvGrpSpPr>
          <p:nvPr/>
        </p:nvGrpSpPr>
        <p:grpSpPr bwMode="auto">
          <a:xfrm>
            <a:off x="152400" y="2832675"/>
            <a:ext cx="3733800" cy="338138"/>
            <a:chOff x="381000" y="1828800"/>
            <a:chExt cx="3733800" cy="338554"/>
          </a:xfrm>
        </p:grpSpPr>
        <p:sp>
          <p:nvSpPr>
            <p:cNvPr id="33824"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796" name="TextBox 37"/>
          <p:cNvSpPr txBox="1">
            <a:spLocks noChangeArrowheads="1"/>
          </p:cNvSpPr>
          <p:nvPr/>
        </p:nvSpPr>
        <p:spPr bwMode="auto">
          <a:xfrm>
            <a:off x="3886200" y="2832675"/>
            <a:ext cx="1143000" cy="1200150"/>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a:p>
            <a:r>
              <a:rPr lang="en-US" b="1">
                <a:latin typeface="Lucida Sans Unicode" pitchFamily="34" charset="0"/>
              </a:rPr>
              <a:t>with DNSSEC</a:t>
            </a:r>
          </a:p>
        </p:txBody>
      </p:sp>
      <p:cxnSp>
        <p:nvCxnSpPr>
          <p:cNvPr id="43" name="Straight Arrow Connector 42"/>
          <p:cNvCxnSpPr/>
          <p:nvPr/>
        </p:nvCxnSpPr>
        <p:spPr>
          <a:xfrm>
            <a:off x="5029200" y="2985075"/>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798" name="TextBox 52"/>
          <p:cNvSpPr txBox="1">
            <a:spLocks noChangeArrowheads="1"/>
          </p:cNvSpPr>
          <p:nvPr/>
        </p:nvSpPr>
        <p:spPr bwMode="auto">
          <a:xfrm>
            <a:off x="5638800" y="2527875"/>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cxnSp>
        <p:nvCxnSpPr>
          <p:cNvPr id="54" name="Straight Arrow Connector 53"/>
          <p:cNvCxnSpPr/>
          <p:nvPr/>
        </p:nvCxnSpPr>
        <p:spPr>
          <a:xfrm rot="10800000">
            <a:off x="5029200" y="3366075"/>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00" name="TextBox 57"/>
          <p:cNvSpPr txBox="1">
            <a:spLocks noChangeArrowheads="1"/>
          </p:cNvSpPr>
          <p:nvPr/>
        </p:nvSpPr>
        <p:spPr bwMode="auto">
          <a:xfrm>
            <a:off x="6400800" y="2832675"/>
            <a:ext cx="1524000" cy="923925"/>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 with DNSSEC</a:t>
            </a:r>
          </a:p>
        </p:txBody>
      </p:sp>
      <p:grpSp>
        <p:nvGrpSpPr>
          <p:cNvPr id="4" name="Group 72"/>
          <p:cNvGrpSpPr>
            <a:grpSpLocks/>
          </p:cNvGrpSpPr>
          <p:nvPr/>
        </p:nvGrpSpPr>
        <p:grpSpPr bwMode="auto">
          <a:xfrm>
            <a:off x="1676400" y="3213675"/>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23"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latin typeface="Lucida Sans Unicode" pitchFamily="34" charset="0"/>
                </a:rPr>
                <a:t>1.2.3.4</a:t>
              </a:r>
            </a:p>
          </p:txBody>
        </p:sp>
      </p:grpSp>
      <p:grpSp>
        <p:nvGrpSpPr>
          <p:cNvPr id="5" name="Group 73"/>
          <p:cNvGrpSpPr>
            <a:grpSpLocks/>
          </p:cNvGrpSpPr>
          <p:nvPr/>
        </p:nvGrpSpPr>
        <p:grpSpPr bwMode="auto">
          <a:xfrm>
            <a:off x="609600" y="4051875"/>
            <a:ext cx="5791200" cy="338138"/>
            <a:chOff x="838200" y="2514600"/>
            <a:chExt cx="5791200" cy="338554"/>
          </a:xfrm>
        </p:grpSpPr>
        <p:sp>
          <p:nvSpPr>
            <p:cNvPr id="33820" name="TextBox 59"/>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803" name="TextBox 61"/>
          <p:cNvSpPr txBox="1">
            <a:spLocks noChangeArrowheads="1"/>
          </p:cNvSpPr>
          <p:nvPr/>
        </p:nvSpPr>
        <p:spPr bwMode="auto">
          <a:xfrm>
            <a:off x="6400800" y="4128075"/>
            <a:ext cx="1295400" cy="1077913"/>
          </a:xfrm>
          <a:prstGeom prst="rect">
            <a:avLst/>
          </a:prstGeom>
          <a:noFill/>
          <a:ln w="38100">
            <a:solidFill>
              <a:schemeClr val="tx1"/>
            </a:solidFill>
            <a:miter lim="800000"/>
            <a:headEnd/>
            <a:tailEnd/>
          </a:ln>
        </p:spPr>
        <p:txBody>
          <a:bodyPr>
            <a:spAutoFit/>
          </a:bodyPr>
          <a:lstStyle/>
          <a:p>
            <a:endParaRPr lang="en-US" sz="1600" b="1">
              <a:solidFill>
                <a:srgbClr val="FF0000"/>
              </a:solidFill>
              <a:latin typeface="Lucida Sans Unicode" pitchFamily="34" charset="0"/>
            </a:endParaRPr>
          </a:p>
          <a:p>
            <a:r>
              <a:rPr lang="en-US" sz="1600" b="1">
                <a:latin typeface="Lucida Sans Unicode" pitchFamily="34" charset="0"/>
              </a:rPr>
              <a:t>webserverwww @ 1.2.3.4</a:t>
            </a:r>
          </a:p>
        </p:txBody>
      </p:sp>
      <p:grpSp>
        <p:nvGrpSpPr>
          <p:cNvPr id="6" name="Group 75"/>
          <p:cNvGrpSpPr>
            <a:grpSpLocks/>
          </p:cNvGrpSpPr>
          <p:nvPr/>
        </p:nvGrpSpPr>
        <p:grpSpPr bwMode="auto">
          <a:xfrm>
            <a:off x="228600" y="4661475"/>
            <a:ext cx="6172200" cy="338138"/>
            <a:chOff x="457200" y="3124200"/>
            <a:chExt cx="6172200" cy="338554"/>
          </a:xfrm>
        </p:grpSpPr>
        <p:sp>
          <p:nvSpPr>
            <p:cNvPr id="33818" name="TextBox 64"/>
            <p:cNvSpPr txBox="1">
              <a:spLocks noChangeArrowheads="1"/>
            </p:cNvSpPr>
            <p:nvPr/>
          </p:nvSpPr>
          <p:spPr bwMode="auto">
            <a:xfrm>
              <a:off x="4572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143000" y="4890075"/>
            <a:ext cx="5257800" cy="338138"/>
            <a:chOff x="1371600" y="3352800"/>
            <a:chExt cx="52578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17" name="TextBox 68"/>
            <p:cNvSpPr txBox="1">
              <a:spLocks noChangeArrowheads="1"/>
            </p:cNvSpPr>
            <p:nvPr/>
          </p:nvSpPr>
          <p:spPr bwMode="auto">
            <a:xfrm>
              <a:off x="1371600" y="3352800"/>
              <a:ext cx="1524000" cy="338554"/>
            </a:xfrm>
            <a:prstGeom prst="rect">
              <a:avLst/>
            </a:prstGeom>
            <a:noFill/>
            <a:ln w="9525">
              <a:noFill/>
              <a:miter lim="800000"/>
              <a:headEnd/>
              <a:tailEnd/>
            </a:ln>
          </p:spPr>
          <p:txBody>
            <a:bodyPr>
              <a:spAutoFit/>
            </a:bodyPr>
            <a:lstStyle/>
            <a:p>
              <a:r>
                <a:rPr lang="en-US" sz="1600" b="1">
                  <a:latin typeface="Lucida Sans Unicode" pitchFamily="34" charset="0"/>
                </a:rPr>
                <a:t>Account Data</a:t>
              </a:r>
            </a:p>
          </p:txBody>
        </p:sp>
      </p:grpSp>
      <p:grpSp>
        <p:nvGrpSpPr>
          <p:cNvPr id="8" name="Group 74"/>
          <p:cNvGrpSpPr>
            <a:grpSpLocks/>
          </p:cNvGrpSpPr>
          <p:nvPr/>
        </p:nvGrpSpPr>
        <p:grpSpPr bwMode="auto">
          <a:xfrm>
            <a:off x="609600" y="4280475"/>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15" name="TextBox 79"/>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grpSp>
        <p:nvGrpSpPr>
          <p:cNvPr id="9" name="Group 62"/>
          <p:cNvGrpSpPr>
            <a:grpSpLocks/>
          </p:cNvGrpSpPr>
          <p:nvPr/>
        </p:nvGrpSpPr>
        <p:grpSpPr bwMode="auto">
          <a:xfrm>
            <a:off x="5029200" y="3137475"/>
            <a:ext cx="3733800" cy="947738"/>
            <a:chOff x="5410200" y="3752166"/>
            <a:chExt cx="3733800" cy="947409"/>
          </a:xfrm>
        </p:grpSpPr>
        <p:sp>
          <p:nvSpPr>
            <p:cNvPr id="33812" name="TextBox 71"/>
            <p:cNvSpPr txBox="1">
              <a:spLocks noChangeArrowheads="1"/>
            </p:cNvSpPr>
            <p:nvPr/>
          </p:nvSpPr>
          <p:spPr bwMode="auto">
            <a:xfrm>
              <a:off x="5638800" y="4114800"/>
              <a:ext cx="3505200" cy="584775"/>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Attacker</a:t>
              </a:r>
            </a:p>
            <a:p>
              <a:r>
                <a:rPr lang="en-US" sz="1600" b="1">
                  <a:solidFill>
                    <a:srgbClr val="FF0000"/>
                  </a:solidFill>
                  <a:latin typeface="Lucida Sans Unicode" pitchFamily="34" charset="0"/>
                </a:rPr>
                <a:t>www.majorbank.se = 5.6.7.8</a:t>
              </a:r>
            </a:p>
          </p:txBody>
        </p:sp>
        <p:cxnSp>
          <p:nvCxnSpPr>
            <p:cNvPr id="47" name="Straight Connector 46"/>
            <p:cNvCxnSpPr>
              <a:stCxn id="33812" idx="1"/>
            </p:cNvCxnSpPr>
            <p:nvPr/>
          </p:nvCxnSpPr>
          <p:spPr>
            <a:xfrm rot="10800000">
              <a:off x="5410200" y="3752166"/>
              <a:ext cx="228600" cy="6554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Group 63"/>
          <p:cNvGrpSpPr>
            <a:grpSpLocks/>
          </p:cNvGrpSpPr>
          <p:nvPr/>
        </p:nvGrpSpPr>
        <p:grpSpPr bwMode="auto">
          <a:xfrm>
            <a:off x="5029200" y="1994475"/>
            <a:ext cx="3810000" cy="1143000"/>
            <a:chOff x="5029200" y="2590800"/>
            <a:chExt cx="3810000" cy="1143000"/>
          </a:xfrm>
        </p:grpSpPr>
        <p:cxnSp>
          <p:nvCxnSpPr>
            <p:cNvPr id="49" name="Straight Arrow Connector 48"/>
            <p:cNvCxnSpPr/>
            <p:nvPr/>
          </p:nvCxnSpPr>
          <p:spPr>
            <a:xfrm rot="5400000" flipH="1" flipV="1">
              <a:off x="4953000" y="3200400"/>
              <a:ext cx="6096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811" name="TextBox 54"/>
            <p:cNvSpPr txBox="1">
              <a:spLocks noChangeArrowheads="1"/>
            </p:cNvSpPr>
            <p:nvPr/>
          </p:nvSpPr>
          <p:spPr bwMode="auto">
            <a:xfrm>
              <a:off x="5334000" y="2590800"/>
              <a:ext cx="3505200" cy="584775"/>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Attacker’s record does not validate – drop it</a:t>
              </a:r>
            </a:p>
          </p:txBody>
        </p:sp>
      </p:grpSp>
      <p:sp>
        <p:nvSpPr>
          <p:cNvPr id="33" name="TextBox 32"/>
          <p:cNvSpPr txBox="1"/>
          <p:nvPr/>
        </p:nvSpPr>
        <p:spPr>
          <a:xfrm>
            <a:off x="228600" y="6172992"/>
            <a:ext cx="1828800" cy="307777"/>
          </a:xfrm>
          <a:prstGeom prst="rect">
            <a:avLst/>
          </a:prstGeom>
          <a:noFill/>
        </p:spPr>
        <p:txBody>
          <a:bodyPr wrap="square" rtlCol="0">
            <a:spAutoFit/>
          </a:bodyPr>
          <a:lstStyle/>
          <a:p>
            <a:r>
              <a:rPr lang="en-US" sz="1400" b="1" dirty="0" smtClean="0"/>
              <a:t>Animated </a:t>
            </a:r>
            <a:r>
              <a:rPr lang="en-US" sz="1400" b="1" dirty="0" smtClean="0"/>
              <a:t>slide in .</a:t>
            </a:r>
            <a:r>
              <a:rPr lang="en-US" sz="1400" b="1" dirty="0" err="1" smtClean="0"/>
              <a:t>ppt</a:t>
            </a:r>
            <a:endParaRPr lang="en-US" sz="1400" b="1" dirty="0"/>
          </a:p>
        </p:txBody>
      </p:sp>
    </p:spTree>
    <p:extLst>
      <p:ext uri="{BB962C8B-B14F-4D97-AF65-F5344CB8AC3E}">
        <p14:creationId xmlns:p14="http://schemas.microsoft.com/office/powerpoint/2010/main" val="258741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8671</TotalTime>
  <Words>2187</Words>
  <Application>Microsoft Office PowerPoint</Application>
  <PresentationFormat>On-screen Show (4:3)</PresentationFormat>
  <Paragraphs>319</Paragraphs>
  <Slides>31</Slides>
  <Notes>23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DNSSEC 101 </vt:lpstr>
      <vt:lpstr>The Business Case for DNSSEC</vt:lpstr>
      <vt:lpstr>Where DNSSEC fits in</vt:lpstr>
      <vt:lpstr>Where DNSSEC fits in</vt:lpstr>
      <vt:lpstr>The Original Problem:  DNS Cache Poisoning Attack</vt:lpstr>
      <vt:lpstr>PowerPoint Presentation</vt:lpstr>
      <vt:lpstr>The Bad: DNSChanger - ‘Biggest Cybercriminal Takedown in History’ – 4M machines, 100 countries, $14M</vt:lpstr>
      <vt:lpstr>The Bad: Other DNS hijacks*</vt:lpstr>
      <vt:lpstr>The Good: Securing DNS with DNSSEC</vt:lpstr>
      <vt:lpstr>The Good: Resolver only caches validated records</vt:lpstr>
      <vt:lpstr>DNSSEC interest from governments</vt:lpstr>
      <vt:lpstr>DNSSEC: Where we are</vt:lpstr>
      <vt:lpstr>The Bad: SSL Dilution of Trust  The Good: DNSSEC = Global “free” PKI</vt:lpstr>
      <vt:lpstr>Opportunity: New Security Products</vt:lpstr>
      <vt:lpstr>DNS is a part of all IT ecosystems </vt:lpstr>
      <vt:lpstr>DNSSEC: Classic bottom-up, multi-stakeholder built Internet infrastructure upgrade to help address today’s needs and create tomorrow’s opportunity.</vt:lpstr>
      <vt:lpstr>DNSSEC @ the root: A bottom-up, multi-stakeholder operation</vt:lpstr>
      <vt:lpstr>Community driven</vt:lpstr>
      <vt:lpstr>Deploying it</vt:lpstr>
      <vt:lpstr>Approach</vt:lpstr>
      <vt:lpstr>DNSSEC at the root: result</vt:lpstr>
      <vt:lpstr>Cont…</vt:lpstr>
      <vt:lpstr>Cont….</vt:lpstr>
      <vt:lpstr>PowerPoint Presentation</vt:lpstr>
      <vt:lpstr>PowerPoint Presentation</vt:lpstr>
      <vt:lpstr>http://www.flickr.com/photos/kjd/sets/72157624302045698/</vt:lpstr>
      <vt:lpstr>PowerPoint Presentation</vt:lpstr>
      <vt:lpstr>PowerPoint Presentation</vt:lpstr>
      <vt:lpstr>Documentation - Root</vt:lpstr>
      <vt:lpstr>PowerPoint Presentation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DNSSEC Deployment:  Where We Are</dc:title>
  <dc:creator>richard.lamb</dc:creator>
  <cp:lastModifiedBy>Richard Lamb</cp:lastModifiedBy>
  <cp:revision>447</cp:revision>
  <dcterms:created xsi:type="dcterms:W3CDTF">2011-12-08T21:30:29Z</dcterms:created>
  <dcterms:modified xsi:type="dcterms:W3CDTF">2012-11-08T11:44:28Z</dcterms:modified>
</cp:coreProperties>
</file>