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98" r:id="rId3"/>
    <p:sldId id="311" r:id="rId4"/>
    <p:sldId id="257" r:id="rId5"/>
    <p:sldId id="258" r:id="rId6"/>
    <p:sldId id="284" r:id="rId7"/>
    <p:sldId id="310" r:id="rId8"/>
    <p:sldId id="275" r:id="rId9"/>
    <p:sldId id="260" r:id="rId10"/>
    <p:sldId id="317" r:id="rId11"/>
    <p:sldId id="288" r:id="rId12"/>
    <p:sldId id="287" r:id="rId13"/>
    <p:sldId id="297" r:id="rId14"/>
    <p:sldId id="270" r:id="rId15"/>
    <p:sldId id="264" r:id="rId16"/>
    <p:sldId id="265" r:id="rId17"/>
    <p:sldId id="282" r:id="rId18"/>
    <p:sldId id="269" r:id="rId19"/>
    <p:sldId id="266" r:id="rId20"/>
    <p:sldId id="276" r:id="rId21"/>
    <p:sldId id="313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0" autoAdjust="0"/>
  </p:normalViewPr>
  <p:slideViewPr>
    <p:cSldViewPr>
      <p:cViewPr>
        <p:scale>
          <a:sx n="73" d="100"/>
          <a:sy n="73" d="100"/>
        </p:scale>
        <p:origin x="-4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30F4E-1778-4ABD-867B-6C473B793483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5D95-2F70-4028-9E59-FC2A80B31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ion.com/2012-03-15/Tecnologia/Sitios-web-de-bancos-tico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ira.ca/knowledge-centre/technology/dnssec/practice-statement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src.nist.gov/publications/nistpubs/800-90A/SP800-90A.pdf" TargetMode="External"/><Relationship Id="rId4" Type="http://schemas.openxmlformats.org/officeDocument/2006/relationships/hyperlink" Target="http://www.nytimes.com/2012/02/15/technology/researchers-find-flaw-in-an-online-encryption-method.html?_r=2&amp;hp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11/11/10/botnet_take_down_clean_up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pcworld.com/businesscenter/article/250480/fcc_chairman_calls_on_isps_to_adopt_new_security_measures.html" TargetMode="External"/><Relationship Id="rId5" Type="http://schemas.openxmlformats.org/officeDocument/2006/relationships/hyperlink" Target="http://www.fcc.gov/document/chairmans-remarks-cybersecurity-bipartisan-policy-center" TargetMode="External"/><Relationship Id="rId4" Type="http://schemas.openxmlformats.org/officeDocument/2006/relationships/hyperlink" Target="http://threatpost.com/en_us/blogs/major-dns-cache-poisoning-attack-hits-brazilian-isps-11071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en/news/in-focus/dnssec/deploymen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log.comcast.com/2011/12/dnssec-deployment-update.htm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ecuritypractice.com/the_security_practice/2011/12/all-paypal-domains-are-now-using-dnssec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ISPAI</a:t>
            </a:r>
            <a:r>
              <a:rPr lang="en-US" baseline="0" dirty="0" smtClean="0"/>
              <a:t>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9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people: e.g., Tomofumi Okubo</a:t>
            </a:r>
            <a:r>
              <a:rPr lang="en-US" baseline="0" dirty="0" smtClean="0"/>
              <a:t>, Fredrik Lundgren, </a:t>
            </a:r>
            <a:r>
              <a:rPr lang="en-US" dirty="0" smtClean="0"/>
              <a:t>Paul</a:t>
            </a:r>
            <a:r>
              <a:rPr lang="en-US" baseline="0" dirty="0" smtClean="0"/>
              <a:t> Hoffman, David Miller (AEP)</a:t>
            </a:r>
          </a:p>
          <a:p>
            <a:pPr lvl="1"/>
            <a:r>
              <a:rPr lang="en-US" dirty="0" smtClean="0"/>
              <a:t>The people (those willing to share in this secret art)</a:t>
            </a:r>
          </a:p>
          <a:p>
            <a:pPr lvl="1"/>
            <a:r>
              <a:rPr lang="en-US" dirty="0" smtClean="0"/>
              <a:t>The mindset (trust in process. not people)</a:t>
            </a:r>
          </a:p>
          <a:p>
            <a:pPr lvl="1"/>
            <a:r>
              <a:rPr lang="en-US" dirty="0" smtClean="0"/>
              <a:t>The practices (physical, logical, cryptographic security)</a:t>
            </a:r>
          </a:p>
          <a:p>
            <a:pPr lvl="1"/>
            <a:r>
              <a:rPr lang="en-US" dirty="0" smtClean="0"/>
              <a:t>The legal framework (setting </a:t>
            </a:r>
            <a:r>
              <a:rPr lang="en-US" dirty="0" err="1" smtClean="0"/>
              <a:t>expecations</a:t>
            </a:r>
            <a:r>
              <a:rPr lang="en-US" dirty="0" smtClean="0"/>
              <a:t>. liability limitations)</a:t>
            </a:r>
          </a:p>
          <a:p>
            <a:endParaRPr lang="en-US" dirty="0" smtClean="0"/>
          </a:p>
          <a:p>
            <a:r>
              <a:rPr lang="en-US" dirty="0" smtClean="0"/>
              <a:t>HEBC/USHER</a:t>
            </a:r>
            <a:r>
              <a:rPr lang="en-US" baseline="0" dirty="0" smtClean="0"/>
              <a:t> – US university system PKI example.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SysTrust</a:t>
            </a:r>
            <a:r>
              <a:rPr lang="en-US" dirty="0" smtClean="0"/>
              <a:t> similar to </a:t>
            </a:r>
            <a:r>
              <a:rPr lang="en-US" dirty="0" err="1" smtClean="0"/>
              <a:t>WebTrust</a:t>
            </a:r>
            <a:r>
              <a:rPr lang="en-US" dirty="0" smtClean="0"/>
              <a:t> – economies of similarity.  Number</a:t>
            </a:r>
            <a:r>
              <a:rPr lang="en-US" baseline="0" dirty="0" smtClean="0"/>
              <a:t> of SSL: 4M/200+M sites Could have many more.  Many countries use VRSN for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dig sign.  Why not own country? </a:t>
            </a:r>
            <a:endParaRPr lang="en-US" dirty="0" smtClean="0"/>
          </a:p>
          <a:p>
            <a:r>
              <a:rPr lang="en-US" dirty="0" smtClean="0"/>
              <a:t>ETSI</a:t>
            </a:r>
            <a:r>
              <a:rPr lang="en-US" baseline="0" dirty="0" smtClean="0"/>
              <a:t> failed for </a:t>
            </a:r>
            <a:r>
              <a:rPr lang="en-US" baseline="0" dirty="0" err="1" smtClean="0"/>
              <a:t>DigiNotar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FR, NZ, root, com,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JP,</a:t>
            </a:r>
            <a:r>
              <a:rPr lang="en-US" baseline="0" dirty="0" smtClean="0"/>
              <a:t> old SE, new 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 March 2012</a:t>
            </a:r>
          </a:p>
          <a:p>
            <a:r>
              <a:rPr lang="en-US" dirty="0" smtClean="0"/>
              <a:t>…and bnonline.fi.cr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http://www.nacion.com/2012-03-15/Tecnologia/Sitios-web-de-bancos-tico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s-podran-ser-mas-seguros.aspx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LACTLD training I gave in September.  Notes</a:t>
            </a:r>
            <a:r>
              <a:rPr lang="en-US" baseline="0" dirty="0" smtClean="0"/>
              <a:t> from there on simple separation of duties and even </a:t>
            </a:r>
            <a:r>
              <a:rPr lang="en-US" baseline="0" dirty="0" err="1" smtClean="0"/>
              <a:t>ssss.c</a:t>
            </a:r>
            <a:r>
              <a:rPr lang="en-US" baseline="0" dirty="0" smtClean="0"/>
              <a:t> for M-of-N.  Go thru risk analysis, threats and controls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Pull out TEBs.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CA,</a:t>
            </a:r>
            <a:r>
              <a:rPr lang="en-US" baseline="0" dirty="0" smtClean="0"/>
              <a:t> </a:t>
            </a:r>
            <a:r>
              <a:rPr lang="en-US" dirty="0" smtClean="0"/>
              <a:t>NZ,</a:t>
            </a:r>
            <a:r>
              <a:rPr lang="en-US" baseline="0" dirty="0" smtClean="0"/>
              <a:t> PCH, and others based on pioneering work by SE / Fredrik and RFC draft for DPS.  I use one for my training sessions and have one translated into Spanish.  I understand JPNIC has one translated into English.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http://cira.ca/knowledge-centre/technology/dnssec/practice-statement/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baseline="0" dirty="0" smtClean="0"/>
          </a:p>
          <a:p>
            <a:r>
              <a:rPr lang="en-US" dirty="0" smtClean="0"/>
              <a:t>Recent</a:t>
            </a:r>
            <a:r>
              <a:rPr lang="en-US" baseline="0" dirty="0" smtClean="0"/>
              <a:t> news of bad random numbers for 10s of 1000’s of SSL certificates (15 Feb). 2 out of 1000 offer no security.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http://www.nytimes.com/2012/02/15/technology/researchers-find-flaw-in-an-online-encryption-method.html?_r=2&amp;hp</a:t>
            </a:r>
            <a:endParaRPr lang="en-US" dirty="0" smtClean="0"/>
          </a:p>
          <a:p>
            <a:r>
              <a:rPr lang="en-US" dirty="0" smtClean="0"/>
              <a:t>DRBG </a:t>
            </a:r>
            <a:r>
              <a:rPr lang="en-US" dirty="0" smtClean="0">
                <a:hlinkClick r:id="rId5"/>
              </a:rPr>
              <a:t>http://csrc.nist.gov/publications/nistpubs/800-90A/SP800-90A.pdf</a:t>
            </a:r>
            <a:endParaRPr lang="en-US" dirty="0" smtClean="0"/>
          </a:p>
          <a:p>
            <a:r>
              <a:rPr lang="en-US" dirty="0" err="1" smtClean="0"/>
              <a:t>SysTrust</a:t>
            </a:r>
            <a:r>
              <a:rPr lang="en-US" dirty="0" smtClean="0"/>
              <a:t> similar to </a:t>
            </a:r>
            <a:r>
              <a:rPr lang="en-US" dirty="0" err="1" smtClean="0"/>
              <a:t>WebTrust</a:t>
            </a:r>
            <a:r>
              <a:rPr lang="en-US" dirty="0" smtClean="0"/>
              <a:t> – economies of similarity.  </a:t>
            </a:r>
          </a:p>
          <a:p>
            <a:r>
              <a:rPr lang="en-US" dirty="0" smtClean="0"/>
              <a:t>Number</a:t>
            </a:r>
            <a:r>
              <a:rPr lang="en-US" baseline="0" dirty="0" smtClean="0"/>
              <a:t> of SSL: 4M/200+M sites Could have many more.  </a:t>
            </a:r>
          </a:p>
          <a:p>
            <a:r>
              <a:rPr lang="en-US" baseline="0" dirty="0" smtClean="0"/>
              <a:t>Many countries use VRSN for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dig sign.  Why not own country?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DNSSEC deployment as an excuse to improve all process (ENISA)</a:t>
            </a:r>
          </a:p>
          <a:p>
            <a:endParaRPr lang="en-US" dirty="0" smtClean="0"/>
          </a:p>
          <a:p>
            <a:r>
              <a:rPr lang="en-US" dirty="0" smtClean="0"/>
              <a:t>Leverage </a:t>
            </a:r>
            <a:r>
              <a:rPr lang="en-US" dirty="0" err="1" smtClean="0"/>
              <a:t>govt</a:t>
            </a:r>
            <a:r>
              <a:rPr lang="en-US" dirty="0" smtClean="0"/>
              <a:t> interests in cyber security (+secure smart grid and other infrastructures that rely on DNSSEC) and digital identity efforts.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Opportunity to use DNSSEC requirements and current interest in digital identity systems as an excuse to improve overall DNS and identity ecosystems</a:t>
            </a:r>
          </a:p>
          <a:p>
            <a:endParaRPr lang="en-US" dirty="0" smtClean="0"/>
          </a:p>
          <a:p>
            <a:r>
              <a:rPr lang="en-US" dirty="0" smtClean="0"/>
              <a:t>DNS/DNSSEC part of all Internet ecosystems.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In order to realize the full benefits of DNSSEC, DNS operators and other entities that make up the chain of trust must embrace transparent IT security processes and practices. 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Greater end user and Registrant awareness of the benefits of DNSSEC is needed to drive a virtuous cycle of effective deployment. 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APNIC,</a:t>
            </a:r>
            <a:r>
              <a:rPr lang="en-US" baseline="0" dirty="0" smtClean="0"/>
              <a:t> NSRC, ISOC, ICANN </a:t>
            </a:r>
            <a:r>
              <a:rPr lang="en-US" dirty="0" smtClean="0"/>
              <a:t>Training courses.</a:t>
            </a:r>
          </a:p>
          <a:p>
            <a:endParaRPr lang="en-US" dirty="0" smtClean="0"/>
          </a:p>
          <a:p>
            <a:r>
              <a:rPr lang="en-US" dirty="0" smtClean="0"/>
              <a:t>Nothing is perfect but forcing thought about secure processes and practices helps solve many </a:t>
            </a:r>
            <a:r>
              <a:rPr lang="en-US" dirty="0" err="1" smtClean="0"/>
              <a:t>exisiting</a:t>
            </a:r>
            <a:r>
              <a:rPr lang="en-US" baseline="0" dirty="0" smtClean="0"/>
              <a:t> problems. Doing the DPS is the </a:t>
            </a:r>
            <a:r>
              <a:rPr lang="en-US" baseline="0" dirty="0" err="1" smtClean="0"/>
              <a:t>mesuarble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exercize</a:t>
            </a:r>
            <a:r>
              <a:rPr lang="en-US" baseline="0" dirty="0" smtClean="0"/>
              <a:t> that provides this.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Just Ask.  I have seen them all.  I am happy to do a training session here.  Its my job.</a:t>
            </a:r>
          </a:p>
          <a:p>
            <a:endParaRPr lang="en-US" dirty="0" smtClean="0"/>
          </a:p>
          <a:p>
            <a:r>
              <a:rPr lang="en-US" dirty="0" smtClean="0"/>
              <a:t>Ask 1) how many have </a:t>
            </a:r>
            <a:r>
              <a:rPr lang="en-US" dirty="0" err="1" smtClean="0"/>
              <a:t>dnssec</a:t>
            </a:r>
            <a:r>
              <a:rPr lang="en-US" dirty="0" smtClean="0"/>
              <a:t> deployed on corporate domains </a:t>
            </a:r>
          </a:p>
          <a:p>
            <a:r>
              <a:rPr lang="en-US" dirty="0" smtClean="0"/>
              <a:t>and 2) if any of their resolvers have validation turned 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Must understand</a:t>
            </a:r>
            <a:r>
              <a:rPr lang="en-US" baseline="0" dirty="0" smtClean="0"/>
              <a:t> public/private key crypto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280F10-B743-4417-AC7B-4BEEC26472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genie is out of the bottle.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DNS Changer/Ghost Click: 4M PCs across 100 countries  -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http://www.theregister.co.uk/2011/11/10/botnet_take_down_clean_up/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http://threatpost.com/en_us/blogs/major-dns-cache-poisoning-attack-hits-brazilian-isps-110711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Potentially millions of users effected.</a:t>
            </a:r>
          </a:p>
          <a:p>
            <a:endParaRPr lang="en-US" dirty="0" smtClean="0"/>
          </a:p>
          <a:p>
            <a:r>
              <a:rPr lang="en-US" dirty="0" smtClean="0"/>
              <a:t>TLD+SSL opportunity and economy - .NG</a:t>
            </a:r>
            <a:r>
              <a:rPr lang="en-US" baseline="0" dirty="0" smtClean="0"/>
              <a:t> and others.</a:t>
            </a:r>
          </a:p>
          <a:p>
            <a:r>
              <a:rPr lang="en-US" dirty="0" smtClean="0">
                <a:hlinkClick r:id="rId5"/>
              </a:rPr>
              <a:t>http://www.fcc.gov/document/chairmans-remarks-cybersecurity-bipartisan-policy-center</a:t>
            </a:r>
            <a:endParaRPr lang="en-US" baseline="0" dirty="0" smtClean="0"/>
          </a:p>
          <a:p>
            <a:r>
              <a:rPr lang="en-US" dirty="0" smtClean="0">
                <a:hlinkClick r:id="rId6"/>
              </a:rPr>
              <a:t>http://www.pcworld.com/businesscenter/article/250480/fcc_chairman_calls_on_isps_to_adopt_new_security_measures.html</a:t>
            </a:r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 report by Gartner found 3.6 million Americans getting redirected to bogus websites in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single year, costing them $3.2 billion.,” said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Genachowski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and “urge[d] all broadband providers to begin implementing DNSSEC as soon as possible.”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Root: 21</a:t>
            </a:r>
            <a:r>
              <a:rPr lang="en-US" baseline="0" dirty="0" smtClean="0"/>
              <a:t> TCRs from TT, BF, RU, CN, US, SE, NL, UG, BR, Togo, PT, NP, Mauritius, CZ, CA, JP, UK, NZ.</a:t>
            </a:r>
            <a:endParaRPr lang="en-US" dirty="0" smtClean="0"/>
          </a:p>
          <a:p>
            <a:r>
              <a:rPr lang="en-US" dirty="0" smtClean="0"/>
              <a:t>DNS over HTTP Chrome-</a:t>
            </a:r>
            <a:r>
              <a:rPr lang="en-US" dirty="0" err="1" smtClean="0"/>
              <a:t>ish</a:t>
            </a:r>
            <a:r>
              <a:rPr lang="en-US" dirty="0" smtClean="0"/>
              <a:t>, proprietary</a:t>
            </a:r>
            <a:r>
              <a:rPr lang="en-US" baseline="0" dirty="0" smtClean="0"/>
              <a:t> solutions: MSFT active directory, </a:t>
            </a:r>
            <a:r>
              <a:rPr lang="en-US" baseline="0" dirty="0" err="1" smtClean="0"/>
              <a:t>OpenDNS</a:t>
            </a:r>
            <a:endParaRPr lang="en-US" baseline="0" dirty="0" smtClean="0"/>
          </a:p>
          <a:p>
            <a:r>
              <a:rPr lang="en-US" dirty="0" smtClean="0"/>
              <a:t>All 18M COMCAST Internet customers.</a:t>
            </a:r>
            <a:r>
              <a:rPr lang="en-US" baseline="0" dirty="0" smtClean="0"/>
              <a:t> Also </a:t>
            </a:r>
            <a:r>
              <a:rPr lang="en-US" baseline="0" dirty="0" err="1" smtClean="0"/>
              <a:t>TeliaSonera</a:t>
            </a:r>
            <a:r>
              <a:rPr lang="en-US" baseline="0" dirty="0" smtClean="0"/>
              <a:t> SE, Vodafone, </a:t>
            </a:r>
            <a:r>
              <a:rPr lang="en-US" baseline="0" dirty="0" err="1" smtClean="0"/>
              <a:t>Telefonica</a:t>
            </a:r>
            <a:r>
              <a:rPr lang="en-US" baseline="0" dirty="0" smtClean="0"/>
              <a:t>, CZ, T-mobile NL </a:t>
            </a:r>
            <a:endParaRPr lang="en-US" dirty="0" smtClean="0">
              <a:hlinkClick r:id="rId3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ISP Comcast DNSSEC deployment plan for 18M customers and &gt;5000 domain names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http://blog.comcast.com/2011/12/dnssec-deployment-update.html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hlinkClick r:id=""/>
            </a:endParaRPr>
          </a:p>
          <a:p>
            <a:r>
              <a:rPr lang="en-US" dirty="0" smtClean="0">
                <a:hlinkClick r:id=""/>
              </a:rPr>
              <a:t>http://www.icann.org/en/news/in-focus/dnssec/deployment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was beaten into submission by APNIC’s to-notch PC to clarify this.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future value of end2end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dnssec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foothold for securing applications.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or browser needs to validate.  Not too hard a nut to crack but will take patience.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“hotel/airport/hotspot” and other DNS interception networks would have saved you from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DNSChanger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well since many force DNS requests to their own DNS resolvers regardless.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“people still get their domains social engineered out from under them at the registry/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level, but would agree that it is a useful component to a larger solution”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Paypal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deploys DNSSEC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http://www.thesecuritypractice.com/the_security_practice/2011/12/all-paypal-domains-are-now-using-dnssec.html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1) how many have </a:t>
            </a:r>
            <a:r>
              <a:rPr lang="en-US" dirty="0" err="1" smtClean="0"/>
              <a:t>dnssec</a:t>
            </a:r>
            <a:r>
              <a:rPr lang="en-US" dirty="0" smtClean="0"/>
              <a:t> deployed on corporate domains </a:t>
            </a:r>
          </a:p>
          <a:p>
            <a:r>
              <a:rPr lang="en-US" dirty="0" smtClean="0"/>
              <a:t>and 2) if any of their resolvers have validation turned on.</a:t>
            </a:r>
          </a:p>
          <a:p>
            <a:endParaRPr lang="en-US" dirty="0" smtClean="0"/>
          </a:p>
          <a:p>
            <a:r>
              <a:rPr lang="en-US" dirty="0" smtClean="0"/>
              <a:t>“ISP support for DNSSEC is necessary even in a future in which end points perform all validation. They must be able to, at a minimum, recognize DNSSEC-related traffic and allow it to pass for the smooth functioning of an end-to-end, DNSSEC-secured system.”</a:t>
            </a:r>
          </a:p>
          <a:p>
            <a:endParaRPr lang="en-US" dirty="0" smtClean="0"/>
          </a:p>
          <a:p>
            <a:r>
              <a:rPr lang="en-US" dirty="0" smtClean="0"/>
              <a:t>Tools like DNS-Trigger, the CZ plug-in, etc help test this.</a:t>
            </a:r>
          </a:p>
          <a:p>
            <a:endParaRPr lang="en-US" dirty="0" smtClean="0"/>
          </a:p>
          <a:p>
            <a:r>
              <a:rPr lang="en-US" dirty="0" smtClean="0"/>
              <a:t>~6000 .COM 12 Dec 2011</a:t>
            </a:r>
          </a:p>
          <a:p>
            <a:r>
              <a:rPr lang="en-US" dirty="0" smtClean="0"/>
              <a:t>For a virtuous cycle of secure</a:t>
            </a:r>
            <a:r>
              <a:rPr lang="en-US" baseline="0" dirty="0" smtClean="0"/>
              <a:t> DNSSEC implementations towards full deployment.</a:t>
            </a:r>
          </a:p>
          <a:p>
            <a:r>
              <a:rPr lang="en-US" baseline="0" dirty="0" smtClean="0"/>
              <a:t>…and brings to bear improvements in overall IT security processes and practices that will address growing number of exploits such as hijacking.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Many options: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Build your own DNSSEC signer and submit keys to Registrar.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Or use GoDaddy service.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Could cost as little as $2/year (VRSN). Free (and training provided) if ccTLD with pch.net and some others.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Popular resolvers all support DNSSEC validation.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FF265-DC92-4E57-9472-99E8448CAD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COMCAST lessons learned…start early, combine with ipv6 or other</a:t>
            </a:r>
            <a:r>
              <a:rPr lang="en-US" baseline="0" dirty="0" smtClean="0"/>
              <a:t> upgrades, customers now don’t just want speed.</a:t>
            </a:r>
          </a:p>
          <a:p>
            <a:r>
              <a:rPr lang="en-US" baseline="0" dirty="0" smtClean="0"/>
              <a:t>Refer to NZ press on making NZ secure. Marketing opportunity.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3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B4E9-BDDE-4008-82F6-87ED8A03CAB7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1335-00A6-4C77-8C34-57F4DE934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18" Type="http://schemas.openxmlformats.org/officeDocument/2006/relationships/image" Target="../media/image46.png"/><Relationship Id="rId3" Type="http://schemas.openxmlformats.org/officeDocument/2006/relationships/image" Target="../media/image33.jpeg"/><Relationship Id="rId21" Type="http://schemas.openxmlformats.org/officeDocument/2006/relationships/image" Target="../media/image49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2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5" Type="http://schemas.openxmlformats.org/officeDocument/2006/relationships/image" Target="../media/image11.png"/><Relationship Id="rId23" Type="http://schemas.openxmlformats.org/officeDocument/2006/relationships/image" Target="../media/image51.png"/><Relationship Id="rId10" Type="http://schemas.openxmlformats.org/officeDocument/2006/relationships/image" Target="../media/image40.jpeg"/><Relationship Id="rId19" Type="http://schemas.openxmlformats.org/officeDocument/2006/relationships/image" Target="../media/image47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Relationship Id="rId2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ternetsociety.org/deploy360/dnssec/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Deploying </a:t>
            </a:r>
            <a:r>
              <a:rPr lang="en-US" b="1" dirty="0"/>
              <a:t>DNSSEC: From </a:t>
            </a:r>
            <a:r>
              <a:rPr lang="en-US" b="1" dirty="0" smtClean="0"/>
              <a:t>Content to End-customer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InterOp</a:t>
            </a:r>
            <a:r>
              <a:rPr lang="en-US" dirty="0" smtClean="0"/>
              <a:t> Mumbai 2012 </a:t>
            </a:r>
          </a:p>
          <a:p>
            <a:pPr algn="ctr"/>
            <a:r>
              <a:rPr lang="en-US" dirty="0" smtClean="0"/>
              <a:t>11 October 2012</a:t>
            </a:r>
          </a:p>
          <a:p>
            <a:pPr algn="ctr"/>
            <a:r>
              <a:rPr lang="en-US" dirty="0" smtClean="0"/>
              <a:t>richard.lamb@icann.org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106426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eaLnBrk="1" hangingPunct="1">
              <a:spcBef>
                <a:spcPts val="325"/>
              </a:spcBef>
            </a:pPr>
            <a:r>
              <a:rPr lang="en-US" sz="2800" b="1" i="1" dirty="0" smtClean="0"/>
              <a:t>For Companies:</a:t>
            </a:r>
          </a:p>
          <a:p>
            <a:pPr lvl="1" eaLnBrk="1" hangingPunct="1"/>
            <a:r>
              <a:rPr lang="en-US" dirty="0" smtClean="0"/>
              <a:t>Sign your corporate domain names (ask Registrars to support DNSSEC)</a:t>
            </a:r>
          </a:p>
          <a:p>
            <a:pPr lvl="1" eaLnBrk="1" hangingPunct="1"/>
            <a:r>
              <a:rPr lang="en-US" dirty="0" smtClean="0"/>
              <a:t>Just turn on validation on corporate DNS resolvers</a:t>
            </a:r>
          </a:p>
          <a:p>
            <a:pPr eaLnBrk="1" hangingPunct="1">
              <a:spcBef>
                <a:spcPts val="325"/>
              </a:spcBef>
            </a:pPr>
            <a:r>
              <a:rPr lang="en-US" sz="2800" b="1" i="1" dirty="0" smtClean="0"/>
              <a:t>For Users:</a:t>
            </a:r>
          </a:p>
          <a:p>
            <a:pPr lvl="1" eaLnBrk="1" hangingPunct="1"/>
            <a:r>
              <a:rPr lang="en-US" dirty="0" smtClean="0"/>
              <a:t>Ask ISP to turn on validation on their DNS resolvers</a:t>
            </a:r>
          </a:p>
          <a:p>
            <a:pPr eaLnBrk="1" hangingPunct="1"/>
            <a:r>
              <a:rPr lang="en-US" sz="2800" dirty="0" smtClean="0"/>
              <a:t>Take advantage of ICANN, ISOC and other organizations offering education and training.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How to implement DNSSEC?</a:t>
            </a:r>
          </a:p>
        </p:txBody>
      </p:sp>
    </p:spTree>
    <p:extLst>
      <p:ext uri="{BB962C8B-B14F-4D97-AF65-F5344CB8AC3E}">
        <p14:creationId xmlns:p14="http://schemas.microsoft.com/office/powerpoint/2010/main" val="1200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"What You Can Do"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Raise awareness of DNSSEC and its security value in your enterprises. Deploy on your domain names – it is “a feature”.</a:t>
            </a:r>
          </a:p>
          <a:p>
            <a:r>
              <a:rPr lang="en-US" dirty="0" smtClean="0"/>
              <a:t>Start DNSSEC implementation early, combine with other upgrades.  Later, offer hosting as a service.</a:t>
            </a:r>
          </a:p>
          <a:p>
            <a:r>
              <a:rPr lang="en-US" dirty="0" smtClean="0"/>
              <a:t>At minimum ensure network and resolvers pass DNSSEC responses to end users unscathed to allow validation to occur there.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Trustworthy Implementation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Building in security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Getting the machinery for DNSSEC is easy (BIND, NSD/Unbound, </a:t>
            </a:r>
            <a:r>
              <a:rPr lang="en-US" dirty="0" err="1" smtClean="0"/>
              <a:t>OpenDNSSEC</a:t>
            </a:r>
            <a:r>
              <a:rPr lang="en-US" dirty="0" smtClean="0"/>
              <a:t>, etc..).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Finding good security practices to run it is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The people</a:t>
            </a:r>
          </a:p>
          <a:p>
            <a:pPr lvl="1"/>
            <a:r>
              <a:rPr lang="en-US" dirty="0" smtClean="0"/>
              <a:t>The mindset</a:t>
            </a:r>
          </a:p>
          <a:p>
            <a:pPr lvl="1"/>
            <a:r>
              <a:rPr lang="en-US" dirty="0" smtClean="0"/>
              <a:t>The practices</a:t>
            </a:r>
          </a:p>
          <a:p>
            <a:pPr lvl="1"/>
            <a:r>
              <a:rPr lang="en-US" dirty="0" smtClean="0"/>
              <a:t>The legal framework</a:t>
            </a:r>
          </a:p>
          <a:p>
            <a:pPr lvl="1"/>
            <a:r>
              <a:rPr lang="en-US" dirty="0" smtClean="0"/>
              <a:t>The audit against international accounting and technical standards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Diluted trust with a race to the bottom (&gt;1400 CA’s)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DigiNotar</a:t>
            </a:r>
            <a:endParaRPr lang="en-US" dirty="0" smtClean="0"/>
          </a:p>
          <a:p>
            <a:pPr lvl="2"/>
            <a:r>
              <a:rPr lang="en-US" dirty="0" smtClean="0"/>
              <a:t>Weak and inconsistent polices and controls</a:t>
            </a:r>
          </a:p>
          <a:p>
            <a:pPr lvl="2"/>
            <a:r>
              <a:rPr lang="en-US" dirty="0" smtClean="0"/>
              <a:t>Lack of compromise notification (non-transparent)</a:t>
            </a:r>
          </a:p>
          <a:p>
            <a:pPr lvl="2"/>
            <a:r>
              <a:rPr lang="en-US" dirty="0" smtClean="0"/>
              <a:t>Audits don’t solve everything (ETSI audit)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57600"/>
            <a:ext cx="1581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648200"/>
            <a:ext cx="2314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Learn from CA successes </a:t>
            </a:r>
            <a:br>
              <a:rPr lang="en-US" b="1" dirty="0" smtClean="0"/>
            </a:br>
            <a:r>
              <a:rPr lang="en-US" b="1" dirty="0" smtClean="0"/>
              <a:t>(and mistakes)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An implementation can be </a:t>
            </a:r>
            <a:r>
              <a:rPr lang="en-US" sz="4000" b="1" dirty="0" err="1" smtClean="0"/>
              <a:t>thi</a:t>
            </a:r>
            <a:r>
              <a:rPr lang="en-US" sz="4000" b="1" dirty="0" smtClean="0"/>
              <a:t>$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91000"/>
            <a:ext cx="47434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76400"/>
            <a:ext cx="2209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t2.gstatic.com/images?q=tbn:ANd9GcStGqmng3BjcQWK2rxpW3RiiSt0H9qFmo8lgCEmoMOMdw859A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676400"/>
            <a:ext cx="193754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447800"/>
            <a:ext cx="29940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cesnet.cz/doc/2008/zprava/sca_6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7338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1371600"/>
            <a:ext cx="76224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58578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838200"/>
            <a:ext cx="57245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486025"/>
            <a:ext cx="57531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newyorkmobilenotaryservice.com/safedepositbo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590800"/>
            <a:ext cx="264795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34000" y="3200400"/>
            <a:ext cx="53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Calibri" pitchFamily="34" charset="0"/>
              </a:rPr>
              <a:t>+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48400" y="0"/>
            <a:ext cx="28956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Picture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990600"/>
            <a:ext cx="5285232" cy="410260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62200" y="3810000"/>
            <a:ext cx="838200" cy="457200"/>
          </a:xfrm>
          <a:prstGeom prst="rect">
            <a:avLst/>
          </a:prstGeom>
          <a:solidFill>
            <a:schemeClr val="accent1"/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TPM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28600"/>
            <a:ext cx="19637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…or this  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lide14.jpg"/>
          <p:cNvPicPr>
            <a:picLocks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4102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..or this  (CR NIC)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747665"/>
            <a:ext cx="16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Offline Laptop with TPM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68484" y="2797433"/>
            <a:ext cx="1600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Online/off-net DNSSEC Signer with TPM</a:t>
            </a:r>
            <a:endParaRPr lang="en-US" b="1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5739984" y="3978533"/>
            <a:ext cx="457200" cy="6858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68584" y="2450931"/>
            <a:ext cx="0" cy="3465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68684" y="3254633"/>
            <a:ext cx="420974" cy="44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1"/>
          </p:cNvCxnSpPr>
          <p:nvPr/>
        </p:nvCxnSpPr>
        <p:spPr>
          <a:xfrm>
            <a:off x="5968584" y="3720763"/>
            <a:ext cx="0" cy="25777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68484" y="4734699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Generate ZSKs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00531" y="4180701"/>
            <a:ext cx="1600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Transport public half of ZSKs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4349234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Generate KSK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2039034"/>
            <a:ext cx="1600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 ZSKs with KSK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1600200"/>
            <a:ext cx="16289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Transport KSK signed DNSKEY </a:t>
            </a:r>
            <a:r>
              <a:rPr lang="en-US" b="1" dirty="0" err="1" smtClean="0"/>
              <a:t>RRsets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89558" y="2053798"/>
            <a:ext cx="1600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 zones with ZSK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89658" y="2931467"/>
            <a:ext cx="83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signed</a:t>
            </a:r>
          </a:p>
          <a:p>
            <a:pPr algn="ctr"/>
            <a:r>
              <a:rPr lang="en-US" b="1" dirty="0" smtClean="0"/>
              <a:t>zone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5184" y="1846302"/>
            <a:ext cx="106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unsigned</a:t>
            </a:r>
          </a:p>
          <a:p>
            <a:pPr algn="ctr"/>
            <a:r>
              <a:rPr lang="en-US" b="1" dirty="0" smtClean="0"/>
              <a:t>zone</a:t>
            </a:r>
            <a:endParaRPr lang="en-US" b="1" dirty="0"/>
          </a:p>
        </p:txBody>
      </p:sp>
      <p:sp>
        <p:nvSpPr>
          <p:cNvPr id="26" name="Flowchart: Magnetic Disk 25"/>
          <p:cNvSpPr/>
          <p:nvPr/>
        </p:nvSpPr>
        <p:spPr>
          <a:xfrm>
            <a:off x="1333500" y="3623965"/>
            <a:ext cx="457200" cy="6858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4" idx="2"/>
            <a:endCxn id="26" idx="1"/>
          </p:cNvCxnSpPr>
          <p:nvPr/>
        </p:nvCxnSpPr>
        <p:spPr>
          <a:xfrm>
            <a:off x="1562100" y="3393996"/>
            <a:ext cx="0" cy="22996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48131" y="1752600"/>
            <a:ext cx="0" cy="41148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76931" y="1752600"/>
            <a:ext cx="0" cy="41148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82834" y="4387334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ZSKs</a:t>
            </a:r>
            <a:endParaRPr lang="en-US" sz="1200" b="1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3107961" y="4050374"/>
            <a:ext cx="1395334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76350" y="4032766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KSK</a:t>
            </a:r>
            <a:endParaRPr lang="en-US" sz="1200" b="1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107961" y="2685365"/>
            <a:ext cx="1395334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90600" y="5104031"/>
            <a:ext cx="1600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Secure Off-line Environment</a:t>
            </a:r>
            <a:endParaRPr lang="en-US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"/>
            <a:ext cx="1362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847850" y="617299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Animated slide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39" grpId="0"/>
      <p:bldP spid="43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600200"/>
            <a:ext cx="2819400" cy="426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4285" y="1981200"/>
            <a:ext cx="2566116" cy="381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7997" y="2362200"/>
            <a:ext cx="2330003" cy="335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2819400"/>
            <a:ext cx="2057400" cy="2819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14400" y="3810000"/>
            <a:ext cx="137160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KSK on FD</a:t>
            </a:r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914400" y="5181601"/>
            <a:ext cx="99060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RNG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4724400"/>
            <a:ext cx="12954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laptop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4400" y="4267200"/>
            <a:ext cx="18288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Live O/S DVD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352800" y="4572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838200" y="28194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/>
              <a:t>SAFE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838200" y="2362200"/>
            <a:ext cx="14478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/>
              <a:t>RACK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8200" y="19812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/>
              <a:t>CAGE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685800" y="1600200"/>
            <a:ext cx="27432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/>
              <a:t>DATA CENTER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838200" y="3200400"/>
            <a:ext cx="19050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All in tamper evident bags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3352800" y="43434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0" y="1905000"/>
            <a:ext cx="2514600" cy="381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648200" y="2286000"/>
            <a:ext cx="2286000" cy="3276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24400" y="2743200"/>
            <a:ext cx="2057400" cy="274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Box 23"/>
          <p:cNvSpPr txBox="1">
            <a:spLocks noChangeArrowheads="1"/>
          </p:cNvSpPr>
          <p:nvPr/>
        </p:nvSpPr>
        <p:spPr bwMode="auto">
          <a:xfrm>
            <a:off x="5638800" y="2743200"/>
            <a:ext cx="1066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/>
              <a:t>RACK</a:t>
            </a:r>
          </a:p>
        </p:txBody>
      </p:sp>
      <p:sp>
        <p:nvSpPr>
          <p:cNvPr id="56" name="TextBox 23"/>
          <p:cNvSpPr txBox="1">
            <a:spLocks noChangeArrowheads="1"/>
          </p:cNvSpPr>
          <p:nvPr/>
        </p:nvSpPr>
        <p:spPr bwMode="auto">
          <a:xfrm>
            <a:off x="5715000" y="23622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/>
              <a:t>CAGE</a:t>
            </a:r>
          </a:p>
        </p:txBody>
      </p:sp>
      <p:sp>
        <p:nvSpPr>
          <p:cNvPr id="57" name="TextBox 23"/>
          <p:cNvSpPr txBox="1">
            <a:spLocks noChangeArrowheads="1"/>
          </p:cNvSpPr>
          <p:nvPr/>
        </p:nvSpPr>
        <p:spPr bwMode="auto">
          <a:xfrm>
            <a:off x="4648200" y="1905000"/>
            <a:ext cx="27432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/>
              <a:t>DATA CENTER</a:t>
            </a:r>
          </a:p>
        </p:txBody>
      </p:sp>
      <p:sp>
        <p:nvSpPr>
          <p:cNvPr id="58" name="TextBox 9"/>
          <p:cNvSpPr txBox="1">
            <a:spLocks noChangeArrowheads="1"/>
          </p:cNvSpPr>
          <p:nvPr/>
        </p:nvSpPr>
        <p:spPr bwMode="auto">
          <a:xfrm>
            <a:off x="5257800" y="4419600"/>
            <a:ext cx="12954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signer</a:t>
            </a:r>
          </a:p>
        </p:txBody>
      </p:sp>
      <p:sp>
        <p:nvSpPr>
          <p:cNvPr id="59" name="TextBox 10"/>
          <p:cNvSpPr txBox="1">
            <a:spLocks noChangeArrowheads="1"/>
          </p:cNvSpPr>
          <p:nvPr/>
        </p:nvSpPr>
        <p:spPr bwMode="auto">
          <a:xfrm>
            <a:off x="5257800" y="4953000"/>
            <a:ext cx="12954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firewall</a:t>
            </a:r>
          </a:p>
        </p:txBody>
      </p:sp>
      <p:cxnSp>
        <p:nvCxnSpPr>
          <p:cNvPr id="60" name="Straight Arrow Connector 59"/>
          <p:cNvCxnSpPr>
            <a:stCxn id="62" idx="3"/>
          </p:cNvCxnSpPr>
          <p:nvPr/>
        </p:nvCxnSpPr>
        <p:spPr>
          <a:xfrm>
            <a:off x="5410200" y="4114800"/>
            <a:ext cx="0" cy="3048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35"/>
          <p:cNvGrpSpPr>
            <a:grpSpLocks/>
          </p:cNvGrpSpPr>
          <p:nvPr/>
        </p:nvGrpSpPr>
        <p:grpSpPr bwMode="auto">
          <a:xfrm>
            <a:off x="4876800" y="3124200"/>
            <a:ext cx="1295400" cy="990600"/>
            <a:chOff x="2438400" y="1371600"/>
            <a:chExt cx="1295400" cy="990600"/>
          </a:xfrm>
        </p:grpSpPr>
        <p:sp>
          <p:nvSpPr>
            <p:cNvPr id="62" name="Flowchart: Magnetic Disk 61"/>
            <p:cNvSpPr/>
            <p:nvPr/>
          </p:nvSpPr>
          <p:spPr>
            <a:xfrm>
              <a:off x="2438400" y="1371600"/>
              <a:ext cx="1066800" cy="990600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TextBox 9"/>
            <p:cNvSpPr txBox="1">
              <a:spLocks noChangeArrowheads="1"/>
            </p:cNvSpPr>
            <p:nvPr/>
          </p:nvSpPr>
          <p:spPr bwMode="auto">
            <a:xfrm>
              <a:off x="2438400" y="1828800"/>
              <a:ext cx="1295400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zonefile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19800" y="3352800"/>
            <a:ext cx="762000" cy="762000"/>
            <a:chOff x="3810000" y="2209800"/>
            <a:chExt cx="762000" cy="762000"/>
          </a:xfrm>
        </p:grpSpPr>
        <p:sp>
          <p:nvSpPr>
            <p:cNvPr id="50" name="Flowchart: Magnetic Disk 49"/>
            <p:cNvSpPr/>
            <p:nvPr/>
          </p:nvSpPr>
          <p:spPr bwMode="auto">
            <a:xfrm>
              <a:off x="3810000" y="2209800"/>
              <a:ext cx="685800" cy="762000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TextBox 9"/>
            <p:cNvSpPr txBox="1">
              <a:spLocks noChangeArrowheads="1"/>
            </p:cNvSpPr>
            <p:nvPr/>
          </p:nvSpPr>
          <p:spPr bwMode="auto">
            <a:xfrm>
              <a:off x="3810000" y="2514600"/>
              <a:ext cx="7620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ZSKs</a:t>
              </a:r>
              <a:endParaRPr lang="en-US" dirty="0"/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6400800" y="4114800"/>
            <a:ext cx="0" cy="3048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22"/>
          <p:cNvSpPr txBox="1">
            <a:spLocks noChangeArrowheads="1"/>
          </p:cNvSpPr>
          <p:nvPr/>
        </p:nvSpPr>
        <p:spPr bwMode="auto">
          <a:xfrm>
            <a:off x="3505200" y="3124200"/>
            <a:ext cx="859054" cy="107721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FD with public ZSKs</a:t>
            </a:r>
            <a:endParaRPr lang="en-US" sz="1600" b="1" dirty="0"/>
          </a:p>
        </p:txBody>
      </p:sp>
      <p:sp>
        <p:nvSpPr>
          <p:cNvPr id="68" name="TextBox 22"/>
          <p:cNvSpPr txBox="1">
            <a:spLocks noChangeArrowheads="1"/>
          </p:cNvSpPr>
          <p:nvPr/>
        </p:nvSpPr>
        <p:spPr bwMode="auto">
          <a:xfrm>
            <a:off x="3505200" y="4800600"/>
            <a:ext cx="990600" cy="13234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FD with KSK signed DNSKEY </a:t>
            </a:r>
            <a:r>
              <a:rPr lang="en-US" sz="1600" b="1" dirty="0" err="1" smtClean="0"/>
              <a:t>RRsets</a:t>
            </a:r>
            <a:endParaRPr lang="en-US" sz="1600" b="1" dirty="0"/>
          </a:p>
        </p:txBody>
      </p:sp>
      <p:sp>
        <p:nvSpPr>
          <p:cNvPr id="69" name="TextBox 26"/>
          <p:cNvSpPr txBox="1">
            <a:spLocks noChangeArrowheads="1"/>
          </p:cNvSpPr>
          <p:nvPr/>
        </p:nvSpPr>
        <p:spPr bwMode="auto">
          <a:xfrm>
            <a:off x="7467600" y="4876800"/>
            <a:ext cx="990600" cy="646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hidden master</a:t>
            </a:r>
          </a:p>
        </p:txBody>
      </p:sp>
      <p:cxnSp>
        <p:nvCxnSpPr>
          <p:cNvPr id="70" name="Straight Arrow Connector 69"/>
          <p:cNvCxnSpPr>
            <a:endCxn id="69" idx="1"/>
          </p:cNvCxnSpPr>
          <p:nvPr/>
        </p:nvCxnSpPr>
        <p:spPr>
          <a:xfrm>
            <a:off x="7086600" y="5181600"/>
            <a:ext cx="381000" cy="182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…or even this</a:t>
            </a:r>
            <a:endParaRPr lang="en-US" sz="4000" b="1" dirty="0"/>
          </a:p>
        </p:txBody>
      </p:sp>
      <p:sp>
        <p:nvSpPr>
          <p:cNvPr id="78" name="TextBox 22"/>
          <p:cNvSpPr txBox="1">
            <a:spLocks noChangeArrowheads="1"/>
          </p:cNvSpPr>
          <p:nvPr/>
        </p:nvSpPr>
        <p:spPr bwMode="auto">
          <a:xfrm>
            <a:off x="990600" y="1143000"/>
            <a:ext cx="22098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Off-line</a:t>
            </a:r>
            <a:endParaRPr lang="en-US" sz="2800" b="1" i="1" dirty="0"/>
          </a:p>
        </p:txBody>
      </p:sp>
      <p:sp>
        <p:nvSpPr>
          <p:cNvPr id="79" name="TextBox 22"/>
          <p:cNvSpPr txBox="1">
            <a:spLocks noChangeArrowheads="1"/>
          </p:cNvSpPr>
          <p:nvPr/>
        </p:nvSpPr>
        <p:spPr bwMode="auto">
          <a:xfrm>
            <a:off x="4724400" y="1447800"/>
            <a:ext cx="22098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Off-net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But all must have: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Published practice statement</a:t>
            </a:r>
          </a:p>
          <a:p>
            <a:pPr lvl="1"/>
            <a:r>
              <a:rPr lang="en-US" dirty="0" smtClean="0"/>
              <a:t>Overview of operations</a:t>
            </a:r>
          </a:p>
          <a:p>
            <a:pPr lvl="1"/>
            <a:r>
              <a:rPr lang="en-US" dirty="0" smtClean="0"/>
              <a:t>Setting expectations</a:t>
            </a:r>
          </a:p>
          <a:p>
            <a:pPr lvl="2"/>
            <a:r>
              <a:rPr lang="en-US" dirty="0" smtClean="0"/>
              <a:t>Normal</a:t>
            </a:r>
          </a:p>
          <a:p>
            <a:pPr lvl="2"/>
            <a:r>
              <a:rPr lang="en-US" dirty="0" smtClean="0"/>
              <a:t>Emergency</a:t>
            </a:r>
          </a:p>
          <a:p>
            <a:pPr lvl="1"/>
            <a:r>
              <a:rPr lang="en-US" dirty="0" smtClean="0"/>
              <a:t>Limiting liability</a:t>
            </a:r>
          </a:p>
          <a:p>
            <a:r>
              <a:rPr lang="en-US" dirty="0" smtClean="0"/>
              <a:t>Documented procedures</a:t>
            </a:r>
          </a:p>
          <a:p>
            <a:r>
              <a:rPr lang="en-US" dirty="0" smtClean="0"/>
              <a:t>Multi person access requirements</a:t>
            </a:r>
          </a:p>
          <a:p>
            <a:r>
              <a:rPr lang="en-US" dirty="0" smtClean="0"/>
              <a:t>Audit logs</a:t>
            </a:r>
          </a:p>
          <a:p>
            <a:r>
              <a:rPr lang="en-US" dirty="0" smtClean="0"/>
              <a:t>Monitoring (e.g., for signature expiry)</a:t>
            </a:r>
          </a:p>
          <a:p>
            <a:r>
              <a:rPr lang="en-US" dirty="0" smtClean="0"/>
              <a:t>Good Random Number Generators</a:t>
            </a:r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378622"/>
            <a:ext cx="1447800" cy="180169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378" y="5562600"/>
            <a:ext cx="103632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andom Numb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1869" y="3625596"/>
            <a:ext cx="1828800" cy="6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 of lava la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4850" y="3236323"/>
            <a:ext cx="457200" cy="108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2900" y="4572000"/>
            <a:ext cx="1181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49785" y="4752534"/>
            <a:ext cx="97654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DRBGs</a:t>
            </a:r>
          </a:p>
          <a:p>
            <a:r>
              <a:rPr lang="en-US" dirty="0" smtClean="0"/>
              <a:t>FIPS 140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9576" y="4321674"/>
            <a:ext cx="160332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Intel </a:t>
            </a:r>
            <a:r>
              <a:rPr lang="en-US" dirty="0" err="1" smtClean="0"/>
              <a:t>RdRand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172201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Useful IETF RFCs:</a:t>
            </a:r>
          </a:p>
          <a:p>
            <a:r>
              <a:rPr lang="en-US" sz="1200" b="1" dirty="0" smtClean="0"/>
              <a:t>DNSSEC Operational Practices  http://tools.ietf.org/html/draft-ietf-dnsop-rfc4641bis</a:t>
            </a:r>
          </a:p>
          <a:p>
            <a:r>
              <a:rPr lang="en-US" sz="1200" b="1" dirty="0" smtClean="0"/>
              <a:t>A Framework for DNSSEC Policies and DNSSEC Practice Statements http://tools.ietf.org/html/draft-ietf-dnsop-dnssec-dps-framework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Terminology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Registrant (Content)</a:t>
            </a:r>
            <a:r>
              <a:rPr lang="en-US" dirty="0" smtClean="0">
                <a:sym typeface="Wingdings" pitchFamily="2" charset="2"/>
              </a:rPr>
              <a:t></a:t>
            </a:r>
            <a:r>
              <a:rPr lang="en-US" dirty="0">
                <a:sym typeface="Wingdings" pitchFamily="2" charset="2"/>
              </a:rPr>
              <a:t>Registrar</a:t>
            </a:r>
            <a:r>
              <a:rPr lang="en-US" dirty="0" smtClean="0">
                <a:sym typeface="Wingdings" pitchFamily="2" charset="2"/>
              </a:rPr>
              <a:t>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</a:t>
            </a:r>
            <a:r>
              <a:rPr lang="en-US" dirty="0">
                <a:sym typeface="Wingdings" pitchFamily="2" charset="2"/>
              </a:rPr>
              <a:t>Registry</a:t>
            </a:r>
            <a:r>
              <a:rPr lang="en-US" dirty="0" smtClean="0">
                <a:sym typeface="Wingdings" pitchFamily="2" charset="2"/>
              </a:rPr>
              <a:t>Root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ISPEnd User (Eyes)</a:t>
            </a:r>
            <a:endParaRPr lang="en-US" dirty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Example:</a:t>
            </a:r>
            <a:endParaRPr lang="en-US" dirty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tata.in (TATA)net4.in (Net4)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nixi.in (NIXI)icann.org (ICANN)</a:t>
            </a:r>
          </a:p>
          <a:p>
            <a:pPr>
              <a:buNone/>
            </a:pP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      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Airtel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Sify</a:t>
            </a:r>
            <a:r>
              <a:rPr lang="en-US" dirty="0" smtClean="0">
                <a:sym typeface="Wingdings" pitchFamily="2" charset="2"/>
              </a:rPr>
              <a:t>, etc..ISP Customer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85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DNSSEC has left the starting gate but without greater </a:t>
            </a:r>
            <a:r>
              <a:rPr lang="en-US" dirty="0" smtClean="0"/>
              <a:t>deployment by </a:t>
            </a:r>
            <a:r>
              <a:rPr lang="en-US" dirty="0" smtClean="0"/>
              <a:t>domain name </a:t>
            </a:r>
            <a:r>
              <a:rPr lang="en-US" dirty="0" smtClean="0"/>
              <a:t>holders, support from Registrars, </a:t>
            </a:r>
            <a:r>
              <a:rPr lang="en-US" dirty="0" smtClean="0"/>
              <a:t>and trustworthy deployment by operators, </a:t>
            </a:r>
            <a:r>
              <a:rPr lang="en-US" dirty="0" smtClean="0"/>
              <a:t>we may miss the opportunity to improve overall Internet security and develop innovative new security solutions.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2" descr="Budapest MasterCard Debit Conference"/>
          <p:cNvPicPr>
            <a:picLocks noChangeAspect="1" noChangeArrowheads="1"/>
          </p:cNvPicPr>
          <p:nvPr/>
        </p:nvPicPr>
        <p:blipFill>
          <a:blip r:embed="rId3">
            <a:lum bright="7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8195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627688"/>
            <a:ext cx="3886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-790575" y="543877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lamb@xtcn.com</a:t>
            </a:r>
          </a:p>
        </p:txBody>
      </p:sp>
      <p:pic>
        <p:nvPicPr>
          <p:cNvPr id="19461" name="Picture 16" descr="http://t2.gstatic.com/images?q=tbn:ANd9GcQ_Kvl6zwW69JoMvDAPqfJDmygGSwN8Cwviw4jAIe1FWobK3mNI"/>
          <p:cNvPicPr>
            <a:picLocks noChangeAspect="1" noChangeArrowheads="1"/>
          </p:cNvPicPr>
          <p:nvPr/>
        </p:nvPicPr>
        <p:blipFill>
          <a:blip r:embed="rId5">
            <a:lum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2132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google_openid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81000"/>
            <a:ext cx="1428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lum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224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The new Brazilian ID-card"/>
          <p:cNvPicPr>
            <a:picLocks noChangeAspect="1" noChangeArrowheads="1"/>
          </p:cNvPicPr>
          <p:nvPr/>
        </p:nvPicPr>
        <p:blipFill>
          <a:blip r:embed="rId8">
            <a:lum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543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1" descr="File:SwedishID.png"/>
          <p:cNvPicPr>
            <a:picLocks noChangeAspect="1" noChangeArrowheads="1"/>
          </p:cNvPicPr>
          <p:nvPr/>
        </p:nvPicPr>
        <p:blipFill>
          <a:blip r:embed="rId9">
            <a:lum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5527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" descr="http://upload.wikimedia.org/wikipedia/en/a/a0/Estonian_idcard_citizen_fron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22939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0" y="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+1-202-709-5262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    VoIP</a:t>
            </a:r>
          </a:p>
        </p:txBody>
      </p:sp>
      <p:pic>
        <p:nvPicPr>
          <p:cNvPr id="19468" name="Picture 12" descr="http://www.tokenguard.com/images/tokens/SID700.gif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3622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"/>
          <p:cNvPicPr>
            <a:picLocks noChangeAspect="1" noChangeArrowheads="1"/>
          </p:cNvPicPr>
          <p:nvPr/>
        </p:nvPicPr>
        <p:blipFill>
          <a:blip r:embed="rId12">
            <a:lum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028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mydomainname.com</a:t>
            </a:r>
          </a:p>
        </p:txBody>
      </p:sp>
      <p:pic>
        <p:nvPicPr>
          <p:cNvPr id="19471" name="Picture 5" descr="Site of the ICP-Braz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76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4" descr="http://hasbrouck.org/images/rfid_logo_position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Title 1"/>
          <p:cNvSpPr>
            <a:spLocks noGrp="1"/>
          </p:cNvSpPr>
          <p:nvPr>
            <p:ph type="title"/>
          </p:nvPr>
        </p:nvSpPr>
        <p:spPr>
          <a:xfrm>
            <a:off x="104775" y="32861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i="1" dirty="0" smtClean="0"/>
              <a:t>DNS is a part of all IT ecosystems </a:t>
            </a:r>
          </a:p>
        </p:txBody>
      </p:sp>
      <p:pic>
        <p:nvPicPr>
          <p:cNvPr id="19474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158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314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53" y="4340225"/>
            <a:ext cx="219354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600200"/>
            <a:ext cx="1882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14287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6248400" y="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US-NSTIC</a:t>
            </a:r>
            <a:endParaRPr lang="en-US"/>
          </a:p>
        </p:txBody>
      </p:sp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15050"/>
            <a:ext cx="1343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1524000" y="525780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Smart Electrical Grid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38130" y="2133600"/>
            <a:ext cx="1688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OECS ID effort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1443174"/>
            <a:ext cx="1304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667000"/>
            <a:ext cx="14287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63" y="5391150"/>
            <a:ext cx="16668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Registrant generates, signs their records with and publishes key to Registrar.</a:t>
            </a:r>
          </a:p>
          <a:p>
            <a:r>
              <a:rPr lang="en-US" sz="2400" dirty="0" smtClean="0"/>
              <a:t>Registrar manages key at the Registry on behalf of the Registrant.</a:t>
            </a:r>
          </a:p>
          <a:p>
            <a:r>
              <a:rPr lang="en-US" sz="2400" dirty="0" smtClean="0"/>
              <a:t>Registry generates, signs Registrant key with and publishes its own key in root.</a:t>
            </a:r>
          </a:p>
          <a:p>
            <a:r>
              <a:rPr lang="en-US" sz="2400" dirty="0" smtClean="0"/>
              <a:t>The root generates, signs Registry key with and publishes its own key</a:t>
            </a:r>
            <a:r>
              <a:rPr lang="en-US" sz="2400" dirty="0"/>
              <a:t> </a:t>
            </a:r>
            <a:r>
              <a:rPr lang="en-US" sz="2400" dirty="0" smtClean="0"/>
              <a:t>to public.</a:t>
            </a:r>
          </a:p>
          <a:p>
            <a:r>
              <a:rPr lang="en-US" sz="2400" dirty="0" smtClean="0"/>
              <a:t>ISP/End User validates Registrant DNS record with Registrant key then Registrant key with Registry key and finally Registry key with root key.</a:t>
            </a:r>
          </a:p>
          <a:p>
            <a:r>
              <a:rPr lang="en-US" sz="2400" dirty="0" smtClean="0"/>
              <a:t>This creates the chain of trust from content provider (Registrant) to end user.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Creating a Chain of Trust</a:t>
            </a:r>
            <a:endParaRPr lang="en-US" b="1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81000" y="60198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err="1"/>
              <a:t>Registrant</a:t>
            </a:r>
            <a:r>
              <a:rPr lang="en-US" sz="2400" b="1" dirty="0" err="1">
                <a:sym typeface="Wingdings" pitchFamily="2" charset="2"/>
              </a:rPr>
              <a:t>RegistrarRegistryRootISPEnd</a:t>
            </a:r>
            <a:r>
              <a:rPr lang="en-US" sz="2400" b="1" dirty="0">
                <a:sym typeface="Wingdings" pitchFamily="2" charset="2"/>
              </a:rPr>
              <a:t> User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95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scoreboard.verisignlabs.com/count-trace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974190" y="762000"/>
            <a:ext cx="8169810" cy="6096000"/>
          </a:xfrm>
          <a:prstGeom prst="rect">
            <a:avLst/>
          </a:prstGeom>
          <a:noFill/>
        </p:spPr>
      </p:pic>
      <p:pic>
        <p:nvPicPr>
          <p:cNvPr id="38914" name="Picture 2" descr="http://dnssec-deployment.icann.org/dctld/his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2133600" y="838200"/>
            <a:ext cx="60960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7921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DNSSEC: We have passed the point of no return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Fast pace of deployment at the TLD level	</a:t>
            </a:r>
          </a:p>
          <a:p>
            <a:r>
              <a:rPr lang="en-US" dirty="0" smtClean="0"/>
              <a:t>Deployed at root</a:t>
            </a:r>
          </a:p>
          <a:p>
            <a:r>
              <a:rPr lang="en-US" dirty="0" smtClean="0"/>
              <a:t>Supported by software</a:t>
            </a:r>
          </a:p>
          <a:p>
            <a:r>
              <a:rPr lang="en-US" dirty="0" smtClean="0"/>
              <a:t>Growing support by ISPs</a:t>
            </a:r>
          </a:p>
          <a:p>
            <a:r>
              <a:rPr lang="en-US" dirty="0" smtClean="0"/>
              <a:t>Required by new </a:t>
            </a:r>
            <a:r>
              <a:rPr lang="en-US" dirty="0" err="1" smtClean="0"/>
              <a:t>gTLDs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Inevitable widespread deployment across core Internet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icture3.jpg"/>
          <p:cNvPicPr>
            <a:picLocks noChangeAspect="1"/>
          </p:cNvPicPr>
          <p:nvPr/>
        </p:nvPicPr>
        <p:blipFill>
          <a:blip r:embed="rId3" cstate="print">
            <a:lum bright="72000" contrast="-40000"/>
          </a:blip>
          <a:stretch>
            <a:fillRect/>
          </a:stretch>
        </p:blipFill>
        <p:spPr>
          <a:xfrm>
            <a:off x="2971800" y="3944036"/>
            <a:ext cx="3880112" cy="2913964"/>
          </a:xfrm>
          <a:prstGeom prst="rect">
            <a:avLst/>
          </a:prstGeom>
        </p:spPr>
      </p:pic>
      <p:pic>
        <p:nvPicPr>
          <p:cNvPr id="1026" name="Picture 2" descr="C:\Users\richard.lamb\Documents\Picture1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5486400" y="1905000"/>
            <a:ext cx="3430624" cy="20878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DNSSEC: Plenty of Motivation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DNSChanger</a:t>
            </a:r>
            <a:r>
              <a:rPr lang="en-US" dirty="0" smtClean="0"/>
              <a:t> attack, calls for deployment by governments, etc…</a:t>
            </a:r>
          </a:p>
          <a:p>
            <a:r>
              <a:rPr lang="en-US" dirty="0" smtClean="0"/>
              <a:t>Technology and standards </a:t>
            </a:r>
            <a:r>
              <a:rPr lang="en-US" dirty="0" smtClean="0"/>
              <a:t>built </a:t>
            </a:r>
            <a:r>
              <a:rPr lang="en-US" dirty="0" smtClean="0"/>
              <a:t>on </a:t>
            </a:r>
            <a:r>
              <a:rPr lang="en-US" dirty="0" smtClean="0"/>
              <a:t>DNSSEC*</a:t>
            </a:r>
            <a:endParaRPr lang="en-US" dirty="0" smtClean="0"/>
          </a:p>
          <a:p>
            <a:pPr lvl="1"/>
            <a:r>
              <a:rPr lang="en-US" dirty="0" smtClean="0"/>
              <a:t>Improved Web </a:t>
            </a:r>
            <a:r>
              <a:rPr lang="en-US" dirty="0" smtClean="0"/>
              <a:t>TLS</a:t>
            </a:r>
            <a:r>
              <a:rPr lang="en-US" dirty="0" smtClean="0"/>
              <a:t> </a:t>
            </a:r>
            <a:r>
              <a:rPr lang="en-US" dirty="0" smtClean="0"/>
              <a:t>and certs for all</a:t>
            </a:r>
          </a:p>
          <a:p>
            <a:pPr lvl="1"/>
            <a:r>
              <a:rPr lang="en-US" dirty="0" smtClean="0"/>
              <a:t>Secured e-mail (S/MIME) </a:t>
            </a:r>
            <a:r>
              <a:rPr lang="en-US" dirty="0" smtClean="0"/>
              <a:t>for all</a:t>
            </a:r>
          </a:p>
          <a:p>
            <a:pPr lvl="1"/>
            <a:r>
              <a:rPr lang="en-US" dirty="0" smtClean="0"/>
              <a:t>SSH</a:t>
            </a:r>
            <a:r>
              <a:rPr lang="en-US" dirty="0"/>
              <a:t>, </a:t>
            </a:r>
            <a:r>
              <a:rPr lang="en-US" dirty="0" smtClean="0"/>
              <a:t>IPSEC, …</a:t>
            </a:r>
          </a:p>
          <a:p>
            <a:r>
              <a:rPr lang="en-US" dirty="0" smtClean="0"/>
              <a:t>…and new applications</a:t>
            </a:r>
          </a:p>
          <a:p>
            <a:pPr lvl="1"/>
            <a:r>
              <a:rPr lang="en-US" dirty="0" smtClean="0"/>
              <a:t>VoIP</a:t>
            </a:r>
          </a:p>
          <a:p>
            <a:pPr lvl="1"/>
            <a:r>
              <a:rPr lang="en-US" dirty="0" smtClean="0"/>
              <a:t>Digital identity</a:t>
            </a:r>
          </a:p>
          <a:p>
            <a:pPr lvl="1"/>
            <a:r>
              <a:rPr lang="en-US" dirty="0" smtClean="0"/>
              <a:t>Secured </a:t>
            </a:r>
            <a:r>
              <a:rPr lang="en-US" dirty="0" smtClean="0"/>
              <a:t>content delivery (e.g</a:t>
            </a:r>
            <a:r>
              <a:rPr lang="en-US" dirty="0" smtClean="0"/>
              <a:t>. configurations</a:t>
            </a:r>
            <a:r>
              <a:rPr lang="en-US" dirty="0" smtClean="0"/>
              <a:t>, </a:t>
            </a:r>
            <a:r>
              <a:rPr lang="en-US" dirty="0" smtClean="0"/>
              <a:t>updates)</a:t>
            </a:r>
          </a:p>
          <a:p>
            <a:pPr lvl="1"/>
            <a:r>
              <a:rPr lang="en-US" dirty="0" smtClean="0"/>
              <a:t>Smart Grid</a:t>
            </a:r>
          </a:p>
          <a:p>
            <a:pPr lvl="1"/>
            <a:r>
              <a:rPr lang="en-US" dirty="0" smtClean="0"/>
              <a:t>A global </a:t>
            </a:r>
            <a:r>
              <a:rPr lang="en-US" dirty="0" smtClean="0"/>
              <a:t>PKI</a:t>
            </a:r>
          </a:p>
          <a:p>
            <a:pPr lvl="1"/>
            <a:r>
              <a:rPr lang="en-US" dirty="0" smtClean="0"/>
              <a:t>Increasing trust in e-commerce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166257" y="61722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good ref </a:t>
            </a:r>
            <a:r>
              <a:rPr lang="en-US" sz="2000" b="1" dirty="0" smtClean="0">
                <a:hlinkClick r:id="rId5"/>
              </a:rPr>
              <a:t>http://www.internetsociety.org/deploy360/dnssec</a:t>
            </a:r>
            <a:r>
              <a:rPr lang="en-US" sz="2000" b="1" dirty="0" smtClean="0">
                <a:hlinkClick r:id="rId5"/>
              </a:rPr>
              <a:t>/</a:t>
            </a:r>
            <a:endParaRPr lang="en-US" sz="2000" b="1" dirty="0" smtClean="0"/>
          </a:p>
          <a:p>
            <a:r>
              <a:rPr lang="en-US" sz="2000" b="1" dirty="0"/>
              <a:t>*IETF standards complete or currently being developed</a:t>
            </a:r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edv6-deployment.antd.nist.gov/images/graphdnspie-gov.png"/>
          <p:cNvPicPr>
            <a:picLocks noChangeAspect="1" noChangeArrowheads="1"/>
          </p:cNvPicPr>
          <p:nvPr/>
        </p:nvPicPr>
        <p:blipFill>
          <a:blip r:embed="rId2" cstate="print">
            <a:lum bright="77000"/>
          </a:blip>
          <a:srcRect/>
          <a:stretch>
            <a:fillRect/>
          </a:stretch>
        </p:blipFill>
        <p:spPr bwMode="auto">
          <a:xfrm>
            <a:off x="4648200" y="3581400"/>
            <a:ext cx="4286250" cy="3143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DNSSEC interest from governments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Sweden, Brazil, Netherlands and others encourage DNSSEC deployment to </a:t>
            </a:r>
            <a:r>
              <a:rPr lang="en-US" smtClean="0"/>
              <a:t>varying degrees</a:t>
            </a:r>
            <a:endParaRPr lang="en-US" dirty="0" smtClean="0"/>
          </a:p>
          <a:p>
            <a:r>
              <a:rPr lang="en-US" dirty="0" smtClean="0"/>
              <a:t>Mar 2012 - AT&amp;T, </a:t>
            </a:r>
            <a:r>
              <a:rPr lang="en-US" dirty="0" err="1" smtClean="0"/>
              <a:t>CenturyLink</a:t>
            </a:r>
            <a:r>
              <a:rPr lang="en-US" dirty="0" smtClean="0"/>
              <a:t> (Qwest), Comcast, Cox, Sprint, </a:t>
            </a:r>
            <a:r>
              <a:rPr lang="en-US" dirty="0" err="1" smtClean="0"/>
              <a:t>TimeWarner</a:t>
            </a:r>
            <a:r>
              <a:rPr lang="en-US" dirty="0" smtClean="0"/>
              <a:t> Cable, and Verizon have pledged to comply and abide by US FCC [1] recommendations that include DNSSEC</a:t>
            </a:r>
            <a:r>
              <a:rPr lang="en-US" sz="2400" dirty="0" smtClean="0"/>
              <a:t>.. “A report by Gartner found 3.6 million Americans getting redirected to bogus websites in a single year, costing them $3.2 billion.,”</a:t>
            </a:r>
            <a:r>
              <a:rPr lang="en-US" sz="2000" dirty="0" smtClean="0"/>
              <a:t>[2].</a:t>
            </a:r>
            <a:endParaRPr lang="en-US" dirty="0" smtClean="0"/>
          </a:p>
          <a:p>
            <a:r>
              <a:rPr lang="en-US" dirty="0" smtClean="0"/>
              <a:t>2008 US .</a:t>
            </a:r>
            <a:r>
              <a:rPr lang="en-US" dirty="0" err="1" smtClean="0"/>
              <a:t>gov</a:t>
            </a:r>
            <a:r>
              <a:rPr lang="en-US" dirty="0" smtClean="0"/>
              <a:t> mandate.  &gt;60% operational. </a:t>
            </a:r>
            <a:r>
              <a:rPr lang="en-US" sz="2400" dirty="0" smtClean="0"/>
              <a:t>[3]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6119336"/>
            <a:ext cx="899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[1] FCC=Federal Communications Commission=US communications Ministry </a:t>
            </a:r>
          </a:p>
          <a:p>
            <a:r>
              <a:rPr lang="en-US" sz="1400" b="1" dirty="0" smtClean="0"/>
              <a:t>[2] http://securitywatch.pcmag.com/security/295722-isps-agree-to-fcc-rules-on-anti-botnet-dnssec-internet-routing  </a:t>
            </a:r>
          </a:p>
          <a:p>
            <a:r>
              <a:rPr lang="en-US" sz="1400" b="1" dirty="0" smtClean="0"/>
              <a:t>[3] http://www.whitehouse.gov/sites/default/files/omb/memoranda/fy2008/m08-23.pdf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685800"/>
            <a:ext cx="91440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7545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700"/>
              </a:spcBef>
            </a:pPr>
            <a:r>
              <a:rPr lang="en-US" dirty="0" smtClean="0"/>
              <a:t> Deployed on 94/316 TLDs (.in, .</a:t>
            </a:r>
            <a:r>
              <a:rPr lang="en-US" dirty="0" err="1" smtClean="0"/>
              <a:t>lk</a:t>
            </a:r>
            <a:r>
              <a:rPr lang="en-US" dirty="0" smtClean="0"/>
              <a:t>, .my </a:t>
            </a:r>
            <a:r>
              <a:rPr lang="ar-AE" dirty="0" smtClean="0"/>
              <a:t>مليسيا</a:t>
            </a:r>
            <a:r>
              <a:rPr lang="en-US" dirty="0" smtClean="0"/>
              <a:t> , .</a:t>
            </a:r>
            <a:r>
              <a:rPr lang="en-US" dirty="0" err="1" smtClean="0"/>
              <a:t>asia</a:t>
            </a:r>
            <a:r>
              <a:rPr lang="en-US" dirty="0" smtClean="0"/>
              <a:t>, .</a:t>
            </a:r>
            <a:r>
              <a:rPr lang="en-US" dirty="0" err="1" smtClean="0"/>
              <a:t>tw</a:t>
            </a:r>
            <a:r>
              <a:rPr lang="en-US" dirty="0" smtClean="0"/>
              <a:t> </a:t>
            </a:r>
            <a:r>
              <a:rPr lang="ja-JP" altLang="en-US" dirty="0" smtClean="0"/>
              <a:t>台灣</a:t>
            </a:r>
            <a:r>
              <a:rPr lang="en-US" dirty="0" smtClean="0"/>
              <a:t>, .</a:t>
            </a:r>
            <a:r>
              <a:rPr lang="en-US" dirty="0" err="1" smtClean="0"/>
              <a:t>kr</a:t>
            </a:r>
            <a:r>
              <a:rPr lang="en-US" dirty="0" smtClean="0"/>
              <a:t> </a:t>
            </a:r>
            <a:r>
              <a:rPr lang="ko-KR" altLang="en-US" dirty="0" smtClean="0"/>
              <a:t>한국</a:t>
            </a:r>
            <a:r>
              <a:rPr lang="en-US" altLang="ko-KR" dirty="0" smtClean="0"/>
              <a:t>,</a:t>
            </a:r>
            <a:r>
              <a:rPr lang="en-US" dirty="0" smtClean="0"/>
              <a:t> .</a:t>
            </a:r>
            <a:r>
              <a:rPr lang="en-US" dirty="0" err="1" smtClean="0"/>
              <a:t>jp</a:t>
            </a:r>
            <a:r>
              <a:rPr lang="en-US" dirty="0" smtClean="0"/>
              <a:t>, .kg, .tm, .am, .mm, .</a:t>
            </a:r>
            <a:r>
              <a:rPr lang="en-US" dirty="0" err="1" smtClean="0"/>
              <a:t>ua</a:t>
            </a:r>
            <a:r>
              <a:rPr lang="en-US" dirty="0" smtClean="0"/>
              <a:t>, .</a:t>
            </a:r>
            <a:r>
              <a:rPr lang="en-US" dirty="0" err="1" smtClean="0"/>
              <a:t>cr</a:t>
            </a:r>
            <a:r>
              <a:rPr lang="en-US" dirty="0" smtClean="0"/>
              <a:t>, .</a:t>
            </a:r>
            <a:r>
              <a:rPr lang="en-US" dirty="0" err="1" smtClean="0"/>
              <a:t>cz</a:t>
            </a:r>
            <a:r>
              <a:rPr lang="en-US" dirty="0" smtClean="0"/>
              <a:t>, .</a:t>
            </a:r>
            <a:r>
              <a:rPr lang="en-US" dirty="0" err="1" smtClean="0"/>
              <a:t>br</a:t>
            </a:r>
            <a:r>
              <a:rPr lang="en-US" dirty="0" smtClean="0"/>
              <a:t>, .se, .</a:t>
            </a:r>
            <a:r>
              <a:rPr lang="en-US" dirty="0" err="1" smtClean="0"/>
              <a:t>uk</a:t>
            </a:r>
            <a:r>
              <a:rPr lang="en-US" dirty="0" smtClean="0"/>
              <a:t>, .</a:t>
            </a:r>
            <a:r>
              <a:rPr lang="en-US" dirty="0" err="1" smtClean="0"/>
              <a:t>nl</a:t>
            </a:r>
            <a:r>
              <a:rPr lang="en-US" dirty="0" smtClean="0"/>
              <a:t>, .</a:t>
            </a:r>
            <a:r>
              <a:rPr lang="en-US" dirty="0" err="1" smtClean="0"/>
              <a:t>fr</a:t>
            </a:r>
            <a:r>
              <a:rPr lang="en-US" dirty="0" smtClean="0"/>
              <a:t>, .com, .</a:t>
            </a:r>
            <a:r>
              <a:rPr lang="en-US" dirty="0" err="1" smtClean="0"/>
              <a:t>tt</a:t>
            </a:r>
            <a:r>
              <a:rPr lang="en-US" dirty="0" smtClean="0"/>
              <a:t>, </a:t>
            </a:r>
            <a:r>
              <a:rPr lang="en-US" dirty="0" err="1" smtClean="0"/>
              <a:t>.net</a:t>
            </a:r>
            <a:r>
              <a:rPr lang="en-US" dirty="0" smtClean="0"/>
              <a:t>, .post, …)</a:t>
            </a:r>
          </a:p>
          <a:p>
            <a:pPr>
              <a:spcBef>
                <a:spcPts val="700"/>
              </a:spcBef>
            </a:pPr>
            <a:r>
              <a:rPr lang="en-US" dirty="0" smtClean="0"/>
              <a:t>Root signed** and audited</a:t>
            </a:r>
          </a:p>
          <a:p>
            <a:pPr>
              <a:spcBef>
                <a:spcPts val="700"/>
              </a:spcBef>
            </a:pPr>
            <a:r>
              <a:rPr lang="en-US" dirty="0" smtClean="0"/>
              <a:t>&gt;84% of domain names could have DNSSEC</a:t>
            </a:r>
          </a:p>
          <a:p>
            <a:pPr>
              <a:spcBef>
                <a:spcPts val="700"/>
              </a:spcBef>
            </a:pPr>
            <a:r>
              <a:rPr lang="en-US" dirty="0" smtClean="0"/>
              <a:t>Growing ISP support*</a:t>
            </a:r>
          </a:p>
          <a:p>
            <a:pPr>
              <a:spcBef>
                <a:spcPts val="700"/>
              </a:spcBef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signing solutions are appearing: </a:t>
            </a:r>
            <a:r>
              <a:rPr lang="en-US" dirty="0" err="1" smtClean="0"/>
              <a:t>GoDaddy</a:t>
            </a:r>
            <a:r>
              <a:rPr lang="en-US" dirty="0" smtClean="0"/>
              <a:t>, VeriSign, </a:t>
            </a:r>
            <a:r>
              <a:rPr lang="en-US" dirty="0" err="1" smtClean="0"/>
              <a:t>Binero</a:t>
            </a:r>
            <a:r>
              <a:rPr lang="en-US" dirty="0" smtClean="0"/>
              <a:t>, …***</a:t>
            </a:r>
          </a:p>
          <a:p>
            <a:pPr>
              <a:spcBef>
                <a:spcPts val="700"/>
              </a:spcBef>
            </a:pPr>
            <a:r>
              <a:rPr lang="en-US" dirty="0" smtClean="0"/>
              <a:t>S/W H/W support: </a:t>
            </a:r>
            <a:r>
              <a:rPr lang="en-US" dirty="0" err="1" smtClean="0"/>
              <a:t>NLNetLabs</a:t>
            </a:r>
            <a:r>
              <a:rPr lang="en-US" dirty="0" smtClean="0"/>
              <a:t>/</a:t>
            </a:r>
            <a:r>
              <a:rPr lang="en-US" dirty="0" err="1" smtClean="0"/>
              <a:t>NSD+Unbound</a:t>
            </a:r>
            <a:r>
              <a:rPr lang="en-US" dirty="0" smtClean="0"/>
              <a:t>, ISC/BIND, Microsoft, </a:t>
            </a:r>
            <a:r>
              <a:rPr lang="en-US" dirty="0" err="1" smtClean="0"/>
              <a:t>PowerDNS</a:t>
            </a:r>
            <a:r>
              <a:rPr lang="en-US" dirty="0" smtClean="0"/>
              <a:t>, Secure64, </a:t>
            </a:r>
            <a:r>
              <a:rPr lang="en-US" dirty="0" err="1" smtClean="0"/>
              <a:t>Xelerence</a:t>
            </a:r>
            <a:r>
              <a:rPr lang="en-US" dirty="0" smtClean="0"/>
              <a:t>,…</a:t>
            </a:r>
          </a:p>
          <a:p>
            <a:pPr>
              <a:spcBef>
                <a:spcPts val="700"/>
              </a:spcBef>
            </a:pPr>
            <a:r>
              <a:rPr lang="en-US" dirty="0" smtClean="0"/>
              <a:t>IETF standard on DNSSEC SSL certificates (DANE)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828800"/>
            <a:ext cx="14930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DNSSEC: Where we are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381000" y="580294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*COMCAST Internet (18M), </a:t>
            </a:r>
            <a:r>
              <a:rPr lang="en-US" sz="1600" b="1" dirty="0" err="1" smtClean="0"/>
              <a:t>TeliaSonera</a:t>
            </a:r>
            <a:r>
              <a:rPr lang="en-US" sz="1600" b="1" dirty="0" smtClean="0"/>
              <a:t> SE, </a:t>
            </a:r>
            <a:r>
              <a:rPr lang="en-US" sz="1600" b="1" dirty="0" err="1" smtClean="0"/>
              <a:t>Sprint,Vodafone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CZ,Telefonica</a:t>
            </a:r>
            <a:r>
              <a:rPr lang="en-US" sz="1600" b="1" dirty="0" smtClean="0"/>
              <a:t> CZ, T-mobile NL, </a:t>
            </a:r>
            <a:r>
              <a:rPr lang="en-US" sz="1600" b="1" dirty="0" err="1" smtClean="0"/>
              <a:t>SurfNet</a:t>
            </a:r>
            <a:r>
              <a:rPr lang="en-US" sz="1600" b="1" dirty="0" smtClean="0"/>
              <a:t> NL, SANYO Information Technology Solutions JP, others.. </a:t>
            </a:r>
            <a:endParaRPr lang="en-US" sz="1600" b="1" dirty="0"/>
          </a:p>
        </p:txBody>
      </p:sp>
      <p:pic>
        <p:nvPicPr>
          <p:cNvPr id="21506" name="Picture 2" descr="http://dnssec-deployment.icann.org/dctld/bar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00" y="2057400"/>
            <a:ext cx="952500" cy="285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4063" y="6317248"/>
            <a:ext cx="817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**21 TCRs from: </a:t>
            </a:r>
            <a:r>
              <a:rPr lang="en-US" sz="1600" b="1" dirty="0"/>
              <a:t>TT, BF, RU, CN, US, SE, NL, UG, BR, </a:t>
            </a:r>
            <a:r>
              <a:rPr lang="en-US" sz="1600" b="1" dirty="0" smtClean="0"/>
              <a:t>Benin, </a:t>
            </a:r>
            <a:r>
              <a:rPr lang="en-US" sz="1600" b="1" dirty="0"/>
              <a:t>PT, NP, Mauritius, CZ, CA, JP, UK, </a:t>
            </a:r>
            <a:r>
              <a:rPr lang="en-US" sz="1600" b="1" dirty="0" smtClean="0"/>
              <a:t>NZ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6519446"/>
            <a:ext cx="8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*** Partial list of registrars: https</a:t>
            </a:r>
            <a:r>
              <a:rPr lang="en-US" sz="1600" b="1" dirty="0"/>
              <a:t>://www.icann.org/en/news/in-focus/dnssec/deployment</a:t>
            </a:r>
          </a:p>
        </p:txBody>
      </p:sp>
    </p:spTree>
    <p:extLst>
      <p:ext uri="{BB962C8B-B14F-4D97-AF65-F5344CB8AC3E}">
        <p14:creationId xmlns:p14="http://schemas.microsoft.com/office/powerpoint/2010/main" val="30601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edv6-deployment.antd.nist.gov/images/graphdnspie-com.png"/>
          <p:cNvPicPr>
            <a:picLocks noChangeAspect="1" noChangeArrowheads="1"/>
          </p:cNvPicPr>
          <p:nvPr/>
        </p:nvPicPr>
        <p:blipFill>
          <a:blip r:embed="rId3" cstate="print">
            <a:lum bright="77000"/>
          </a:blip>
          <a:srcRect/>
          <a:stretch>
            <a:fillRect/>
          </a:stretch>
        </p:blipFill>
        <p:spPr bwMode="auto">
          <a:xfrm>
            <a:off x="4572000" y="2819400"/>
            <a:ext cx="4286250" cy="31432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But…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But deployed on &lt; 1% (~2M) of 2</a:t>
            </a:r>
            <a:r>
              <a:rPr lang="en-US" baseline="30000" dirty="0" smtClean="0"/>
              <a:t>nd</a:t>
            </a:r>
            <a:r>
              <a:rPr lang="en-US" dirty="0" smtClean="0"/>
              <a:t> level domains.  Many have plans. Few have taken the step (</a:t>
            </a:r>
            <a:r>
              <a:rPr lang="en-US" sz="2800" dirty="0" smtClean="0"/>
              <a:t>e.g., yandex.com, paypal.com*, comcast.com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DNSChanger</a:t>
            </a:r>
            <a:r>
              <a:rPr lang="en-US" dirty="0" smtClean="0"/>
              <a:t> and other attacks highlight today’s need. (</a:t>
            </a:r>
            <a:r>
              <a:rPr lang="en-US" sz="2800" dirty="0" err="1" smtClean="0"/>
              <a:t>e.g</a:t>
            </a:r>
            <a:r>
              <a:rPr lang="en-US" sz="2800" dirty="0" smtClean="0"/>
              <a:t> </a:t>
            </a:r>
            <a:r>
              <a:rPr lang="en-US" sz="2800" dirty="0"/>
              <a:t>e</a:t>
            </a:r>
            <a:r>
              <a:rPr lang="en-US" sz="2800" dirty="0" smtClean="0"/>
              <a:t>nd-2-end </a:t>
            </a:r>
            <a:r>
              <a:rPr lang="en-US" sz="2800" dirty="0"/>
              <a:t>DNSSEC validation would have avoided the </a:t>
            </a:r>
            <a:r>
              <a:rPr lang="en-US" sz="2800" dirty="0" smtClean="0"/>
              <a:t>problems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Innovative security solutions (</a:t>
            </a:r>
            <a:r>
              <a:rPr lang="en-US" sz="2800" dirty="0" smtClean="0"/>
              <a:t>e.g., DANE</a:t>
            </a:r>
            <a:r>
              <a:rPr lang="en-US" dirty="0" smtClean="0"/>
              <a:t>) highlight tomorrow’s value.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611933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 * http://fedv6-deployment.antd.nist.gov/cgi-bin/generate-com http://www.thesecuritypractice.com/the_security_practice/2011/12/all-paypal-domains-are-now-using-dnssec.html</a:t>
            </a:r>
          </a:p>
          <a:p>
            <a:r>
              <a:rPr lang="en-US" sz="1400" b="1" dirty="0" smtClean="0"/>
              <a:t>http://www.nacion.com/2012-03-15/Tecnologia/Sitios-web-de-bancos-ticos-podran-ser-mas-seguros.aspx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edv6-deployment.antd.nist.gov/images/graphdnspie-com.png"/>
          <p:cNvPicPr>
            <a:picLocks noChangeAspect="1" noChangeArrowheads="1"/>
          </p:cNvPicPr>
          <p:nvPr/>
        </p:nvPicPr>
        <p:blipFill>
          <a:blip r:embed="rId3" cstate="print">
            <a:lum bright="77000"/>
          </a:blip>
          <a:srcRect/>
          <a:stretch>
            <a:fillRect/>
          </a:stretch>
        </p:blipFill>
        <p:spPr bwMode="auto">
          <a:xfrm>
            <a:off x="4857750" y="2819400"/>
            <a:ext cx="4286250" cy="3143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DNSSEC: So 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enough enterprise IT departments know about it or are busy putting out other fires.</a:t>
            </a:r>
          </a:p>
          <a:p>
            <a:endParaRPr lang="en-US" dirty="0" smtClean="0"/>
          </a:p>
          <a:p>
            <a:r>
              <a:rPr lang="en-US" dirty="0" smtClean="0"/>
              <a:t>When they do look into it they hear FUD and lack of turnkey solutions.</a:t>
            </a:r>
          </a:p>
          <a:p>
            <a:endParaRPr lang="en-US" dirty="0" smtClean="0"/>
          </a:p>
          <a:p>
            <a:r>
              <a:rPr lang="en-US" dirty="0" smtClean="0"/>
              <a:t> Registrars/DNS providers see no demand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8416</TotalTime>
  <Words>2163</Words>
  <Application>Microsoft Office PowerPoint</Application>
  <PresentationFormat>On-screen Show (4:3)</PresentationFormat>
  <Paragraphs>280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Deploying DNSSEC: From Content to End-customer</vt:lpstr>
      <vt:lpstr>Terminology</vt:lpstr>
      <vt:lpstr>Creating a Chain of Trust</vt:lpstr>
      <vt:lpstr>DNSSEC: We have passed the point of no return</vt:lpstr>
      <vt:lpstr>DNSSEC: Plenty of Motivation</vt:lpstr>
      <vt:lpstr>DNSSEC interest from governments</vt:lpstr>
      <vt:lpstr>DNSSEC: Where we are</vt:lpstr>
      <vt:lpstr>But…</vt:lpstr>
      <vt:lpstr>DNSSEC: So what’s the problem?</vt:lpstr>
      <vt:lpstr>How to implement DNSSEC?</vt:lpstr>
      <vt:lpstr>"What You Can Do" </vt:lpstr>
      <vt:lpstr>Trustworthy Implementation</vt:lpstr>
      <vt:lpstr>Building in security</vt:lpstr>
      <vt:lpstr>Learn from CA successes  (and mistakes)</vt:lpstr>
      <vt:lpstr>An implementation can be thi$</vt:lpstr>
      <vt:lpstr>…or this     </vt:lpstr>
      <vt:lpstr>..or this  (CR NIC)</vt:lpstr>
      <vt:lpstr>…or even this</vt:lpstr>
      <vt:lpstr>But all must have:</vt:lpstr>
      <vt:lpstr>Summary</vt:lpstr>
      <vt:lpstr>DNS is a part of all IT ecosystems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DNSSEC Deployment:  Where We Are</dc:title>
  <dc:creator>richard.lamb</dc:creator>
  <cp:lastModifiedBy>Richard Lamb</cp:lastModifiedBy>
  <cp:revision>402</cp:revision>
  <dcterms:created xsi:type="dcterms:W3CDTF">2011-12-08T21:30:29Z</dcterms:created>
  <dcterms:modified xsi:type="dcterms:W3CDTF">2012-10-10T09:32:54Z</dcterms:modified>
</cp:coreProperties>
</file>