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11" r:id="rId3"/>
    <p:sldId id="303" r:id="rId4"/>
    <p:sldId id="305" r:id="rId5"/>
    <p:sldId id="291" r:id="rId6"/>
    <p:sldId id="295" r:id="rId7"/>
    <p:sldId id="277" r:id="rId8"/>
    <p:sldId id="278" r:id="rId9"/>
    <p:sldId id="285" r:id="rId10"/>
    <p:sldId id="307" r:id="rId11"/>
    <p:sldId id="308" r:id="rId12"/>
    <p:sldId id="315" r:id="rId13"/>
    <p:sldId id="316" r:id="rId14"/>
    <p:sldId id="314" r:id="rId15"/>
    <p:sldId id="306" r:id="rId16"/>
    <p:sldId id="299" r:id="rId17"/>
    <p:sldId id="309" r:id="rId18"/>
    <p:sldId id="296"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22" autoAdjust="0"/>
  </p:normalViewPr>
  <p:slideViewPr>
    <p:cSldViewPr>
      <p:cViewPr>
        <p:scale>
          <a:sx n="73" d="100"/>
          <a:sy n="73" d="100"/>
        </p:scale>
        <p:origin x="-4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10/10/2012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abs.ripe.net/Members/gih/counting-dnsse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Studies indicate interest from large search engine. See</a:t>
            </a:r>
            <a:r>
              <a:rPr lang="en-US" baseline="0" dirty="0" smtClean="0"/>
              <a:t> </a:t>
            </a:r>
            <a:r>
              <a:rPr lang="en-US" dirty="0" smtClean="0"/>
              <a:t>RIPE</a:t>
            </a:r>
            <a:r>
              <a:rPr lang="en-US" baseline="0" dirty="0" smtClean="0"/>
              <a:t> paper </a:t>
            </a:r>
            <a:r>
              <a:rPr lang="en-US" sz="1200" kern="1200" dirty="0" smtClean="0">
                <a:solidFill>
                  <a:schemeClr val="tx1"/>
                </a:solidFill>
                <a:effectLst/>
                <a:latin typeface="+mn-lt"/>
                <a:ea typeface="+mn-ea"/>
                <a:cs typeface="+mn-cs"/>
              </a:rPr>
              <a:t>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https://labs.ripe.net/Members/gih/counting-dnssec</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13</a:t>
            </a:fld>
            <a:endParaRPr lang="en-US"/>
          </a:p>
        </p:txBody>
      </p:sp>
    </p:spTree>
    <p:extLst>
      <p:ext uri="{BB962C8B-B14F-4D97-AF65-F5344CB8AC3E}">
        <p14:creationId xmlns:p14="http://schemas.microsoft.com/office/powerpoint/2010/main" val="183466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 Rogue insider who added bogus entries to ISP resolvers. </a:t>
            </a:r>
            <a:r>
              <a:rPr lang="pt-BR" smtClean="0"/>
              <a:t>( alguma demanda priveligiada de dentro dos ISP que adicionou a entrada falsa.</a:t>
            </a:r>
            <a:endParaRPr lang="en-US" smtClean="0"/>
          </a:p>
          <a:p>
            <a:r>
              <a:rPr lang="pt-BR" smtClean="0"/>
              <a:t>2) Hacking of customer premise gateways (mainly home/SOHO routers) with default or easily guessed passwords to add bogus entries. There was possibly some vulnerability hacking in this area as well, but no clear answer on that.</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60A99BAC-F41F-408B-8085-6E28F53586E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44B84-CD61-461F-8196-174E618752F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7020-0E44-454E-A963-D43BDC47C458}"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10/10/2012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ecurelist.com/en/blog/208193214/Massive_DNS_poisoning_attacks_in_Brazil"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The Business Case </a:t>
            </a:r>
            <a:r>
              <a:rPr lang="en-US" b="1" dirty="0" smtClean="0"/>
              <a:t>for DNSSEC</a:t>
            </a:r>
            <a:r>
              <a:rPr lang="en-US" b="1" dirty="0"/>
              <a:t> </a:t>
            </a:r>
          </a:p>
        </p:txBody>
      </p:sp>
      <p:sp>
        <p:nvSpPr>
          <p:cNvPr id="3" name="Subtitle 2"/>
          <p:cNvSpPr>
            <a:spLocks noGrp="1"/>
          </p:cNvSpPr>
          <p:nvPr>
            <p:ph type="subTitle" idx="1"/>
          </p:nvPr>
        </p:nvSpPr>
        <p:spPr/>
        <p:txBody>
          <a:bodyPr>
            <a:normAutofit/>
          </a:bodyPr>
          <a:lstStyle/>
          <a:p>
            <a:pPr algn="ctr"/>
            <a:r>
              <a:rPr lang="en-US" dirty="0" smtClean="0"/>
              <a:t> </a:t>
            </a:r>
            <a:r>
              <a:rPr lang="en-US" dirty="0" err="1" smtClean="0"/>
              <a:t>InterOp</a:t>
            </a:r>
            <a:r>
              <a:rPr lang="en-US" dirty="0" smtClean="0"/>
              <a:t>/ION Mumbai 2012 </a:t>
            </a:r>
          </a:p>
          <a:p>
            <a:pPr algn="ctr"/>
            <a:r>
              <a:rPr lang="en-US" dirty="0" smtClean="0"/>
              <a:t>11 October 2012</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Good: Securing DNS with DNSSEC</a:t>
            </a:r>
            <a:endParaRPr lang="en-US" b="1" dirty="0"/>
          </a:p>
        </p:txBody>
      </p:sp>
      <p:grpSp>
        <p:nvGrpSpPr>
          <p:cNvPr id="3" name="Group 71"/>
          <p:cNvGrpSpPr>
            <a:grpSpLocks/>
          </p:cNvGrpSpPr>
          <p:nvPr/>
        </p:nvGrpSpPr>
        <p:grpSpPr bwMode="auto">
          <a:xfrm>
            <a:off x="152400" y="2832675"/>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2832675"/>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cxnSp>
        <p:nvCxnSpPr>
          <p:cNvPr id="43" name="Straight Arrow Connector 42"/>
          <p:cNvCxnSpPr/>
          <p:nvPr/>
        </p:nvCxnSpPr>
        <p:spPr>
          <a:xfrm>
            <a:off x="5029200" y="2985075"/>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2527875"/>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3366075"/>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2832675"/>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213675"/>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051875"/>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128075"/>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4661475"/>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4890075"/>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280475"/>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9" name="Group 62"/>
          <p:cNvGrpSpPr>
            <a:grpSpLocks/>
          </p:cNvGrpSpPr>
          <p:nvPr/>
        </p:nvGrpSpPr>
        <p:grpSpPr bwMode="auto">
          <a:xfrm>
            <a:off x="5029200" y="3137475"/>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1994475"/>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Attacker’s record does not validate – drop it</a:t>
              </a:r>
            </a:p>
          </p:txBody>
        </p:sp>
      </p:grpSp>
      <p:sp>
        <p:nvSpPr>
          <p:cNvPr id="33" name="TextBox 32"/>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874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458201" cy="1143000"/>
          </a:xfrm>
        </p:spPr>
        <p:txBody>
          <a:bodyPr>
            <a:normAutofit fontScale="90000"/>
          </a:bodyPr>
          <a:lstStyle/>
          <a:p>
            <a:pPr>
              <a:defRPr/>
            </a:pPr>
            <a:r>
              <a:rPr lang="en-US" b="1" dirty="0"/>
              <a:t>The Good: Resolver </a:t>
            </a:r>
            <a:r>
              <a:rPr lang="en-US" b="1" dirty="0" smtClean="0"/>
              <a:t>only caches validated records</a:t>
            </a:r>
            <a:endParaRPr lang="en-US" b="1" dirty="0"/>
          </a:p>
        </p:txBody>
      </p:sp>
      <p:grpSp>
        <p:nvGrpSpPr>
          <p:cNvPr id="3" name="Group 71"/>
          <p:cNvGrpSpPr>
            <a:grpSpLocks/>
          </p:cNvGrpSpPr>
          <p:nvPr/>
        </p:nvGrpSpPr>
        <p:grpSpPr bwMode="auto">
          <a:xfrm>
            <a:off x="152399" y="2282097"/>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199" y="2282097"/>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sp>
        <p:nvSpPr>
          <p:cNvPr id="34821" name="TextBox 52"/>
          <p:cNvSpPr txBox="1">
            <a:spLocks noChangeArrowheads="1"/>
          </p:cNvSpPr>
          <p:nvPr/>
        </p:nvSpPr>
        <p:spPr bwMode="auto">
          <a:xfrm>
            <a:off x="5638799" y="1977297"/>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4822" name="TextBox 57"/>
          <p:cNvSpPr txBox="1">
            <a:spLocks noChangeArrowheads="1"/>
          </p:cNvSpPr>
          <p:nvPr/>
        </p:nvSpPr>
        <p:spPr bwMode="auto">
          <a:xfrm>
            <a:off x="6400799" y="2282097"/>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399" y="2663097"/>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599" y="3501297"/>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799" y="3577497"/>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599" y="4110897"/>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2999" y="4339497"/>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599" y="3729897"/>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25" name="TextBox 24"/>
          <p:cNvSpPr txBox="1"/>
          <p:nvPr/>
        </p:nvSpPr>
        <p:spPr>
          <a:xfrm rot="10800000" flipH="1" flipV="1">
            <a:off x="5638799" y="1977297"/>
            <a:ext cx="3124200" cy="3170099"/>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ENTERPRISE</a:t>
            </a:r>
          </a:p>
        </p:txBody>
      </p:sp>
      <p:sp>
        <p:nvSpPr>
          <p:cNvPr id="26" name="TextBox 25"/>
          <p:cNvSpPr txBox="1"/>
          <p:nvPr/>
        </p:nvSpPr>
        <p:spPr>
          <a:xfrm rot="10800000" flipH="1" flipV="1">
            <a:off x="3581399" y="1977297"/>
            <a:ext cx="1752600" cy="3785652"/>
          </a:xfrm>
          <a:prstGeom prst="rect">
            <a:avLst/>
          </a:prstGeom>
          <a:noFill/>
          <a:ln w="28575">
            <a:solidFill>
              <a:schemeClr val="tx1"/>
            </a:solidFill>
            <a:prstDash val="dash"/>
          </a:ln>
        </p:spPr>
        <p:txBody>
          <a:bodyPr wrap="square" rtlCol="0">
            <a:spAutoFit/>
          </a:bodyPr>
          <a:lstStyle/>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smtClean="0"/>
          </a:p>
          <a:p>
            <a:r>
              <a:rPr lang="en-US" sz="2000" b="1" dirty="0" smtClean="0"/>
              <a:t>ISP / ENTERPRISE /</a:t>
            </a:r>
          </a:p>
          <a:p>
            <a:r>
              <a:rPr lang="en-US" sz="2000" b="1" dirty="0" smtClean="0"/>
              <a:t>END NODE</a:t>
            </a:r>
          </a:p>
        </p:txBody>
      </p:sp>
      <p:sp>
        <p:nvSpPr>
          <p:cNvPr id="27" name="TextBox 2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5678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3"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Sweden, Brazil, Netherlands and others encourage DNSSEC deployment to </a:t>
            </a:r>
            <a:r>
              <a:rPr lang="en-US" smtClean="0"/>
              <a:t>varying degrees</a:t>
            </a:r>
            <a:endParaRPr lang="en-US" dirty="0" smtClean="0"/>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&gt;60%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extLst>
      <p:ext uri="{BB962C8B-B14F-4D97-AF65-F5344CB8AC3E}">
        <p14:creationId xmlns:p14="http://schemas.microsoft.com/office/powerpoint/2010/main" val="4110467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Security as Differentiator and Edge</a:t>
            </a:r>
            <a:endParaRPr lang="en-US" b="1" dirty="0"/>
          </a:p>
        </p:txBody>
      </p:sp>
      <p:sp>
        <p:nvSpPr>
          <p:cNvPr id="3" name="Content Placeholder 2"/>
          <p:cNvSpPr>
            <a:spLocks noGrp="1"/>
          </p:cNvSpPr>
          <p:nvPr>
            <p:ph idx="1"/>
          </p:nvPr>
        </p:nvSpPr>
        <p:spPr>
          <a:xfrm>
            <a:off x="381000" y="1411438"/>
            <a:ext cx="8229600" cy="4525963"/>
          </a:xfrm>
        </p:spPr>
        <p:txBody>
          <a:bodyPr>
            <a:normAutofit fontScale="92500" lnSpcReduction="10000"/>
          </a:bodyPr>
          <a:lstStyle/>
          <a:p>
            <a:r>
              <a:rPr lang="en-US" dirty="0" smtClean="0"/>
              <a:t>Differentiator</a:t>
            </a:r>
          </a:p>
          <a:p>
            <a:pPr lvl="1"/>
            <a:r>
              <a:rPr lang="en-US" dirty="0" smtClean="0"/>
              <a:t>Increased cyber </a:t>
            </a:r>
            <a:r>
              <a:rPr lang="en-US" dirty="0"/>
              <a:t>s</a:t>
            </a:r>
            <a:r>
              <a:rPr lang="en-US" dirty="0" smtClean="0"/>
              <a:t>ecurity </a:t>
            </a:r>
            <a:r>
              <a:rPr lang="en-US" dirty="0"/>
              <a:t>a</a:t>
            </a:r>
            <a:r>
              <a:rPr lang="en-US" dirty="0" smtClean="0"/>
              <a:t>wareness for </a:t>
            </a:r>
            <a:r>
              <a:rPr lang="en-US" dirty="0" err="1" smtClean="0"/>
              <a:t>govts</a:t>
            </a:r>
            <a:r>
              <a:rPr lang="en-US" dirty="0" smtClean="0"/>
              <a:t> and industry</a:t>
            </a:r>
          </a:p>
          <a:p>
            <a:pPr lvl="1"/>
            <a:r>
              <a:rPr lang="en-US" dirty="0" smtClean="0"/>
              <a:t>Major ISP says security now on checklist for customers</a:t>
            </a:r>
          </a:p>
          <a:p>
            <a:r>
              <a:rPr lang="en-US" dirty="0" smtClean="0"/>
              <a:t>DNSSEC Service and Support</a:t>
            </a:r>
          </a:p>
          <a:p>
            <a:pPr lvl="1"/>
            <a:r>
              <a:rPr lang="en-US" dirty="0" smtClean="0"/>
              <a:t>94/316 TLDs (e.g., .com,.in,.</a:t>
            </a:r>
            <a:r>
              <a:rPr lang="en-US" dirty="0" err="1" smtClean="0"/>
              <a:t>nl</a:t>
            </a:r>
            <a:r>
              <a:rPr lang="en-US" dirty="0" smtClean="0"/>
              <a:t>,..)</a:t>
            </a:r>
          </a:p>
          <a:p>
            <a:pPr lvl="1"/>
            <a:r>
              <a:rPr lang="en-US" dirty="0" smtClean="0"/>
              <a:t>Growing ISPs adoption*</a:t>
            </a:r>
          </a:p>
          <a:p>
            <a:pPr lvl="1"/>
            <a:r>
              <a:rPr lang="en-US" dirty="0" smtClean="0"/>
              <a:t>Available to 84% of domains</a:t>
            </a:r>
          </a:p>
          <a:p>
            <a:pPr lvl="1"/>
            <a:r>
              <a:rPr lang="en-US" dirty="0" smtClean="0"/>
              <a:t>Vendor support (ISC/BIND, Microsoft..)</a:t>
            </a:r>
          </a:p>
          <a:p>
            <a:pPr lvl="1"/>
            <a:r>
              <a:rPr lang="en-US" dirty="0" err="1"/>
              <a:t>gTLDs</a:t>
            </a:r>
            <a:r>
              <a:rPr lang="en-US" dirty="0"/>
              <a:t> (e.g., .bank, .search) require </a:t>
            </a:r>
            <a:r>
              <a:rPr lang="en-US" dirty="0" smtClean="0"/>
              <a:t>it</a:t>
            </a:r>
            <a:endParaRPr lang="en-US" dirty="0"/>
          </a:p>
        </p:txBody>
      </p:sp>
      <p:sp>
        <p:nvSpPr>
          <p:cNvPr id="5" name="Rectangle 4"/>
          <p:cNvSpPr/>
          <p:nvPr/>
        </p:nvSpPr>
        <p:spPr>
          <a:xfrm>
            <a:off x="381000" y="6095327"/>
            <a:ext cx="8153400" cy="584775"/>
          </a:xfrm>
          <a:prstGeom prst="rect">
            <a:avLst/>
          </a:prstGeom>
        </p:spPr>
        <p:txBody>
          <a:bodyPr wrap="square">
            <a:spAutoFit/>
          </a:bodyPr>
          <a:lstStyle/>
          <a:p>
            <a:r>
              <a:rPr lang="en-US" sz="1600" b="1" dirty="0" smtClean="0"/>
              <a:t>*COMCAST Internet (18M), </a:t>
            </a:r>
            <a:r>
              <a:rPr lang="en-US" sz="1600" b="1" dirty="0" err="1" smtClean="0"/>
              <a:t>TeliaSonera</a:t>
            </a:r>
            <a:r>
              <a:rPr lang="en-US" sz="1600" b="1" dirty="0" smtClean="0"/>
              <a:t> SE, </a:t>
            </a:r>
            <a:r>
              <a:rPr lang="en-US" sz="1600" b="1" dirty="0" err="1" smtClean="0"/>
              <a:t>Sprint,Vodafone</a:t>
            </a:r>
            <a:r>
              <a:rPr lang="en-US" sz="1600" b="1" dirty="0" smtClean="0"/>
              <a:t> </a:t>
            </a:r>
            <a:r>
              <a:rPr lang="en-US" sz="1600" b="1" dirty="0" err="1" smtClean="0"/>
              <a:t>CZ,Telefonica</a:t>
            </a:r>
            <a:r>
              <a:rPr lang="en-US" sz="1600" b="1" dirty="0" smtClean="0"/>
              <a:t> CZ, T-mobile NL, </a:t>
            </a:r>
            <a:r>
              <a:rPr lang="en-US" sz="1600" b="1" dirty="0" err="1" smtClean="0"/>
              <a:t>SurfNet</a:t>
            </a:r>
            <a:r>
              <a:rPr lang="en-US" sz="1600" b="1" dirty="0" smtClean="0"/>
              <a:t> NL, SANYO Information Technology Solutions JP, others.. </a:t>
            </a:r>
            <a:endParaRPr lang="en-US" sz="1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949" y="3152012"/>
            <a:ext cx="1704975" cy="143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3505200"/>
            <a:ext cx="1202250" cy="128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7487" y="4953000"/>
            <a:ext cx="2176462" cy="101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334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55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The Bad: SSL Dilution of Trust </a:t>
            </a:r>
            <a:br>
              <a:rPr lang="en-US" sz="4000" b="1" dirty="0" smtClean="0"/>
            </a:br>
            <a:r>
              <a:rPr lang="en-US" sz="4000" b="1" dirty="0" smtClean="0"/>
              <a:t>The </a:t>
            </a:r>
            <a:r>
              <a:rPr lang="en-US" sz="4000" b="1" dirty="0"/>
              <a:t>G</a:t>
            </a:r>
            <a:r>
              <a:rPr lang="en-US" sz="4000" b="1" dirty="0" smtClean="0"/>
              <a:t>ood: DNSSEC = Global “free” PKI</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838200" y="1600200"/>
            <a:ext cx="2971800" cy="369888"/>
          </a:xfrm>
          <a:prstGeom prst="rect">
            <a:avLst/>
          </a:prstGeom>
          <a:noFill/>
          <a:ln w="9525">
            <a:noFill/>
            <a:miter lim="800000"/>
            <a:headEnd/>
            <a:tailEnd/>
          </a:ln>
        </p:spPr>
        <p:txBody>
          <a:bodyPr>
            <a:spAutoFit/>
          </a:bodyPr>
          <a:lstStyle/>
          <a:p>
            <a:r>
              <a:rPr lang="en-US">
                <a:latin typeface="Calibri" pitchFamily="34" charset="0"/>
              </a:rPr>
              <a:t>CA Certificate roots ~1482</a:t>
            </a: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dirty="0" smtClean="0">
                <a:latin typeface="Calibri" pitchFamily="34" charset="0"/>
              </a:rPr>
              <a:t>DANE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a:t>
            </a:r>
            <a:endParaRPr lang="en-US" sz="1700" dirty="0">
              <a:latin typeface="Calibri" pitchFamily="34" charset="0"/>
            </a:endParaRP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7056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Products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Improved Web SSL and certificates for all*</a:t>
            </a:r>
          </a:p>
          <a:p>
            <a:r>
              <a:rPr lang="en-US" dirty="0" smtClean="0"/>
              <a:t>Secured e-mail (S/MIME) for all*</a:t>
            </a:r>
          </a:p>
          <a:p>
            <a:r>
              <a:rPr lang="en-US" dirty="0" smtClean="0"/>
              <a:t>Validated remote login SSH, IPSEC*</a:t>
            </a:r>
          </a:p>
          <a:p>
            <a:r>
              <a:rPr lang="en-US" dirty="0" smtClean="0"/>
              <a:t>Securing VoIP</a:t>
            </a:r>
          </a:p>
          <a:p>
            <a:r>
              <a:rPr lang="en-US" dirty="0" smtClean="0"/>
              <a:t>Cross organizational digital identity systems</a:t>
            </a:r>
          </a:p>
          <a:p>
            <a:r>
              <a:rPr lang="en-US" dirty="0" smtClean="0"/>
              <a:t>Secured content delivery (e.g. configurations, updates, keys)</a:t>
            </a:r>
          </a:p>
          <a:p>
            <a:r>
              <a:rPr lang="en-US" dirty="0" smtClean="0"/>
              <a:t>Securing Smart Grid efforts</a:t>
            </a:r>
          </a:p>
          <a:p>
            <a:r>
              <a:rPr lang="en-US" dirty="0" smtClean="0"/>
              <a:t>A global PKI</a:t>
            </a:r>
          </a:p>
          <a:p>
            <a:r>
              <a:rPr lang="en-US" smtClean="0"/>
              <a:t>Increasing</a:t>
            </a:r>
            <a:r>
              <a:rPr lang="en-US" smtClean="0"/>
              <a:t> </a:t>
            </a:r>
            <a:r>
              <a:rPr lang="en-US" dirty="0" smtClean="0"/>
              <a:t>trust in e-commerce</a:t>
            </a:r>
            <a:endParaRPr lang="en-US" dirty="0"/>
          </a:p>
        </p:txBody>
      </p:sp>
      <p:sp>
        <p:nvSpPr>
          <p:cNvPr id="6" name="Rectangle 5"/>
          <p:cNvSpPr/>
          <p:nvPr/>
        </p:nvSpPr>
        <p:spPr>
          <a:xfrm>
            <a:off x="2140131" y="6150114"/>
            <a:ext cx="7010400" cy="707886"/>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smtClean="0"/>
              <a:t>*IETF standards complete or currently being developed</a:t>
            </a:r>
            <a:endParaRPr lang="en-US" sz="2000"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25938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2646192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Where DNSSEC f</a:t>
            </a:r>
            <a:r>
              <a:rPr lang="en-US" b="1" dirty="0" smtClean="0"/>
              <a:t>its in</a:t>
            </a:r>
            <a:endParaRPr lang="en-US" b="1" dirty="0"/>
          </a:p>
        </p:txBody>
      </p:sp>
      <p:sp>
        <p:nvSpPr>
          <p:cNvPr id="3" name="Content Placeholder 2"/>
          <p:cNvSpPr>
            <a:spLocks noGrp="1"/>
          </p:cNvSpPr>
          <p:nvPr>
            <p:ph idx="1"/>
          </p:nvPr>
        </p:nvSpPr>
        <p:spPr/>
        <p:txBody>
          <a:bodyPr/>
          <a:lstStyle/>
          <a:p>
            <a:r>
              <a:rPr lang="en-US" dirty="0" smtClean="0"/>
              <a:t>DNS converts names (www.tata.in) to numbers (64.37.102.54)</a:t>
            </a:r>
          </a:p>
          <a:p>
            <a:r>
              <a:rPr lang="en-US" dirty="0" smtClean="0"/>
              <a:t>..to identify services such as www and e-mail</a:t>
            </a:r>
          </a:p>
          <a:p>
            <a:r>
              <a:rPr lang="en-US" dirty="0" smtClean="0"/>
              <a:t>..that identify and link customers to business and visa versa</a:t>
            </a:r>
          </a:p>
        </p:txBody>
      </p:sp>
    </p:spTree>
    <p:extLst>
      <p:ext uri="{BB962C8B-B14F-4D97-AF65-F5344CB8AC3E}">
        <p14:creationId xmlns:p14="http://schemas.microsoft.com/office/powerpoint/2010/main" val="328362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..but 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Original Problem: </a:t>
            </a:r>
            <a:br>
              <a:rPr lang="en-US" b="1" dirty="0" smtClean="0"/>
            </a:br>
            <a:r>
              <a:rPr lang="en-US" b="1" dirty="0" smtClean="0"/>
              <a:t>DNS Cache Poisoning Attack</a:t>
            </a:r>
            <a:endParaRPr lang="en-US" b="1"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10" name="TextBox 9"/>
          <p:cNvSpPr txBox="1"/>
          <p:nvPr/>
        </p:nvSpPr>
        <p:spPr>
          <a:xfrm rot="10800000" flipH="1" flipV="1">
            <a:off x="3581400" y="1889344"/>
            <a:ext cx="1752600" cy="3785652"/>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r>
              <a:rPr lang="en-US" sz="2000" b="1" dirty="0" smtClean="0"/>
              <a:t>ISP / ENTERPRISE /</a:t>
            </a:r>
          </a:p>
          <a:p>
            <a:r>
              <a:rPr lang="en-US" sz="2000" b="1" dirty="0" smtClean="0"/>
              <a:t>END NODE</a:t>
            </a:r>
          </a:p>
        </p:txBody>
      </p:sp>
      <p:sp>
        <p:nvSpPr>
          <p:cNvPr id="35" name="TextBox 34"/>
          <p:cNvSpPr txBox="1"/>
          <p:nvPr/>
        </p:nvSpPr>
        <p:spPr>
          <a:xfrm rot="10800000" flipH="1" flipV="1">
            <a:off x="5695404" y="1903944"/>
            <a:ext cx="3087192" cy="1015663"/>
          </a:xfrm>
          <a:prstGeom prst="rect">
            <a:avLst/>
          </a:prstGeom>
          <a:noFill/>
          <a:ln w="28575">
            <a:solidFill>
              <a:schemeClr val="tx1"/>
            </a:solidFill>
            <a:prstDash val="dash"/>
          </a:ln>
        </p:spPr>
        <p:txBody>
          <a:bodyPr wrap="square" rtlCol="0">
            <a:spAutoFit/>
          </a:bodyPr>
          <a:lstStyle/>
          <a:p>
            <a:endParaRPr lang="en-US" sz="2000" b="1" dirty="0" smtClean="0"/>
          </a:p>
          <a:p>
            <a:endParaRPr lang="en-US" sz="2000" b="1" dirty="0" smtClean="0"/>
          </a:p>
          <a:p>
            <a:r>
              <a:rPr lang="en-US" sz="2000" b="1" dirty="0" smtClean="0"/>
              <a:t>                            ENTERPRISE</a:t>
            </a:r>
          </a:p>
        </p:txBody>
      </p:sp>
      <p:sp>
        <p:nvSpPr>
          <p:cNvPr id="36" name="TextBox 35"/>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
        <p:nvSpPr>
          <p:cNvPr id="11" name="Rectangle 10"/>
          <p:cNvSpPr/>
          <p:nvPr/>
        </p:nvSpPr>
        <p:spPr>
          <a:xfrm>
            <a:off x="1676400" y="6311492"/>
            <a:ext cx="7315200" cy="338554"/>
          </a:xfrm>
          <a:prstGeom prst="rect">
            <a:avLst/>
          </a:prstGeom>
        </p:spPr>
        <p:txBody>
          <a:bodyPr wrap="square">
            <a:spAutoFit/>
          </a:bodyPr>
          <a:lstStyle/>
          <a:p>
            <a:r>
              <a:rPr lang="en-US" sz="1600" b="1" dirty="0" smtClean="0"/>
              <a:t>detailed description at: http</a:t>
            </a:r>
            <a:r>
              <a:rPr lang="en-US" sz="1600" b="1" dirty="0"/>
              <a:t>://unixwiz.net/techtips/iguide-kaminsky-dns-vuln.html</a:t>
            </a:r>
          </a:p>
        </p:txBody>
      </p:sp>
    </p:spTree>
    <p:extLst>
      <p:ext uri="{BB962C8B-B14F-4D97-AF65-F5344CB8AC3E}">
        <p14:creationId xmlns:p14="http://schemas.microsoft.com/office/powerpoint/2010/main" val="8606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ppt_x"/>
                                          </p:val>
                                        </p:tav>
                                        <p:tav tm="100000">
                                          <p:val>
                                            <p:strVal val="#ppt_x"/>
                                          </p:val>
                                        </p:tav>
                                      </p:tavLst>
                                    </p:anim>
                                    <p:anim calcmode="lin" valueType="num">
                                      <p:cBhvr additive="base">
                                        <p:cTn id="6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
        <p:nvSpPr>
          <p:cNvPr id="33"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smtClean="0"/>
              <a:t>Argghh</a:t>
            </a:r>
            <a:r>
              <a:rPr lang="en-US" b="1" dirty="0" smtClean="0"/>
              <a:t>! Now all ISP customers get sent to attacker.</a:t>
            </a:r>
            <a:endParaRPr lang="en-US" b="1" dirty="0"/>
          </a:p>
        </p:txBody>
      </p:sp>
      <p:sp>
        <p:nvSpPr>
          <p:cNvPr id="35" name="TextBox 34"/>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3830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b="1" dirty="0" smtClean="0"/>
              <a:t>The Bad: Brazilian ISP </a:t>
            </a:r>
            <a:r>
              <a:rPr lang="pt-BR" b="1" dirty="0" smtClean="0"/>
              <a:t>fall victim to a series of DNS attacks </a:t>
            </a:r>
            <a:endParaRPr lang="en-US" b="1" dirty="0" smtClean="0"/>
          </a:p>
        </p:txBody>
      </p:sp>
      <p:pic>
        <p:nvPicPr>
          <p:cNvPr id="6147" name="Picture 5" descr="http://www.securelist.com/en/images/pictures/klblog/208193217.png"/>
          <p:cNvPicPr>
            <a:picLocks noChangeAspect="1" noChangeArrowheads="1"/>
          </p:cNvPicPr>
          <p:nvPr/>
        </p:nvPicPr>
        <p:blipFill>
          <a:blip r:embed="rId3" cstate="print"/>
          <a:srcRect/>
          <a:stretch>
            <a:fillRect/>
          </a:stretch>
        </p:blipFill>
        <p:spPr bwMode="auto">
          <a:xfrm>
            <a:off x="533400" y="2748975"/>
            <a:ext cx="6667500" cy="3524250"/>
          </a:xfrm>
          <a:prstGeom prst="rect">
            <a:avLst/>
          </a:prstGeom>
          <a:noFill/>
          <a:ln w="9525">
            <a:noFill/>
            <a:miter lim="800000"/>
            <a:headEnd/>
            <a:tailEnd/>
          </a:ln>
        </p:spPr>
      </p:pic>
      <p:pic>
        <p:nvPicPr>
          <p:cNvPr id="6148" name="Picture 2" descr="http://www.net-security.org/images/articles/brazil-google-dns.jpg"/>
          <p:cNvPicPr>
            <a:picLocks noChangeAspect="1" noChangeArrowheads="1"/>
          </p:cNvPicPr>
          <p:nvPr/>
        </p:nvPicPr>
        <p:blipFill>
          <a:blip r:embed="rId4" cstate="print"/>
          <a:srcRect/>
          <a:stretch>
            <a:fillRect/>
          </a:stretch>
        </p:blipFill>
        <p:spPr bwMode="auto">
          <a:xfrm>
            <a:off x="2743200" y="1466094"/>
            <a:ext cx="5829300" cy="4800600"/>
          </a:xfrm>
          <a:prstGeom prst="rect">
            <a:avLst/>
          </a:prstGeom>
          <a:noFill/>
          <a:ln w="9525">
            <a:noFill/>
            <a:miter lim="800000"/>
            <a:headEnd/>
            <a:tailEnd/>
          </a:ln>
        </p:spPr>
      </p:pic>
      <p:sp>
        <p:nvSpPr>
          <p:cNvPr id="6149" name="Rectangle 4"/>
          <p:cNvSpPr>
            <a:spLocks noChangeArrowheads="1"/>
          </p:cNvSpPr>
          <p:nvPr/>
        </p:nvSpPr>
        <p:spPr bwMode="auto">
          <a:xfrm>
            <a:off x="0" y="6273225"/>
            <a:ext cx="8991600" cy="584775"/>
          </a:xfrm>
          <a:prstGeom prst="rect">
            <a:avLst/>
          </a:prstGeom>
          <a:noFill/>
          <a:ln w="9525">
            <a:noFill/>
            <a:miter lim="800000"/>
            <a:headEnd/>
            <a:tailEnd/>
          </a:ln>
        </p:spPr>
        <p:txBody>
          <a:bodyPr wrap="square">
            <a:spAutoFit/>
          </a:bodyPr>
          <a:lstStyle/>
          <a:p>
            <a:r>
              <a:rPr lang="en-US" sz="1600" b="1" dirty="0"/>
              <a:t>7 Nov 2011</a:t>
            </a:r>
            <a:r>
              <a:rPr lang="en-US" sz="1600" b="1" dirty="0">
                <a:hlinkClick r:id="rId5"/>
              </a:rPr>
              <a:t> </a:t>
            </a:r>
            <a:r>
              <a:rPr lang="en-US" sz="1600" b="1" dirty="0"/>
              <a:t>http://</a:t>
            </a:r>
            <a:r>
              <a:rPr lang="en-US" sz="1600" b="1" dirty="0" smtClean="0"/>
              <a:t>www.securelist.com/en/blog/208193214/Massive_DNS_poisoning_attacks_in_Brazil</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8485</TotalTime>
  <Words>1599</Words>
  <Application>Microsoft Office PowerPoint</Application>
  <PresentationFormat>On-screen Show (4:3)</PresentationFormat>
  <Paragraphs>271</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Business Case for DNSSEC </vt:lpstr>
      <vt:lpstr>The Business Case for DNSSEC</vt:lpstr>
      <vt:lpstr>Where DNSSEC fits in</vt:lpstr>
      <vt:lpstr>Where DNSSEC fits in</vt:lpstr>
      <vt:lpstr>The Original Problem:  DNS Cache Poisoning Attack</vt:lpstr>
      <vt:lpstr>PowerPoint Presentation</vt:lpstr>
      <vt:lpstr>The Bad: DNSChanger - ‘Biggest Cybercriminal Takedown in History’ – 4M machines, 100 countries, $14M</vt:lpstr>
      <vt:lpstr>The Bad: Brazilian ISP fall victim to a series of DNS attacks </vt:lpstr>
      <vt:lpstr>The Bad: Other DNS hijacks*</vt:lpstr>
      <vt:lpstr>The Good: Securing DNS with DNSSEC</vt:lpstr>
      <vt:lpstr>The Good: Resolver only caches validated records</vt:lpstr>
      <vt:lpstr>DNSSEC interest from governments</vt:lpstr>
      <vt:lpstr>Security as Differentiator and Edge</vt:lpstr>
      <vt:lpstr>DNS is a part of all IT ecosystems </vt:lpstr>
      <vt:lpstr>The Bad: SSL Dilution of Trust  The Good: DNSSEC = Global “free” PKI</vt:lpstr>
      <vt:lpstr>Opportunity: New Security Products</vt:lpstr>
      <vt:lpstr>DNSSEC: Internet infrastructure upgrade to help address today’s needs and create tomorrow’s opportunity.</vt:lpstr>
      <vt:lpstr>The Internet’s Phone Book - Domain Name System (DNS+DNSSEC)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426</cp:revision>
  <dcterms:created xsi:type="dcterms:W3CDTF">2011-12-08T21:30:29Z</dcterms:created>
  <dcterms:modified xsi:type="dcterms:W3CDTF">2012-10-10T09:13:11Z</dcterms:modified>
</cp:coreProperties>
</file>