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352" r:id="rId3"/>
    <p:sldId id="331" r:id="rId4"/>
    <p:sldId id="305" r:id="rId5"/>
    <p:sldId id="277" r:id="rId6"/>
    <p:sldId id="344" r:id="rId7"/>
    <p:sldId id="345" r:id="rId8"/>
    <p:sldId id="346" r:id="rId9"/>
    <p:sldId id="347" r:id="rId10"/>
    <p:sldId id="348" r:id="rId11"/>
    <p:sldId id="349" r:id="rId12"/>
    <p:sldId id="354" r:id="rId13"/>
    <p:sldId id="318" r:id="rId14"/>
    <p:sldId id="332" r:id="rId15"/>
    <p:sldId id="336" r:id="rId16"/>
    <p:sldId id="350" r:id="rId17"/>
    <p:sldId id="341" r:id="rId18"/>
    <p:sldId id="321" r:id="rId19"/>
    <p:sldId id="339" r:id="rId20"/>
    <p:sldId id="355" r:id="rId21"/>
    <p:sldId id="323" r:id="rId22"/>
    <p:sldId id="333" r:id="rId23"/>
    <p:sldId id="324" r:id="rId24"/>
    <p:sldId id="306" r:id="rId25"/>
    <p:sldId id="299" r:id="rId26"/>
    <p:sldId id="353" r:id="rId27"/>
    <p:sldId id="340" r:id="rId28"/>
    <p:sldId id="334" r:id="rId29"/>
    <p:sldId id="325" r:id="rId30"/>
    <p:sldId id="326" r:id="rId31"/>
    <p:sldId id="327" r:id="rId32"/>
    <p:sldId id="328" r:id="rId33"/>
    <p:sldId id="329" r:id="rId34"/>
    <p:sldId id="335" r:id="rId35"/>
    <p:sldId id="330" r:id="rId36"/>
    <p:sldId id="309" r:id="rId37"/>
    <p:sldId id="343"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22" autoAdjust="0"/>
  </p:normalViewPr>
  <p:slideViewPr>
    <p:cSldViewPr>
      <p:cViewPr varScale="1">
        <p:scale>
          <a:sx n="67" d="100"/>
          <a:sy n="67" d="100"/>
        </p:scale>
        <p:origin x="103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7/7/2015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BCBF6-4551-4E6A-BB16-D734B30D3085}"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1575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9232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extLst>
      <p:ext uri="{BB962C8B-B14F-4D97-AF65-F5344CB8AC3E}">
        <p14:creationId xmlns:p14="http://schemas.microsoft.com/office/powerpoint/2010/main" val="109327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extLst>
      <p:ext uri="{BB962C8B-B14F-4D97-AF65-F5344CB8AC3E}">
        <p14:creationId xmlns:p14="http://schemas.microsoft.com/office/powerpoint/2010/main" val="126384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extLst>
      <p:ext uri="{BB962C8B-B14F-4D97-AF65-F5344CB8AC3E}">
        <p14:creationId xmlns:p14="http://schemas.microsoft.com/office/powerpoint/2010/main" val="313998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41930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23</a:t>
            </a:fld>
            <a:endParaRPr lang="en-US" smtClean="0"/>
          </a:p>
        </p:txBody>
      </p:sp>
    </p:spTree>
    <p:extLst>
      <p:ext uri="{BB962C8B-B14F-4D97-AF65-F5344CB8AC3E}">
        <p14:creationId xmlns:p14="http://schemas.microsoft.com/office/powerpoint/2010/main" val="325604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339150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25</a:t>
            </a:fld>
            <a:endParaRPr lang="en-US"/>
          </a:p>
        </p:txBody>
      </p:sp>
    </p:spTree>
    <p:extLst>
      <p:ext uri="{BB962C8B-B14F-4D97-AF65-F5344CB8AC3E}">
        <p14:creationId xmlns:p14="http://schemas.microsoft.com/office/powerpoint/2010/main" val="343419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26</a:t>
            </a:fld>
            <a:endParaRPr lang="en-US"/>
          </a:p>
        </p:txBody>
      </p:sp>
    </p:spTree>
    <p:extLst>
      <p:ext uri="{BB962C8B-B14F-4D97-AF65-F5344CB8AC3E}">
        <p14:creationId xmlns:p14="http://schemas.microsoft.com/office/powerpoint/2010/main" val="2385611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*Like how the Internet itself is operated and managed</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29</a:t>
            </a:fld>
            <a:endParaRPr lang="en-US" smtClean="0"/>
          </a:p>
        </p:txBody>
      </p:sp>
    </p:spTree>
    <p:extLst>
      <p:ext uri="{BB962C8B-B14F-4D97-AF65-F5344CB8AC3E}">
        <p14:creationId xmlns:p14="http://schemas.microsoft.com/office/powerpoint/2010/main" val="1656044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30</a:t>
            </a:fld>
            <a:endParaRPr lang="en-US"/>
          </a:p>
        </p:txBody>
      </p:sp>
    </p:spTree>
    <p:extLst>
      <p:ext uri="{BB962C8B-B14F-4D97-AF65-F5344CB8AC3E}">
        <p14:creationId xmlns:p14="http://schemas.microsoft.com/office/powerpoint/2010/main" val="2405336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35</a:t>
            </a:fld>
            <a:endParaRPr lang="en-US"/>
          </a:p>
        </p:txBody>
      </p:sp>
    </p:spTree>
    <p:extLst>
      <p:ext uri="{BB962C8B-B14F-4D97-AF65-F5344CB8AC3E}">
        <p14:creationId xmlns:p14="http://schemas.microsoft.com/office/powerpoint/2010/main" val="778258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21661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5</a:t>
            </a:fld>
            <a:endParaRPr lang="en-US"/>
          </a:p>
        </p:txBody>
      </p:sp>
    </p:spTree>
    <p:extLst>
      <p:ext uri="{BB962C8B-B14F-4D97-AF65-F5344CB8AC3E}">
        <p14:creationId xmlns:p14="http://schemas.microsoft.com/office/powerpoint/2010/main" val="223406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1A57A-1C22-416B-B480-39CA6D4AB3C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4564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310F7-E7C4-4F3A-9A0C-CF0602294B2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389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8B31-B893-4BA1-8BE4-D00998066198}"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2137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6B7F1-FA79-45A5-9E63-98FB1BE9602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24321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75745-B95E-4556-BC8A-F60522076934}"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26476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Text White">
    <p:spTree>
      <p:nvGrpSpPr>
        <p:cNvPr id="1" name=""/>
        <p:cNvGrpSpPr/>
        <p:nvPr/>
      </p:nvGrpSpPr>
      <p:grpSpPr>
        <a:xfrm>
          <a:off x="0" y="0"/>
          <a:ext cx="0" cy="0"/>
          <a:chOff x="0" y="0"/>
          <a:chExt cx="0" cy="0"/>
        </a:xfrm>
      </p:grpSpPr>
      <p:pic>
        <p:nvPicPr>
          <p:cNvPr id="10" name="Picture 9" descr="ICANN_Watermark_G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6400" y="1219200"/>
            <a:ext cx="5671095" cy="4382209"/>
          </a:xfrm>
          <a:prstGeom prst="rect">
            <a:avLst/>
          </a:prstGeom>
        </p:spPr>
      </p:pic>
      <p:sp>
        <p:nvSpPr>
          <p:cNvPr id="11" name="Rectangle 10"/>
          <p:cNvSpPr/>
          <p:nvPr userDrawn="1"/>
        </p:nvSpPr>
        <p:spPr bwMode="auto">
          <a:xfrm>
            <a:off x="457200" y="838200"/>
            <a:ext cx="7924800" cy="5105400"/>
          </a:xfrm>
          <a:prstGeom prst="rect">
            <a:avLst/>
          </a:prstGeom>
          <a:solidFill>
            <a:schemeClr val="bg1">
              <a:alpha val="87000"/>
            </a:schemeClr>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pic>
        <p:nvPicPr>
          <p:cNvPr id="18" name="Picture 17" descr="ICANN_Logo_B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082177" y="6019800"/>
            <a:ext cx="828247" cy="649224"/>
          </a:xfrm>
          <a:prstGeom prst="rect">
            <a:avLst/>
          </a:prstGeom>
        </p:spPr>
      </p:pic>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cxnSp>
        <p:nvCxnSpPr>
          <p:cNvPr id="15" name="Straight Connector 14"/>
          <p:cNvCxnSpPr/>
          <p:nvPr userDrawn="1"/>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8"/>
          <p:cNvSpPr>
            <a:spLocks noGrp="1"/>
          </p:cNvSpPr>
          <p:nvPr>
            <p:ph type="body" sz="quarter" idx="11"/>
          </p:nvPr>
        </p:nvSpPr>
        <p:spPr>
          <a:xfrm>
            <a:off x="571500" y="1409700"/>
            <a:ext cx="7810500" cy="4381500"/>
          </a:xfrm>
          <a:prstGeom prst="rect">
            <a:avLst/>
          </a:prstGeom>
        </p:spPr>
        <p:txBody>
          <a:bodyPr vert="horz" lIns="38405" tIns="19202" rIns="38405" bIns="19202">
            <a:normAutofit/>
          </a:bodyPr>
          <a:lstStyle>
            <a:lvl1pPr>
              <a:buSzPct val="120000"/>
              <a:defRPr sz="2800">
                <a:solidFill>
                  <a:schemeClr val="tx2"/>
                </a:solidFill>
                <a:latin typeface="Georgia"/>
                <a:cs typeface="Georgia"/>
              </a:defRPr>
            </a:lvl1pPr>
            <a:lvl2pPr marL="560070" indent="-240030">
              <a:buSzPct val="66000"/>
              <a:buFont typeface="Courier New"/>
              <a:buChar char="o"/>
              <a:defRPr sz="2400">
                <a:solidFill>
                  <a:schemeClr val="tx2"/>
                </a:solidFill>
                <a:latin typeface="Georgia"/>
                <a:cs typeface="Georgia"/>
              </a:defRPr>
            </a:lvl2pPr>
            <a:lvl3pPr marL="746760" indent="-240030">
              <a:buSzPct val="100000"/>
              <a:buFont typeface="Wingdings" charset="2"/>
              <a:buChar char="§"/>
              <a:defRPr sz="2000">
                <a:solidFill>
                  <a:schemeClr val="tx2"/>
                </a:solidFill>
                <a:latin typeface="Georgia"/>
                <a:cs typeface="Georgia"/>
              </a:defRPr>
            </a:lvl3pPr>
            <a:lvl4pPr marL="933450" indent="-240030">
              <a:buSzPct val="55000"/>
              <a:buFont typeface="Wingdings" charset="2"/>
              <a:buChar char="§"/>
              <a:defRPr sz="2000">
                <a:solidFill>
                  <a:schemeClr val="tx2"/>
                </a:solidFill>
                <a:latin typeface="Georgia"/>
                <a:cs typeface="Georgia"/>
              </a:defRPr>
            </a:lvl4pPr>
            <a:lvl5pPr>
              <a:defRPr>
                <a:solidFill>
                  <a:schemeClr val="tx2"/>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122202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7/7/2015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7/7/2015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7/7/2015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7/7/2015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7/7/2015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7/7/2015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edv6-deployment.antd.nist.gov/snap-all.html" TargetMode="External"/><Relationship Id="rId5" Type="http://schemas.openxmlformats.org/officeDocument/2006/relationships/hyperlink" Target="http://www.whitehouse.gov/sites/default/files/omb/memoranda/fy2008/m08-23.pdf"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Why DNSSEC</a:t>
            </a:r>
            <a:r>
              <a:rPr lang="en-US" b="1" dirty="0"/>
              <a:t> </a:t>
            </a:r>
            <a:r>
              <a:rPr lang="en-US" b="1" dirty="0" smtClean="0"/>
              <a:t>?</a:t>
            </a:r>
            <a:endParaRPr lang="en-US" b="1" dirty="0"/>
          </a:p>
        </p:txBody>
      </p:sp>
      <p:sp>
        <p:nvSpPr>
          <p:cNvPr id="3" name="Subtitle 2"/>
          <p:cNvSpPr>
            <a:spLocks noGrp="1"/>
          </p:cNvSpPr>
          <p:nvPr>
            <p:ph type="subTitle" idx="1"/>
          </p:nvPr>
        </p:nvSpPr>
        <p:spPr/>
        <p:txBody>
          <a:bodyPr>
            <a:normAutofit fontScale="92500" lnSpcReduction="10000"/>
          </a:bodyPr>
          <a:lstStyle/>
          <a:p>
            <a:pPr>
              <a:lnSpc>
                <a:spcPct val="80000"/>
              </a:lnSpc>
            </a:pPr>
            <a:r>
              <a:rPr lang="en-US" dirty="0" smtClean="0"/>
              <a:t> </a:t>
            </a:r>
            <a:endParaRPr lang="en-US" altLang="en-US" dirty="0"/>
          </a:p>
          <a:p>
            <a:pPr>
              <a:lnSpc>
                <a:spcPct val="80000"/>
              </a:lnSpc>
            </a:pPr>
            <a:r>
              <a:rPr lang="en-US" altLang="en-US" dirty="0" err="1" smtClean="0"/>
              <a:t>Midrand</a:t>
            </a:r>
            <a:r>
              <a:rPr lang="en-US" altLang="en-US" dirty="0" smtClean="0"/>
              <a:t>, South Africa</a:t>
            </a:r>
            <a:endParaRPr lang="en-US" altLang="en-US" dirty="0"/>
          </a:p>
          <a:p>
            <a:pPr>
              <a:lnSpc>
                <a:spcPct val="80000"/>
              </a:lnSpc>
            </a:pPr>
            <a:r>
              <a:rPr lang="en-US" altLang="en-US" dirty="0" smtClean="0"/>
              <a:t>8-10 July 2015</a:t>
            </a:r>
            <a:endParaRPr lang="en-US" altLang="en-US" dirty="0"/>
          </a:p>
          <a:p>
            <a:pPr>
              <a:lnSpc>
                <a:spcPct val="80000"/>
              </a:lnSpc>
            </a:pPr>
            <a:r>
              <a:rPr lang="en-US" altLang="en-US" dirty="0" smtClean="0"/>
              <a:t>richard.lamb@icann.org</a:t>
            </a:r>
            <a:endParaRPr lang="en-US" alt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Securing The Phone Book - DNS Security Extensions (DNSSEC)</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cxnSp>
        <p:nvCxnSpPr>
          <p:cNvPr id="43" name="Straight Arrow Connector 42"/>
          <p:cNvCxnSpPr/>
          <p:nvPr/>
        </p:nvCxnSpPr>
        <p:spPr>
          <a:xfrm>
            <a:off x="5029200" y="3581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39624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grpSp>
        <p:nvGrpSpPr>
          <p:cNvPr id="9" name="Group 62"/>
          <p:cNvGrpSpPr>
            <a:grpSpLocks/>
          </p:cNvGrpSpPr>
          <p:nvPr/>
        </p:nvGrpSpPr>
        <p:grpSpPr bwMode="auto">
          <a:xfrm>
            <a:off x="5029200" y="3733800"/>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2590800"/>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Attacker’s record does not validate – drop it</a:t>
              </a:r>
            </a:p>
          </p:txBody>
        </p:sp>
      </p:grpSp>
    </p:spTree>
    <p:extLst>
      <p:ext uri="{BB962C8B-B14F-4D97-AF65-F5344CB8AC3E}">
        <p14:creationId xmlns:p14="http://schemas.microsoft.com/office/powerpoint/2010/main" val="89319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Resolver only caches validated records</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sp>
        <p:nvSpPr>
          <p:cNvPr id="34821"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4822"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306564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Securing it</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(absa.co.za) to numbers </a:t>
            </a:r>
            <a:r>
              <a:rPr lang="en-US" dirty="0"/>
              <a:t>(196.36.75.6)</a:t>
            </a:r>
            <a:endParaRPr lang="en-US" dirty="0" smtClean="0"/>
          </a:p>
          <a:p>
            <a:pPr marL="0" indent="0">
              <a:buNone/>
            </a:pPr>
            <a:endParaRPr lang="en-US" dirty="0" smtClean="0"/>
          </a:p>
        </p:txBody>
      </p:sp>
      <p:pic>
        <p:nvPicPr>
          <p:cNvPr id="5" name="Picture 4"/>
          <p:cNvPicPr>
            <a:picLocks noChangeAspect="1"/>
          </p:cNvPicPr>
          <p:nvPr/>
        </p:nvPicPr>
        <p:blipFill>
          <a:blip r:embed="rId3"/>
          <a:stretch>
            <a:fillRect/>
          </a:stretch>
        </p:blipFill>
        <p:spPr>
          <a:xfrm>
            <a:off x="152400" y="4398169"/>
            <a:ext cx="8991600" cy="4410075"/>
          </a:xfrm>
          <a:prstGeom prst="rect">
            <a:avLst/>
          </a:prstGeom>
        </p:spPr>
      </p:pic>
      <p:sp>
        <p:nvSpPr>
          <p:cNvPr id="9" name="Oval 8"/>
          <p:cNvSpPr/>
          <p:nvPr/>
        </p:nvSpPr>
        <p:spPr>
          <a:xfrm>
            <a:off x="457200" y="4434679"/>
            <a:ext cx="1828800" cy="9755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57200" y="4638079"/>
            <a:ext cx="9201150" cy="4295775"/>
          </a:xfrm>
          <a:prstGeom prst="rect">
            <a:avLst/>
          </a:prstGeom>
        </p:spPr>
      </p:pic>
      <p:sp>
        <p:nvSpPr>
          <p:cNvPr id="4" name="Oval 3"/>
          <p:cNvSpPr/>
          <p:nvPr/>
        </p:nvSpPr>
        <p:spPr>
          <a:xfrm>
            <a:off x="571500" y="4899421"/>
            <a:ext cx="17145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43400" y="4697014"/>
            <a:ext cx="457200" cy="5703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8650489">
            <a:off x="4648499" y="4290422"/>
            <a:ext cx="880174" cy="369332"/>
          </a:xfrm>
          <a:prstGeom prst="rect">
            <a:avLst/>
          </a:prstGeom>
          <a:noFill/>
        </p:spPr>
        <p:txBody>
          <a:bodyPr wrap="square" rtlCol="0">
            <a:spAutoFit/>
          </a:bodyPr>
          <a:lstStyle/>
          <a:p>
            <a:r>
              <a:rPr lang="en-US" b="1" dirty="0" smtClean="0"/>
              <a:t>SSL</a:t>
            </a:r>
            <a:endParaRPr lang="en-US" b="1" dirty="0"/>
          </a:p>
        </p:txBody>
      </p:sp>
      <p:sp>
        <p:nvSpPr>
          <p:cNvPr id="12" name="TextBox 11"/>
          <p:cNvSpPr txBox="1"/>
          <p:nvPr/>
        </p:nvSpPr>
        <p:spPr>
          <a:xfrm rot="18650489">
            <a:off x="415439" y="5769543"/>
            <a:ext cx="1131419" cy="369332"/>
          </a:xfrm>
          <a:prstGeom prst="rect">
            <a:avLst/>
          </a:prstGeom>
          <a:noFill/>
        </p:spPr>
        <p:txBody>
          <a:bodyPr wrap="square" rtlCol="0">
            <a:spAutoFit/>
          </a:bodyPr>
          <a:lstStyle/>
          <a:p>
            <a:r>
              <a:rPr lang="en-US" b="1" dirty="0" smtClean="0"/>
              <a:t>DNSSEC</a:t>
            </a:r>
            <a:endParaRPr lang="en-US" b="1" dirty="0"/>
          </a:p>
        </p:txBody>
      </p:sp>
      <p:sp>
        <p:nvSpPr>
          <p:cNvPr id="7" name="TextBox 6"/>
          <p:cNvSpPr txBox="1"/>
          <p:nvPr/>
        </p:nvSpPr>
        <p:spPr>
          <a:xfrm>
            <a:off x="471488" y="2604988"/>
            <a:ext cx="85725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Make sure we get the right numbers (DNSSEC</a:t>
            </a:r>
            <a:r>
              <a:rPr lang="en-US" sz="3200" dirty="0" smtClean="0"/>
              <a:t>)</a:t>
            </a:r>
          </a:p>
          <a:p>
            <a:pPr marL="457200" indent="-457200">
              <a:buFont typeface="Arial" panose="020B0604020202020204" pitchFamily="34" charset="0"/>
              <a:buChar char="•"/>
            </a:pPr>
            <a:r>
              <a:rPr lang="en-US" sz="3200" dirty="0"/>
              <a:t>Verify the identity and encrypt </a:t>
            </a:r>
            <a:r>
              <a:rPr lang="en-US" sz="3200" dirty="0" smtClean="0"/>
              <a:t>data</a:t>
            </a:r>
            <a:endParaRPr lang="en-US" sz="3200" dirty="0"/>
          </a:p>
        </p:txBody>
      </p:sp>
    </p:spTree>
    <p:extLst>
      <p:ext uri="{BB962C8B-B14F-4D97-AF65-F5344CB8AC3E}">
        <p14:creationId xmlns:p14="http://schemas.microsoft.com/office/powerpoint/2010/main" val="36269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p:bldP spid="1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34384" y="2786063"/>
            <a:ext cx="231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Tree>
    <p:extLst>
      <p:ext uri="{BB962C8B-B14F-4D97-AF65-F5344CB8AC3E}">
        <p14:creationId xmlns:p14="http://schemas.microsoft.com/office/powerpoint/2010/main" val="176152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3301164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0125"/>
                    </a14:imgEffect>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4838700" y="2590800"/>
            <a:ext cx="43053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304800" y="1465262"/>
            <a:ext cx="8229600" cy="4525963"/>
          </a:xfrm>
        </p:spPr>
        <p:txBody>
          <a:bodyPr>
            <a:normAutofit fontScale="92500" lnSpcReduction="10000"/>
          </a:bodyPr>
          <a:lstStyle/>
          <a:p>
            <a:r>
              <a:rPr lang="en-US" dirty="0" smtClean="0"/>
              <a:t>Sweden, Brazil, Netherlands,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85% operational. </a:t>
            </a:r>
            <a:r>
              <a:rPr lang="en-US" sz="2400" dirty="0" smtClean="0"/>
              <a:t>[3]</a:t>
            </a:r>
            <a:endParaRPr lang="en-US" dirty="0" smtClean="0"/>
          </a:p>
        </p:txBody>
      </p:sp>
      <p:sp>
        <p:nvSpPr>
          <p:cNvPr id="4" name="Rectangle 3"/>
          <p:cNvSpPr/>
          <p:nvPr/>
        </p:nvSpPr>
        <p:spPr>
          <a:xfrm>
            <a:off x="152400" y="5826704"/>
            <a:ext cx="8991600" cy="954107"/>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a:t>
            </a:r>
            <a:r>
              <a:rPr lang="en-US" sz="1400" b="1" dirty="0" smtClean="0">
                <a:hlinkClick r:id="rId5"/>
              </a:rPr>
              <a:t>http://www.whitehouse.gov/sites/default/files/omb/memoranda/fy2008/m08-23.pdf</a:t>
            </a:r>
            <a:endParaRPr lang="en-US" sz="1400" b="1" dirty="0" smtClean="0"/>
          </a:p>
          <a:p>
            <a:r>
              <a:rPr lang="en-US" sz="1400" dirty="0">
                <a:hlinkClick r:id="rId6"/>
              </a:rPr>
              <a:t>http://fedv6-deployment.antd.nist.gov/snap-all.html</a:t>
            </a:r>
            <a:endParaRPr lang="en-US" sz="1400" b="1" dirty="0"/>
          </a:p>
        </p:txBody>
      </p:sp>
    </p:spTree>
    <p:extLst>
      <p:ext uri="{BB962C8B-B14F-4D97-AF65-F5344CB8AC3E}">
        <p14:creationId xmlns:p14="http://schemas.microsoft.com/office/powerpoint/2010/main" val="223213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228600"/>
            <a:ext cx="8915400" cy="3200401"/>
          </a:xfrm>
          <a:prstGeom prst="rect">
            <a:avLst/>
          </a:prstGeom>
        </p:spPr>
      </p:pic>
      <p:pic>
        <p:nvPicPr>
          <p:cNvPr id="3079"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533401"/>
            <a:ext cx="3886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505199"/>
            <a:ext cx="4572000" cy="30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43200" y="4737379"/>
            <a:ext cx="1183664" cy="369332"/>
          </a:xfrm>
          <a:prstGeom prst="rect">
            <a:avLst/>
          </a:prstGeom>
          <a:noFill/>
        </p:spPr>
        <p:txBody>
          <a:bodyPr wrap="square" rtlCol="0">
            <a:spAutoFit/>
          </a:bodyPr>
          <a:lstStyle/>
          <a:p>
            <a:r>
              <a:rPr lang="en-US" b="1" dirty="0" smtClean="0"/>
              <a:t>NL</a:t>
            </a:r>
            <a:endParaRPr lang="en-US" b="1" dirty="0"/>
          </a:p>
        </p:txBody>
      </p:sp>
      <p:sp>
        <p:nvSpPr>
          <p:cNvPr id="13" name="TextBox 12"/>
          <p:cNvSpPr txBox="1"/>
          <p:nvPr/>
        </p:nvSpPr>
        <p:spPr>
          <a:xfrm rot="18650489">
            <a:off x="3187819" y="1844158"/>
            <a:ext cx="880174" cy="369332"/>
          </a:xfrm>
          <a:prstGeom prst="rect">
            <a:avLst/>
          </a:prstGeom>
          <a:noFill/>
        </p:spPr>
        <p:txBody>
          <a:bodyPr wrap="square" rtlCol="0">
            <a:spAutoFit/>
          </a:bodyPr>
          <a:lstStyle/>
          <a:p>
            <a:r>
              <a:rPr lang="en-US" b="1" dirty="0" smtClean="0"/>
              <a:t>COM</a:t>
            </a:r>
            <a:endParaRPr lang="en-US" b="1" dirty="0"/>
          </a:p>
        </p:txBody>
      </p:sp>
      <p:pic>
        <p:nvPicPr>
          <p:cNvPr id="1026" name="Picture 2" descr="http://rick.eng.br/dnssecstat/h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3505199"/>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8064857">
            <a:off x="7077072" y="4414212"/>
            <a:ext cx="1183664" cy="646331"/>
          </a:xfrm>
          <a:prstGeom prst="rect">
            <a:avLst/>
          </a:prstGeom>
          <a:noFill/>
        </p:spPr>
        <p:txBody>
          <a:bodyPr wrap="square" rtlCol="0">
            <a:spAutoFit/>
          </a:bodyPr>
          <a:lstStyle/>
          <a:p>
            <a:r>
              <a:rPr lang="en-US" b="1" dirty="0" smtClean="0"/>
              <a:t>DNSSEC TLDs </a:t>
            </a:r>
            <a:endParaRPr lang="en-US" b="1" dirty="0"/>
          </a:p>
        </p:txBody>
      </p:sp>
    </p:spTree>
    <p:extLst>
      <p:ext uri="{BB962C8B-B14F-4D97-AF65-F5344CB8AC3E}">
        <p14:creationId xmlns:p14="http://schemas.microsoft.com/office/powerpoint/2010/main" val="243972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8600" y="921939"/>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504353" y="1048377"/>
            <a:ext cx="8229600" cy="4754563"/>
          </a:xfrm>
        </p:spPr>
        <p:txBody>
          <a:bodyPr>
            <a:normAutofit fontScale="70000" lnSpcReduction="20000"/>
          </a:bodyPr>
          <a:lstStyle/>
          <a:p>
            <a:pPr>
              <a:spcBef>
                <a:spcPts val="700"/>
              </a:spcBef>
            </a:pPr>
            <a:r>
              <a:rPr lang="en-US" dirty="0" smtClean="0"/>
              <a:t> </a:t>
            </a:r>
            <a:r>
              <a:rPr lang="en-US" sz="3300" dirty="0" smtClean="0"/>
              <a:t>Deployed on 818/995 TLDs </a:t>
            </a:r>
            <a:r>
              <a:rPr lang="en-US" sz="3300" dirty="0"/>
              <a:t> </a:t>
            </a:r>
            <a:r>
              <a:rPr lang="en-US" sz="3300" dirty="0" smtClean="0"/>
              <a:t>(5 Jul 2015  81%  .</a:t>
            </a:r>
            <a:r>
              <a:rPr lang="en-US" sz="3300" dirty="0" err="1" smtClean="0"/>
              <a:t>tz</a:t>
            </a:r>
            <a:r>
              <a:rPr lang="en-US" sz="3300" dirty="0" smtClean="0"/>
              <a:t> .</a:t>
            </a:r>
            <a:r>
              <a:rPr lang="en-US" sz="3300" dirty="0" err="1" smtClean="0"/>
              <a:t>ke</a:t>
            </a:r>
            <a:r>
              <a:rPr lang="en-US" sz="3300" dirty="0" smtClean="0"/>
              <a:t> .</a:t>
            </a:r>
            <a:r>
              <a:rPr lang="en-US" sz="3300" dirty="0" err="1" smtClean="0"/>
              <a:t>ug</a:t>
            </a:r>
            <a:r>
              <a:rPr lang="en-US" sz="3300" dirty="0" smtClean="0"/>
              <a:t> .</a:t>
            </a:r>
            <a:r>
              <a:rPr lang="en-US" sz="3300" dirty="0" err="1" smtClean="0"/>
              <a:t>tn</a:t>
            </a:r>
            <a:r>
              <a:rPr lang="en-US" sz="3300" dirty="0" smtClean="0"/>
              <a:t> .</a:t>
            </a:r>
            <a:r>
              <a:rPr lang="en-US" sz="3300" dirty="0" err="1" smtClean="0"/>
              <a:t>na</a:t>
            </a:r>
            <a:r>
              <a:rPr lang="en-US" sz="3300" dirty="0" smtClean="0"/>
              <a:t> .</a:t>
            </a:r>
            <a:r>
              <a:rPr lang="en-US" sz="3300" dirty="0" err="1" smtClean="0"/>
              <a:t>gn</a:t>
            </a:r>
            <a:r>
              <a:rPr lang="en-US" sz="3300" dirty="0" smtClean="0"/>
              <a:t> .com .</a:t>
            </a:r>
            <a:r>
              <a:rPr lang="en-US" sz="3300" dirty="0" err="1" smtClean="0"/>
              <a:t>uk</a:t>
            </a:r>
            <a:r>
              <a:rPr lang="en-US" sz="3300" dirty="0" smtClean="0"/>
              <a:t> .</a:t>
            </a:r>
            <a:r>
              <a:rPr lang="en-US" sz="3300" dirty="0" err="1" smtClean="0"/>
              <a:t>nl</a:t>
            </a:r>
            <a:r>
              <a:rPr lang="en-US" sz="3300" dirty="0" smtClean="0"/>
              <a:t> .</a:t>
            </a:r>
            <a:r>
              <a:rPr lang="en-US" sz="3300" dirty="0" err="1" smtClean="0"/>
              <a:t>fr</a:t>
            </a:r>
            <a:r>
              <a:rPr lang="en-US" sz="3300" dirty="0" smtClean="0"/>
              <a:t> .in .</a:t>
            </a:r>
            <a:r>
              <a:rPr lang="en-US" sz="3300" dirty="0" err="1" smtClean="0"/>
              <a:t>jp</a:t>
            </a:r>
            <a:r>
              <a:rPr lang="en-US" sz="3300" dirty="0" smtClean="0"/>
              <a:t> .</a:t>
            </a:r>
            <a:r>
              <a:rPr lang="en-US" sz="3300" dirty="0" err="1" smtClean="0"/>
              <a:t>cn</a:t>
            </a:r>
            <a:r>
              <a:rPr lang="en-US" sz="3300" dirty="0" smtClean="0"/>
              <a:t> .</a:t>
            </a:r>
            <a:r>
              <a:rPr lang="en-US" sz="3300" dirty="0" err="1" smtClean="0"/>
              <a:t>af</a:t>
            </a:r>
            <a:r>
              <a:rPr lang="en-US" sz="3300" dirty="0" smtClean="0"/>
              <a:t> .us .de .</a:t>
            </a:r>
            <a:r>
              <a:rPr lang="en-US" sz="3300" dirty="0" err="1" smtClean="0"/>
              <a:t>ru</a:t>
            </a:r>
            <a:r>
              <a:rPr lang="en-US" sz="3300" dirty="0" smtClean="0"/>
              <a:t> .</a:t>
            </a:r>
            <a:r>
              <a:rPr lang="az-Cyrl-AZ" sz="3300" dirty="0" smtClean="0"/>
              <a:t>рф</a:t>
            </a:r>
            <a:r>
              <a:rPr lang="en-US" sz="3300" dirty="0" smtClean="0"/>
              <a:t> .my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a:t>
            </a:r>
            <a:r>
              <a:rPr lang="en-US" sz="3300" dirty="0" err="1" smtClean="0"/>
              <a:t>.net</a:t>
            </a:r>
            <a:r>
              <a:rPr lang="en-US" sz="3300" dirty="0" smtClean="0"/>
              <a:t>, .org, .post, +</a:t>
            </a:r>
            <a:r>
              <a:rPr lang="en-US" sz="3300" dirty="0" err="1" smtClean="0"/>
              <a:t>gtlds</a:t>
            </a:r>
            <a:r>
              <a:rPr lang="en-US" sz="3300" dirty="0" smtClean="0"/>
              <a:t>)</a:t>
            </a:r>
          </a:p>
          <a:p>
            <a:pPr>
              <a:spcBef>
                <a:spcPts val="700"/>
              </a:spcBef>
            </a:pPr>
            <a:r>
              <a:rPr lang="en-US" sz="3300" dirty="0" smtClean="0"/>
              <a:t>Root signed** and audited</a:t>
            </a:r>
          </a:p>
          <a:p>
            <a:pPr>
              <a:spcBef>
                <a:spcPts val="700"/>
              </a:spcBef>
            </a:pPr>
            <a:r>
              <a:rPr lang="en-US" sz="3300" dirty="0" smtClean="0"/>
              <a:t>&gt; 86% of domain names could have DNSSEC</a:t>
            </a:r>
          </a:p>
          <a:p>
            <a:pPr>
              <a:spcBef>
                <a:spcPts val="700"/>
              </a:spcBef>
            </a:pPr>
            <a:r>
              <a:rPr lang="en-US" sz="3300" dirty="0" smtClean="0"/>
              <a:t>Required in new </a:t>
            </a:r>
            <a:r>
              <a:rPr lang="en-US" sz="3300" dirty="0" err="1" smtClean="0"/>
              <a:t>gTLDs</a:t>
            </a:r>
            <a:r>
              <a:rPr lang="en-US" sz="3300" dirty="0" smtClean="0"/>
              <a:t>.  Basic support by ICANN registrars</a:t>
            </a:r>
          </a:p>
          <a:p>
            <a:pPr>
              <a:spcBef>
                <a:spcPts val="700"/>
              </a:spcBef>
            </a:pPr>
            <a:r>
              <a:rPr lang="en-US" sz="3300" dirty="0" smtClean="0"/>
              <a:t>Growing ISP support* - ~25% end users “validate”.</a:t>
            </a:r>
          </a:p>
          <a:p>
            <a:pPr>
              <a:spcBef>
                <a:spcPts val="700"/>
              </a:spcBef>
            </a:pPr>
            <a:r>
              <a:rPr lang="en-US" sz="3300" dirty="0" smtClean="0"/>
              <a:t>3</a:t>
            </a:r>
            <a:r>
              <a:rPr lang="en-US" sz="3300" baseline="30000" dirty="0" smtClean="0"/>
              <a:t>rd</a:t>
            </a:r>
            <a:r>
              <a:rPr lang="en-US" sz="3300" dirty="0" smtClean="0"/>
              <a:t> party signing solutions***</a:t>
            </a:r>
          </a:p>
          <a:p>
            <a:pPr>
              <a:spcBef>
                <a:spcPts val="700"/>
              </a:spcBef>
            </a:pPr>
            <a:r>
              <a:rPr lang="en-US" sz="3300" dirty="0" smtClean="0"/>
              <a:t>Growing S/W H/W support: </a:t>
            </a:r>
            <a:r>
              <a:rPr lang="en-US" sz="3300" dirty="0" err="1" smtClean="0"/>
              <a:t>NLNetLabs</a:t>
            </a:r>
            <a:r>
              <a:rPr lang="en-US" sz="3300" dirty="0" smtClean="0"/>
              <a:t>, ISC, Microsoft, </a:t>
            </a:r>
            <a:r>
              <a:rPr lang="en-US" sz="3300" dirty="0" err="1" smtClean="0"/>
              <a:t>PowerDNS</a:t>
            </a:r>
            <a:r>
              <a:rPr lang="en-US" sz="3300" dirty="0" smtClean="0"/>
              <a:t>, Secure64…? </a:t>
            </a:r>
            <a:r>
              <a:rPr lang="en-US" sz="3300" dirty="0" err="1" smtClean="0"/>
              <a:t>openssl</a:t>
            </a:r>
            <a:r>
              <a:rPr lang="en-US" sz="3300" dirty="0" smtClean="0"/>
              <a:t>, postfix, XMPP, </a:t>
            </a:r>
            <a:r>
              <a:rPr lang="en-US" sz="3300" dirty="0" err="1" smtClean="0"/>
              <a:t>mozilla</a:t>
            </a:r>
            <a:r>
              <a:rPr lang="en-US" sz="3300" dirty="0" smtClean="0"/>
              <a:t>: early DANE support</a:t>
            </a:r>
          </a:p>
          <a:p>
            <a:pPr>
              <a:spcBef>
                <a:spcPts val="700"/>
              </a:spcBef>
            </a:pPr>
            <a:r>
              <a:rPr lang="en-US" sz="3300" dirty="0" smtClean="0"/>
              <a:t>IETF standard on DNSSEC SSL certificates (RFC6698)</a:t>
            </a:r>
          </a:p>
          <a:p>
            <a:pPr>
              <a:spcBef>
                <a:spcPts val="700"/>
              </a:spcBef>
            </a:pPr>
            <a:r>
              <a:rPr lang="en-US" sz="3300" dirty="0" smtClean="0"/>
              <a:t>Growing support from major players…(Apple iPhone/iPad, Google 8.8.8.8, hosting co </a:t>
            </a:r>
            <a:r>
              <a:rPr lang="en-US" sz="3300" dirty="0" err="1" smtClean="0"/>
              <a:t>Cloudflare</a:t>
            </a:r>
            <a:r>
              <a:rPr lang="en-US" sz="3300" dirty="0" smtClean="0"/>
              <a:t> DNSSEC by default,…)</a:t>
            </a:r>
          </a:p>
        </p:txBody>
      </p:sp>
      <p:sp>
        <p:nvSpPr>
          <p:cNvPr id="2" name="Title 1"/>
          <p:cNvSpPr>
            <a:spLocks noGrp="1"/>
          </p:cNvSpPr>
          <p:nvPr>
            <p:ph type="title"/>
          </p:nvPr>
        </p:nvSpPr>
        <p:spPr>
          <a:xfrm>
            <a:off x="457200" y="30480"/>
            <a:ext cx="8229600" cy="1143000"/>
          </a:xfrm>
        </p:spPr>
        <p:txBody>
          <a:bodyPr>
            <a:normAutofit/>
          </a:bodyPr>
          <a:lstStyle/>
          <a:p>
            <a:pPr algn="ctr"/>
            <a:r>
              <a:rPr lang="en-US" sz="4000" b="1" dirty="0" smtClean="0"/>
              <a:t>DNSSEC - Where we are</a:t>
            </a:r>
            <a:endParaRPr lang="en-US" sz="4000" b="1" dirty="0"/>
          </a:p>
        </p:txBody>
      </p:sp>
      <p:sp>
        <p:nvSpPr>
          <p:cNvPr id="3" name="TextBox 2"/>
          <p:cNvSpPr txBox="1"/>
          <p:nvPr/>
        </p:nvSpPr>
        <p:spPr>
          <a:xfrm>
            <a:off x="394063" y="6244651"/>
            <a:ext cx="8535692" cy="276999"/>
          </a:xfrm>
          <a:prstGeom prst="rect">
            <a:avLst/>
          </a:prstGeom>
          <a:noFill/>
        </p:spPr>
        <p:txBody>
          <a:bodyPr wrap="square" rtlCol="0">
            <a:spAutoFit/>
          </a:bodyPr>
          <a:lstStyle/>
          <a:p>
            <a:r>
              <a:rPr lang="en-US" sz="1200" b="1" dirty="0" smtClean="0"/>
              <a:t>**Int’l bottom-up trust model /w 21 TCRs from: </a:t>
            </a:r>
            <a:r>
              <a:rPr lang="en-US" sz="1200" b="1" dirty="0"/>
              <a:t>TT, BF, RU, CN, US, SE, NL, UG, BR, </a:t>
            </a:r>
            <a:r>
              <a:rPr lang="en-US" sz="1200" b="1" dirty="0" smtClean="0"/>
              <a:t>Benin, </a:t>
            </a:r>
            <a:r>
              <a:rPr lang="en-US" sz="1200" b="1" dirty="0"/>
              <a:t>PT, NP, Mauritius, CZ, CA, JP, UK, </a:t>
            </a:r>
            <a:r>
              <a:rPr lang="en-US" sz="1200" b="1" dirty="0" smtClean="0"/>
              <a:t>NZ…</a:t>
            </a:r>
            <a:endParaRPr lang="en-US" sz="1200" b="1" dirty="0"/>
          </a:p>
        </p:txBody>
      </p:sp>
      <p:sp>
        <p:nvSpPr>
          <p:cNvPr id="4" name="Rectangle 3"/>
          <p:cNvSpPr/>
          <p:nvPr/>
        </p:nvSpPr>
        <p:spPr>
          <a:xfrm>
            <a:off x="381000" y="6519446"/>
            <a:ext cx="8001000" cy="276999"/>
          </a:xfrm>
          <a:prstGeom prst="rect">
            <a:avLst/>
          </a:prstGeom>
        </p:spPr>
        <p:txBody>
          <a:bodyPr wrap="square">
            <a:spAutoFit/>
          </a:bodyPr>
          <a:lstStyle/>
          <a:p>
            <a:r>
              <a:rPr lang="en-US" sz="1200" b="1" dirty="0" smtClean="0"/>
              <a:t>*** Partial list of registrars: https</a:t>
            </a:r>
            <a:r>
              <a:rPr lang="en-US" sz="1200" b="1" dirty="0"/>
              <a:t>://www.icann.org/en/news/in-focus/dnssec/deployment</a:t>
            </a:r>
          </a:p>
        </p:txBody>
      </p:sp>
      <p:pic>
        <p:nvPicPr>
          <p:cNvPr id="1026" name="Picture 2"/>
          <p:cNvPicPr>
            <a:picLocks noChangeAspect="1" noChangeArrowheads="1"/>
          </p:cNvPicPr>
          <p:nvPr/>
        </p:nvPicPr>
        <p:blipFill>
          <a:blip r:embed="rId4" cstate="print"/>
          <a:srcRect/>
          <a:stretch>
            <a:fillRect/>
          </a:stretch>
        </p:blipFill>
        <p:spPr bwMode="auto">
          <a:xfrm>
            <a:off x="7041376" y="1752600"/>
            <a:ext cx="1493024" cy="762000"/>
          </a:xfrm>
          <a:prstGeom prst="rect">
            <a:avLst/>
          </a:prstGeom>
          <a:noFill/>
          <a:ln w="9525">
            <a:noFill/>
            <a:miter lim="800000"/>
            <a:headEnd/>
            <a:tailEnd/>
          </a:ln>
        </p:spPr>
      </p:pic>
      <p:sp>
        <p:nvSpPr>
          <p:cNvPr id="8" name="Rectangle 7"/>
          <p:cNvSpPr/>
          <p:nvPr/>
        </p:nvSpPr>
        <p:spPr>
          <a:xfrm>
            <a:off x="381000" y="5967652"/>
            <a:ext cx="8001000" cy="276999"/>
          </a:xfrm>
          <a:prstGeom prst="rect">
            <a:avLst/>
          </a:prstGeom>
        </p:spPr>
        <p:txBody>
          <a:bodyPr wrap="square">
            <a:spAutoFit/>
          </a:bodyPr>
          <a:lstStyle/>
          <a:p>
            <a:r>
              <a:rPr lang="en-US" sz="1200" b="1" dirty="0"/>
              <a:t>*</a:t>
            </a:r>
            <a:r>
              <a:rPr lang="en-US" sz="1200" b="1" dirty="0" smtClean="0"/>
              <a:t> COMCAST /w 20M and others; most ISPs in SE ,CZ.  AND  ~12% of resolvers validate using DNSSEC</a:t>
            </a:r>
            <a:endParaRPr lang="en-US" sz="1200" b="1" dirty="0"/>
          </a:p>
        </p:txBody>
      </p:sp>
    </p:spTree>
    <p:extLst>
      <p:ext uri="{BB962C8B-B14F-4D97-AF65-F5344CB8AC3E}">
        <p14:creationId xmlns:p14="http://schemas.microsoft.com/office/powerpoint/2010/main" val="1296919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457200" y="1433170"/>
            <a:ext cx="8229600" cy="4525963"/>
          </a:xfrm>
        </p:spPr>
        <p:txBody>
          <a:bodyPr>
            <a:normAutofit lnSpcReduction="10000"/>
          </a:bodyPr>
          <a:lstStyle/>
          <a:p>
            <a:r>
              <a:rPr lang="en-US" dirty="0" smtClean="0"/>
              <a:t>But deployed on </a:t>
            </a:r>
            <a:r>
              <a:rPr lang="en-US" dirty="0"/>
              <a:t>~</a:t>
            </a:r>
            <a:r>
              <a:rPr lang="en-US" dirty="0" smtClean="0"/>
              <a:t>1-2% (3.5M)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5962650"/>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extLst>
      <p:ext uri="{BB962C8B-B14F-4D97-AF65-F5344CB8AC3E}">
        <p14:creationId xmlns:p14="http://schemas.microsoft.com/office/powerpoint/2010/main" val="4002087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Not enough IT departments know about it or are too busy putting out other security fires.</a:t>
            </a:r>
          </a:p>
          <a:p>
            <a:endParaRPr lang="en-US" dirty="0" smtClean="0"/>
          </a:p>
          <a:p>
            <a:r>
              <a:rPr lang="en-US" dirty="0" smtClean="0"/>
              <a:t>When they do look into it they hear old stories of FUD and lack of turnkey solutions.</a:t>
            </a:r>
          </a:p>
          <a:p>
            <a:endParaRPr lang="en-US" dirty="0" smtClean="0"/>
          </a:p>
          <a:p>
            <a:r>
              <a:rPr lang="en-US" dirty="0" smtClean="0"/>
              <a:t> Registrars*/CDNs/DNS providers see no demand leading to “chicken-and-egg” problems.</a:t>
            </a:r>
          </a:p>
          <a:p>
            <a:pPr>
              <a:buNone/>
            </a:pPr>
            <a:endParaRPr lang="en-US" sz="2000" dirty="0" smtClean="0"/>
          </a:p>
          <a:p>
            <a:pPr>
              <a:buNone/>
            </a:pPr>
            <a:r>
              <a:rPr lang="en-US" sz="2000" dirty="0" smtClean="0"/>
              <a:t>*but required by new ICANN registrar agreement</a:t>
            </a:r>
            <a:endParaRPr lang="en-US" dirty="0" smtClean="0"/>
          </a:p>
        </p:txBody>
      </p:sp>
    </p:spTree>
    <p:extLst>
      <p:ext uri="{BB962C8B-B14F-4D97-AF65-F5344CB8AC3E}">
        <p14:creationId xmlns:p14="http://schemas.microsoft.com/office/powerpoint/2010/main" val="3314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DNS Basics</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(absa.co.za) to numbers </a:t>
            </a:r>
            <a:r>
              <a:rPr lang="en-US" dirty="0"/>
              <a:t>(196.36.75.6)</a:t>
            </a:r>
            <a:endParaRPr lang="en-US" dirty="0" smtClean="0"/>
          </a:p>
          <a:p>
            <a:r>
              <a:rPr lang="en-US" dirty="0" smtClean="0"/>
              <a:t>..to identify services such as www and e-mail</a:t>
            </a:r>
          </a:p>
          <a:p>
            <a:r>
              <a:rPr lang="en-US" dirty="0" smtClean="0"/>
              <a:t>..that identify and link customers to business and visa versa</a:t>
            </a:r>
          </a:p>
        </p:txBody>
      </p:sp>
      <p:pic>
        <p:nvPicPr>
          <p:cNvPr id="5" name="Picture 4"/>
          <p:cNvPicPr>
            <a:picLocks noChangeAspect="1"/>
          </p:cNvPicPr>
          <p:nvPr/>
        </p:nvPicPr>
        <p:blipFill>
          <a:blip r:embed="rId3"/>
          <a:stretch>
            <a:fillRect/>
          </a:stretch>
        </p:blipFill>
        <p:spPr>
          <a:xfrm>
            <a:off x="152400" y="4398169"/>
            <a:ext cx="8991600" cy="4410075"/>
          </a:xfrm>
          <a:prstGeom prst="rect">
            <a:avLst/>
          </a:prstGeom>
        </p:spPr>
      </p:pic>
    </p:spTree>
    <p:extLst>
      <p:ext uri="{BB962C8B-B14F-4D97-AF65-F5344CB8AC3E}">
        <p14:creationId xmlns:p14="http://schemas.microsoft.com/office/powerpoint/2010/main" val="64872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874" y="304800"/>
            <a:ext cx="8696325" cy="609600"/>
          </a:xfrm>
        </p:spPr>
        <p:txBody>
          <a:bodyPr/>
          <a:lstStyle/>
          <a:p>
            <a:pPr algn="just"/>
            <a:r>
              <a:rPr lang="en-US" b="1" dirty="0" smtClean="0">
                <a:solidFill>
                  <a:schemeClr val="tx1"/>
                </a:solidFill>
                <a:latin typeface="Times New Roman" panose="02020603050405020304" pitchFamily="18" charset="0"/>
                <a:cs typeface="Times New Roman" panose="02020603050405020304" pitchFamily="18" charset="0"/>
              </a:rPr>
              <a:t>Who Can Implement DNSSEC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a:xfrm>
            <a:off x="571500" y="1409700"/>
            <a:ext cx="8267700" cy="4533900"/>
          </a:xfrm>
        </p:spPr>
        <p:txBody>
          <a:bodyPr>
            <a:normAutofit/>
          </a:bodyPr>
          <a:lstStyle/>
          <a:p>
            <a:pPr algn="just"/>
            <a:r>
              <a:rPr lang="en-US" dirty="0">
                <a:solidFill>
                  <a:schemeClr val="tx1"/>
                </a:solidFill>
                <a:latin typeface="Times New Roman" panose="02020603050405020304" pitchFamily="18" charset="0"/>
                <a:cs typeface="Times New Roman" panose="02020603050405020304" pitchFamily="18" charset="0"/>
              </a:rPr>
              <a:t>Enterprises – Sign their zones and validate lookups</a:t>
            </a:r>
          </a:p>
          <a:p>
            <a:pPr algn="just"/>
            <a:r>
              <a:rPr lang="en-US" dirty="0" smtClean="0">
                <a:solidFill>
                  <a:schemeClr val="tx1"/>
                </a:solidFill>
                <a:latin typeface="Times New Roman" panose="02020603050405020304" pitchFamily="18" charset="0"/>
                <a:cs typeface="Times New Roman" panose="02020603050405020304" pitchFamily="18" charset="0"/>
              </a:rPr>
              <a:t>TLD Operators – Sign the TLD</a:t>
            </a:r>
          </a:p>
          <a:p>
            <a:pPr algn="just"/>
            <a:r>
              <a:rPr lang="en-US" dirty="0">
                <a:solidFill>
                  <a:schemeClr val="tx1"/>
                </a:solidFill>
                <a:latin typeface="Times New Roman" panose="02020603050405020304" pitchFamily="18" charset="0"/>
                <a:cs typeface="Times New Roman" panose="02020603050405020304" pitchFamily="18" charset="0"/>
              </a:rPr>
              <a:t>Domain Name holders – Sign their zones</a:t>
            </a:r>
          </a:p>
          <a:p>
            <a:pPr algn="just"/>
            <a:r>
              <a:rPr lang="en-US" dirty="0">
                <a:solidFill>
                  <a:schemeClr val="tx1"/>
                </a:solidFill>
                <a:latin typeface="Times New Roman" panose="02020603050405020304" pitchFamily="18" charset="0"/>
                <a:cs typeface="Times New Roman" panose="02020603050405020304" pitchFamily="18" charset="0"/>
              </a:rPr>
              <a:t>Internet Service Providers – validate DNS lookups</a:t>
            </a:r>
          </a:p>
          <a:p>
            <a:pPr algn="just"/>
            <a:r>
              <a:rPr lang="en-US" dirty="0" smtClean="0">
                <a:solidFill>
                  <a:schemeClr val="tx1"/>
                </a:solidFill>
                <a:latin typeface="Times New Roman" panose="02020603050405020304" pitchFamily="18" charset="0"/>
                <a:cs typeface="Times New Roman" panose="02020603050405020304" pitchFamily="18" charset="0"/>
              </a:rPr>
              <a:t>Hosting Provider – offer signing services to customers</a:t>
            </a:r>
          </a:p>
          <a:p>
            <a:pPr algn="just"/>
            <a:r>
              <a:rPr lang="en-US" dirty="0" smtClean="0">
                <a:solidFill>
                  <a:schemeClr val="tx1"/>
                </a:solidFill>
                <a:latin typeface="Times New Roman" panose="02020603050405020304" pitchFamily="18" charset="0"/>
                <a:cs typeface="Times New Roman" panose="02020603050405020304" pitchFamily="18" charset="0"/>
              </a:rPr>
              <a:t>Registrars – accept DNSSEC records (e.g., DS)</a:t>
            </a:r>
          </a:p>
        </p:txBody>
      </p:sp>
    </p:spTree>
    <p:extLst>
      <p:ext uri="{BB962C8B-B14F-4D97-AF65-F5344CB8AC3E}">
        <p14:creationId xmlns:p14="http://schemas.microsoft.com/office/powerpoint/2010/main" val="15939547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lnSpcReduction="10000"/>
          </a:bodyPr>
          <a:lstStyle/>
          <a:p>
            <a:pPr eaLnBrk="1" hangingPunct="1">
              <a:spcBef>
                <a:spcPts val="325"/>
              </a:spcBef>
            </a:pPr>
            <a:r>
              <a:rPr lang="en-US" sz="2800" b="1" i="1" dirty="0" smtClean="0"/>
              <a:t>For Companies:</a:t>
            </a:r>
          </a:p>
          <a:p>
            <a:pPr lvl="1" eaLnBrk="1" hangingPunct="1"/>
            <a:r>
              <a:rPr lang="en-US" dirty="0" smtClean="0"/>
              <a:t>Sign your corporate domain names</a:t>
            </a:r>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b="1" i="1" dirty="0" smtClean="0"/>
              <a:t>For All:</a:t>
            </a:r>
          </a:p>
          <a:p>
            <a:pPr lvl="1"/>
            <a:r>
              <a:rPr lang="en-US" dirty="0" smtClean="0"/>
              <a:t>Take advantage of ICANN, ISOC and other organizations offering DNSSEC education and training</a:t>
            </a:r>
          </a:p>
        </p:txBody>
      </p:sp>
      <p:sp>
        <p:nvSpPr>
          <p:cNvPr id="14339" name="Title 2"/>
          <p:cNvSpPr>
            <a:spLocks noGrp="1"/>
          </p:cNvSpPr>
          <p:nvPr>
            <p:ph type="title"/>
          </p:nvPr>
        </p:nvSpPr>
        <p:spPr/>
        <p:txBody>
          <a:bodyPr/>
          <a:lstStyle/>
          <a:p>
            <a:pPr eaLnBrk="1" hangingPunct="1"/>
            <a:r>
              <a:rPr lang="en-US" b="1" dirty="0" smtClean="0"/>
              <a:t>What you can do</a:t>
            </a:r>
          </a:p>
        </p:txBody>
      </p:sp>
    </p:spTree>
    <p:extLst>
      <p:ext uri="{BB962C8B-B14F-4D97-AF65-F5344CB8AC3E}">
        <p14:creationId xmlns:p14="http://schemas.microsoft.com/office/powerpoint/2010/main" val="141431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lstStyle/>
          <a:p>
            <a:r>
              <a:rPr lang="en-US" b="1" dirty="0" smtClean="0"/>
              <a:t>I* smell opportunity !</a:t>
            </a:r>
            <a:endParaRPr lang="en-US" b="1" dirty="0"/>
          </a:p>
        </p:txBody>
      </p:sp>
      <p:sp>
        <p:nvSpPr>
          <p:cNvPr id="3" name="TextBox 2"/>
          <p:cNvSpPr txBox="1"/>
          <p:nvPr/>
        </p:nvSpPr>
        <p:spPr>
          <a:xfrm>
            <a:off x="5181600" y="6248400"/>
            <a:ext cx="3962400" cy="369332"/>
          </a:xfrm>
          <a:prstGeom prst="rect">
            <a:avLst/>
          </a:prstGeom>
          <a:noFill/>
        </p:spPr>
        <p:txBody>
          <a:bodyPr wrap="square" rtlCol="0">
            <a:spAutoFit/>
          </a:bodyPr>
          <a:lstStyle/>
          <a:p>
            <a:r>
              <a:rPr lang="en-US" dirty="0" smtClean="0"/>
              <a:t>*and a few others. See patent filings</a:t>
            </a:r>
            <a:endParaRPr lang="en-US" dirty="0"/>
          </a:p>
        </p:txBody>
      </p:sp>
    </p:spTree>
    <p:extLst>
      <p:ext uri="{BB962C8B-B14F-4D97-AF65-F5344CB8AC3E}">
        <p14:creationId xmlns:p14="http://schemas.microsoft.com/office/powerpoint/2010/main" val="318752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dirty="0" smtClean="0"/>
              <a:t>“More has happened here today than meets the eye. An infrastructure has been created for a hierarchical security system, which can be purposed and re‐purposed in a number of different ways. ..” – Vint Cerf (June 2010)</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extLst>
      <p:ext uri="{BB962C8B-B14F-4D97-AF65-F5344CB8AC3E}">
        <p14:creationId xmlns:p14="http://schemas.microsoft.com/office/powerpoint/2010/main" val="120095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Too many CAs. Which one can we trust? DNSSEC to the rescue….</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981075" y="1328639"/>
            <a:ext cx="2971800" cy="646331"/>
          </a:xfrm>
          <a:prstGeom prst="rect">
            <a:avLst/>
          </a:prstGeom>
          <a:noFill/>
          <a:ln w="9525">
            <a:noFill/>
            <a:miter lim="800000"/>
            <a:headEnd/>
            <a:tailEnd/>
          </a:ln>
        </p:spPr>
        <p:txBody>
          <a:bodyPr>
            <a:spAutoFit/>
          </a:bodyPr>
          <a:lstStyle/>
          <a:p>
            <a:r>
              <a:rPr lang="en-US" dirty="0">
                <a:latin typeface="Calibri" pitchFamily="34" charset="0"/>
              </a:rPr>
              <a:t>CA Certificate roots ~</a:t>
            </a:r>
            <a:r>
              <a:rPr lang="en-US" dirty="0" smtClean="0">
                <a:latin typeface="Calibri" pitchFamily="34" charset="0"/>
              </a:rPr>
              <a:t>1482</a:t>
            </a:r>
          </a:p>
          <a:p>
            <a:r>
              <a:rPr lang="en-US" dirty="0" smtClean="0">
                <a:latin typeface="Calibri" pitchFamily="34" charset="0"/>
              </a:rPr>
              <a:t>Symantec, Thawte, </a:t>
            </a:r>
            <a:r>
              <a:rPr lang="en-US" dirty="0" err="1" smtClean="0">
                <a:latin typeface="Calibri" pitchFamily="34" charset="0"/>
              </a:rPr>
              <a:t>Godaddy</a:t>
            </a:r>
            <a:endParaRPr lang="en-US" dirty="0">
              <a:latin typeface="Calibri" pitchFamily="34" charset="0"/>
            </a:endParaRP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b="1" dirty="0" smtClean="0">
                <a:latin typeface="Calibri" pitchFamily="34" charset="0"/>
              </a:rPr>
              <a:t>DANE</a:t>
            </a:r>
            <a:r>
              <a:rPr lang="en-US" sz="1700" dirty="0" smtClean="0">
                <a:latin typeface="Calibri" pitchFamily="34" charset="0"/>
              </a:rPr>
              <a:t>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 </a:t>
            </a:r>
            <a:r>
              <a:rPr lang="en-US" sz="1700" b="1" dirty="0" smtClean="0">
                <a:latin typeface="Calibri" pitchFamily="34" charset="0"/>
              </a:rPr>
              <a:t>DANE</a:t>
            </a:r>
            <a:endParaRPr lang="en-US" sz="1700" b="1" dirty="0">
              <a:latin typeface="Calibri" pitchFamily="34" charset="0"/>
            </a:endParaRPr>
          </a:p>
        </p:txBody>
      </p:sp>
      <p:sp>
        <p:nvSpPr>
          <p:cNvPr id="30737" name="TextBox 12"/>
          <p:cNvSpPr txBox="1">
            <a:spLocks noChangeArrowheads="1"/>
          </p:cNvSpPr>
          <p:nvPr/>
        </p:nvSpPr>
        <p:spPr bwMode="auto">
          <a:xfrm>
            <a:off x="43434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553200" y="3352800"/>
            <a:ext cx="1905000" cy="1400383"/>
          </a:xfrm>
          <a:prstGeom prst="rect">
            <a:avLst/>
          </a:prstGeom>
          <a:solidFill>
            <a:schemeClr val="bg1"/>
          </a:solidFill>
          <a:ln w="9525">
            <a:solidFill>
              <a:schemeClr val="tx1"/>
            </a:solidFill>
            <a:miter lim="800000"/>
            <a:headEnd/>
            <a:tailEnd/>
          </a:ln>
        </p:spPr>
        <p:txBody>
          <a:bodyPr>
            <a:spAutoFit/>
          </a:bodyPr>
          <a:lstStyle/>
          <a:p>
            <a:r>
              <a:rPr lang="en-US" sz="1700" dirty="0">
                <a:latin typeface="Calibri" pitchFamily="34" charset="0"/>
              </a:rPr>
              <a:t>Cross-organizational and trans-national </a:t>
            </a:r>
            <a:r>
              <a:rPr lang="en-US" sz="1700" dirty="0" smtClean="0">
                <a:latin typeface="Calibri" pitchFamily="34" charset="0"/>
              </a:rPr>
              <a:t>authentication and security</a:t>
            </a:r>
            <a:endParaRPr lang="en-US" sz="1700" dirty="0">
              <a:latin typeface="Calibri" pitchFamily="34" charset="0"/>
            </a:endParaRPr>
          </a:p>
        </p:txBody>
      </p:sp>
      <p:sp>
        <p:nvSpPr>
          <p:cNvPr id="30739" name="TextBox 12"/>
          <p:cNvSpPr txBox="1">
            <a:spLocks noChangeArrowheads="1"/>
          </p:cNvSpPr>
          <p:nvPr/>
        </p:nvSpPr>
        <p:spPr bwMode="auto">
          <a:xfrm>
            <a:off x="6705600" y="5105400"/>
            <a:ext cx="2209800" cy="615553"/>
          </a:xfrm>
          <a:prstGeom prst="rect">
            <a:avLst/>
          </a:prstGeom>
          <a:solidFill>
            <a:schemeClr val="bg1"/>
          </a:solidFill>
          <a:ln w="9525">
            <a:solidFill>
              <a:schemeClr val="tx1"/>
            </a:solidFill>
            <a:miter lim="800000"/>
            <a:headEnd/>
            <a:tailEnd/>
          </a:ln>
        </p:spPr>
        <p:txBody>
          <a:bodyPr wrap="square">
            <a:spAutoFit/>
          </a:bodyPr>
          <a:lstStyle/>
          <a:p>
            <a:r>
              <a:rPr lang="en-US" sz="1700" dirty="0">
                <a:latin typeface="Calibri" pitchFamily="34" charset="0"/>
              </a:rPr>
              <a:t>E-mail </a:t>
            </a:r>
            <a:r>
              <a:rPr lang="en-US" sz="1700" dirty="0" smtClean="0">
                <a:latin typeface="Calibri" pitchFamily="34" charset="0"/>
              </a:rPr>
              <a:t>security SMIME,</a:t>
            </a:r>
            <a:endParaRPr lang="en-US" sz="1700" dirty="0">
              <a:latin typeface="Calibri" pitchFamily="34" charset="0"/>
            </a:endParaRPr>
          </a:p>
          <a:p>
            <a:r>
              <a:rPr lang="en-US" sz="1700" dirty="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
        <p:nvSpPr>
          <p:cNvPr id="30" name="TextBox 12"/>
          <p:cNvSpPr txBox="1">
            <a:spLocks noChangeArrowheads="1"/>
          </p:cNvSpPr>
          <p:nvPr/>
        </p:nvSpPr>
        <p:spPr bwMode="auto">
          <a:xfrm>
            <a:off x="3505200" y="2435225"/>
            <a:ext cx="1752600" cy="615553"/>
          </a:xfrm>
          <a:prstGeom prst="rect">
            <a:avLst/>
          </a:prstGeom>
          <a:noFill/>
          <a:ln w="9525">
            <a:solidFill>
              <a:schemeClr val="tx1"/>
            </a:solidFill>
            <a:miter lim="800000"/>
            <a:headEnd/>
            <a:tailEnd/>
          </a:ln>
        </p:spPr>
        <p:txBody>
          <a:bodyPr wrap="square">
            <a:spAutoFit/>
          </a:bodyPr>
          <a:lstStyle/>
          <a:p>
            <a:pPr algn="ctr"/>
            <a:r>
              <a:rPr lang="en-US" sz="1700" dirty="0" smtClean="0">
                <a:latin typeface="Calibri" pitchFamily="34" charset="0"/>
              </a:rPr>
              <a:t>Internet of Things </a:t>
            </a:r>
          </a:p>
          <a:p>
            <a:pPr algn="ctr"/>
            <a:r>
              <a:rPr lang="en-US" sz="1700" b="1" dirty="0" err="1" smtClean="0">
                <a:latin typeface="Calibri" pitchFamily="34" charset="0"/>
              </a:rPr>
              <a:t>IoT</a:t>
            </a:r>
            <a:endParaRPr lang="en-US" sz="1700" b="1" dirty="0">
              <a:latin typeface="Calibri" pitchFamily="34" charset="0"/>
            </a:endParaRPr>
          </a:p>
        </p:txBody>
      </p:sp>
      <p:sp>
        <p:nvSpPr>
          <p:cNvPr id="31" name="Line 24"/>
          <p:cNvSpPr>
            <a:spLocks noChangeShapeType="1"/>
          </p:cNvSpPr>
          <p:nvPr/>
        </p:nvSpPr>
        <p:spPr bwMode="auto">
          <a:xfrm flipH="1">
            <a:off x="5257800" y="2681288"/>
            <a:ext cx="457200" cy="80962"/>
          </a:xfrm>
          <a:prstGeom prst="line">
            <a:avLst/>
          </a:prstGeom>
          <a:noFill/>
          <a:ln w="444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Solutions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92500" lnSpcReduction="20000"/>
          </a:bodyPr>
          <a:lstStyle/>
          <a:p>
            <a:r>
              <a:rPr lang="en-US" dirty="0" smtClean="0"/>
              <a:t>Improved Web SSL and certificates for all*</a:t>
            </a:r>
          </a:p>
          <a:p>
            <a:r>
              <a:rPr lang="en-US" dirty="0" smtClean="0"/>
              <a:t>Secured e-mail (S/MIME) for all*</a:t>
            </a:r>
          </a:p>
          <a:p>
            <a:r>
              <a:rPr lang="en-US" dirty="0" smtClean="0"/>
              <a:t>Validated remote login SSH, IPSEC*</a:t>
            </a:r>
          </a:p>
          <a:p>
            <a:r>
              <a:rPr lang="en-US" dirty="0" smtClean="0"/>
              <a:t>Securing VoIP</a:t>
            </a:r>
          </a:p>
          <a:p>
            <a:r>
              <a:rPr lang="en-US" dirty="0" smtClean="0"/>
              <a:t>Cross organizational authentication, security</a:t>
            </a:r>
          </a:p>
          <a:p>
            <a:r>
              <a:rPr lang="en-US" dirty="0" smtClean="0"/>
              <a:t>Secured content delivery (e.g. configurations, updates, keys) – Internet of Things</a:t>
            </a:r>
          </a:p>
          <a:p>
            <a:r>
              <a:rPr lang="en-US" dirty="0" smtClean="0"/>
              <a:t>Securing Smart Grid efforts</a:t>
            </a:r>
          </a:p>
          <a:p>
            <a:r>
              <a:rPr lang="en-US" dirty="0" smtClean="0"/>
              <a:t>Increasing trust in e-commerce</a:t>
            </a:r>
          </a:p>
          <a:p>
            <a:r>
              <a:rPr lang="en-US" dirty="0"/>
              <a:t>First global FREE PKI</a:t>
            </a:r>
          </a:p>
          <a:p>
            <a:pPr marL="0" indent="0">
              <a:buNone/>
            </a:pPr>
            <a:endParaRPr lang="en-US" dirty="0"/>
          </a:p>
        </p:txBody>
      </p:sp>
      <p:sp>
        <p:nvSpPr>
          <p:cNvPr id="6" name="Rectangle 5"/>
          <p:cNvSpPr/>
          <p:nvPr/>
        </p:nvSpPr>
        <p:spPr>
          <a:xfrm>
            <a:off x="2140131" y="6150114"/>
            <a:ext cx="7010400" cy="707886"/>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smtClean="0"/>
              <a:t>*IETF standards complete and more currently being developed</a:t>
            </a:r>
            <a:endParaRPr lang="en-US" sz="2000"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4602" y="4484337"/>
            <a:ext cx="8826998" cy="1473434"/>
          </a:xfrm>
          <a:prstGeom prst="rect">
            <a:avLst/>
          </a:prstGeom>
          <a:noFill/>
          <a:ln w="31750">
            <a:solidFill>
              <a:schemeClr val="dk1">
                <a:shade val="95000"/>
                <a:satMod val="105000"/>
              </a:schemeClr>
            </a:solidFill>
            <a:prstDash val="dash"/>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Scalable Security for </a:t>
            </a:r>
            <a:r>
              <a:rPr lang="en-US" dirty="0" err="1" smtClean="0"/>
              <a:t>IoT</a:t>
            </a:r>
            <a:endParaRPr lang="en-US" dirty="0"/>
          </a:p>
        </p:txBody>
      </p:sp>
      <p:sp>
        <p:nvSpPr>
          <p:cNvPr id="13" name="Flowchart: Connector 12"/>
          <p:cNvSpPr/>
          <p:nvPr/>
        </p:nvSpPr>
        <p:spPr bwMode="auto">
          <a:xfrm>
            <a:off x="4017169" y="187639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TextBox 38"/>
          <p:cNvSpPr txBox="1">
            <a:spLocks noChangeArrowheads="1"/>
          </p:cNvSpPr>
          <p:nvPr/>
        </p:nvSpPr>
        <p:spPr bwMode="auto">
          <a:xfrm>
            <a:off x="2968600" y="206029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com</a:t>
            </a:r>
            <a:endParaRPr lang="en-US" altLang="en-US" sz="1800" dirty="0"/>
          </a:p>
        </p:txBody>
      </p:sp>
      <p:sp>
        <p:nvSpPr>
          <p:cNvPr id="16" name="TextBox 39"/>
          <p:cNvSpPr txBox="1">
            <a:spLocks noChangeArrowheads="1"/>
          </p:cNvSpPr>
          <p:nvPr/>
        </p:nvSpPr>
        <p:spPr bwMode="auto">
          <a:xfrm>
            <a:off x="4637857" y="2798110"/>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smtClean="0"/>
              <a:t>za</a:t>
            </a:r>
            <a:endParaRPr lang="en-US" altLang="en-US" sz="1800" dirty="0"/>
          </a:p>
        </p:txBody>
      </p:sp>
      <p:sp>
        <p:nvSpPr>
          <p:cNvPr id="17" name="TextBox 40"/>
          <p:cNvSpPr txBox="1">
            <a:spLocks noChangeArrowheads="1"/>
          </p:cNvSpPr>
          <p:nvPr/>
        </p:nvSpPr>
        <p:spPr bwMode="auto">
          <a:xfrm>
            <a:off x="3712369" y="1559425"/>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2164555" y="4127784"/>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5003898" y="3160361"/>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a:t>
            </a:r>
            <a:r>
              <a:rPr lang="en-US" altLang="en-US" sz="1800" dirty="0" smtClean="0"/>
              <a:t>o.za</a:t>
            </a:r>
            <a:endParaRPr lang="en-US" altLang="en-US" sz="1800" dirty="0"/>
          </a:p>
        </p:txBody>
      </p:sp>
      <p:sp>
        <p:nvSpPr>
          <p:cNvPr id="25" name="TextBox 51"/>
          <p:cNvSpPr txBox="1">
            <a:spLocks noChangeArrowheads="1"/>
          </p:cNvSpPr>
          <p:nvPr/>
        </p:nvSpPr>
        <p:spPr bwMode="auto">
          <a:xfrm>
            <a:off x="6980634" y="385101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iotdevices.co.za</a:t>
            </a:r>
            <a:endParaRPr lang="en-US" altLang="en-US" sz="1800" dirty="0"/>
          </a:p>
        </p:txBody>
      </p:sp>
      <p:cxnSp>
        <p:nvCxnSpPr>
          <p:cNvPr id="33" name="Straight Connector 32"/>
          <p:cNvCxnSpPr/>
          <p:nvPr/>
        </p:nvCxnSpPr>
        <p:spPr bwMode="auto">
          <a:xfrm flipH="1">
            <a:off x="3998787" y="4160487"/>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4890790" y="344180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4572000" y="3033427"/>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4026619" y="1866900"/>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6585346" y="415030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2152651" y="3441804"/>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6921692" y="415389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4890791" y="345794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31030" y="511849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window.rickshome.security.co.za</a:t>
            </a:r>
            <a:endParaRPr lang="en-US" altLang="en-US" sz="1400" b="1" dirty="0"/>
          </a:p>
        </p:txBody>
      </p:sp>
      <p:sp>
        <p:nvSpPr>
          <p:cNvPr id="52" name="TextBox 51"/>
          <p:cNvSpPr txBox="1">
            <a:spLocks noChangeArrowheads="1"/>
          </p:cNvSpPr>
          <p:nvPr/>
        </p:nvSpPr>
        <p:spPr bwMode="auto">
          <a:xfrm>
            <a:off x="250031" y="398677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security.co.za</a:t>
            </a:r>
            <a:endParaRPr lang="en-US" altLang="en-US" sz="1800" dirty="0"/>
          </a:p>
        </p:txBody>
      </p:sp>
      <p:sp>
        <p:nvSpPr>
          <p:cNvPr id="54" name="TextBox 53"/>
          <p:cNvSpPr txBox="1">
            <a:spLocks noChangeArrowheads="1"/>
          </p:cNvSpPr>
          <p:nvPr/>
        </p:nvSpPr>
        <p:spPr bwMode="auto">
          <a:xfrm>
            <a:off x="3207841" y="394834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electric.co.za</a:t>
            </a:r>
            <a:endParaRPr lang="en-US" altLang="en-US" sz="1800" dirty="0"/>
          </a:p>
        </p:txBody>
      </p:sp>
      <p:cxnSp>
        <p:nvCxnSpPr>
          <p:cNvPr id="56" name="Straight Connector 55"/>
          <p:cNvCxnSpPr>
            <a:endCxn id="50" idx="0"/>
          </p:cNvCxnSpPr>
          <p:nvPr/>
        </p:nvCxnSpPr>
        <p:spPr bwMode="auto">
          <a:xfrm flipH="1">
            <a:off x="1634430" y="4127784"/>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846534" y="4650845"/>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
            </a:r>
            <a:r>
              <a:rPr lang="en-US" altLang="en-US" sz="1400" b="1" dirty="0" smtClean="0"/>
              <a:t>ater.rickshome.security.co.za</a:t>
            </a:r>
            <a:endParaRPr lang="en-US" altLang="en-US" sz="1400" b="1" dirty="0"/>
          </a:p>
        </p:txBody>
      </p:sp>
      <p:cxnSp>
        <p:nvCxnSpPr>
          <p:cNvPr id="59" name="Straight Connector 58"/>
          <p:cNvCxnSpPr/>
          <p:nvPr/>
        </p:nvCxnSpPr>
        <p:spPr bwMode="auto">
          <a:xfrm flipH="1">
            <a:off x="1810047" y="4129263"/>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6871690" y="4140513"/>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4902697" y="413300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250031" y="5544428"/>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door.rickshome.security.co.za</a:t>
            </a:r>
            <a:endParaRPr lang="en-US" altLang="en-US" sz="1400" b="1" dirty="0"/>
          </a:p>
        </p:txBody>
      </p:sp>
      <p:sp>
        <p:nvSpPr>
          <p:cNvPr id="91" name="TextBox 51"/>
          <p:cNvSpPr txBox="1">
            <a:spLocks noChangeArrowheads="1"/>
          </p:cNvSpPr>
          <p:nvPr/>
        </p:nvSpPr>
        <p:spPr bwMode="auto">
          <a:xfrm>
            <a:off x="2300359" y="5310691"/>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meter.rickshome.electric.co.za</a:t>
            </a:r>
            <a:endParaRPr lang="en-US" altLang="en-US" sz="1400" b="1" dirty="0"/>
          </a:p>
        </p:txBody>
      </p:sp>
      <p:sp>
        <p:nvSpPr>
          <p:cNvPr id="92" name="TextBox 51"/>
          <p:cNvSpPr txBox="1">
            <a:spLocks noChangeArrowheads="1"/>
          </p:cNvSpPr>
          <p:nvPr/>
        </p:nvSpPr>
        <p:spPr bwMode="auto">
          <a:xfrm>
            <a:off x="3702101" y="481258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aircond.rickshome.electric.co.za</a:t>
            </a:r>
            <a:endParaRPr lang="en-US" altLang="en-US" sz="1400" b="1" dirty="0"/>
          </a:p>
        </p:txBody>
      </p:sp>
      <p:cxnSp>
        <p:nvCxnSpPr>
          <p:cNvPr id="99" name="Straight Connector 98"/>
          <p:cNvCxnSpPr/>
          <p:nvPr/>
        </p:nvCxnSpPr>
        <p:spPr bwMode="auto">
          <a:xfrm flipH="1">
            <a:off x="3723048" y="192909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5538640" y="4581985"/>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car.rickshome.iotdevices.co.za</a:t>
            </a:r>
            <a:endParaRPr lang="en-US" altLang="en-US" sz="1400" b="1" dirty="0"/>
          </a:p>
        </p:txBody>
      </p:sp>
      <p:sp>
        <p:nvSpPr>
          <p:cNvPr id="101" name="TextBox 51"/>
          <p:cNvSpPr txBox="1">
            <a:spLocks noChangeArrowheads="1"/>
          </p:cNvSpPr>
          <p:nvPr/>
        </p:nvSpPr>
        <p:spPr bwMode="auto">
          <a:xfrm>
            <a:off x="5366145" y="5578855"/>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refrigerator.rickshome.iotdevices.co.za</a:t>
            </a:r>
            <a:endParaRPr lang="en-US" altLang="en-US" sz="1400" b="1" dirty="0"/>
          </a:p>
        </p:txBody>
      </p:sp>
      <p:sp>
        <p:nvSpPr>
          <p:cNvPr id="103" name="TextBox 51"/>
          <p:cNvSpPr txBox="1">
            <a:spLocks noChangeArrowheads="1"/>
          </p:cNvSpPr>
          <p:nvPr/>
        </p:nvSpPr>
        <p:spPr bwMode="auto">
          <a:xfrm>
            <a:off x="5500240" y="5090422"/>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thermostat.rickshome.iotdevices.co.za</a:t>
            </a:r>
            <a:endParaRPr lang="en-US" altLang="en-US" sz="1400" b="1" dirty="0"/>
          </a:p>
        </p:txBody>
      </p:sp>
      <p:sp>
        <p:nvSpPr>
          <p:cNvPr id="106" name="TextBox 105"/>
          <p:cNvSpPr txBox="1">
            <a:spLocks noChangeArrowheads="1"/>
          </p:cNvSpPr>
          <p:nvPr/>
        </p:nvSpPr>
        <p:spPr bwMode="auto">
          <a:xfrm>
            <a:off x="1863253" y="253910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a:t>
            </a:r>
            <a:r>
              <a:rPr lang="en-US" altLang="en-US" sz="1800" dirty="0" smtClean="0"/>
              <a:t>oogle.com</a:t>
            </a:r>
            <a:endParaRPr lang="en-US" altLang="en-US" sz="1800" dirty="0"/>
          </a:p>
        </p:txBody>
      </p:sp>
      <p:cxnSp>
        <p:nvCxnSpPr>
          <p:cNvPr id="107" name="Straight Connector 106"/>
          <p:cNvCxnSpPr/>
          <p:nvPr/>
        </p:nvCxnSpPr>
        <p:spPr bwMode="auto">
          <a:xfrm flipH="1">
            <a:off x="3409208" y="234391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5422103" y="1508132"/>
            <a:ext cx="3179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 is already there</a:t>
            </a:r>
            <a:endParaRPr lang="en-US" altLang="en-US" sz="2400" b="1" dirty="0"/>
          </a:p>
        </p:txBody>
      </p:sp>
      <p:sp>
        <p:nvSpPr>
          <p:cNvPr id="109" name="TextBox 51"/>
          <p:cNvSpPr txBox="1">
            <a:spLocks noChangeArrowheads="1"/>
          </p:cNvSpPr>
          <p:nvPr/>
        </p:nvSpPr>
        <p:spPr bwMode="auto">
          <a:xfrm>
            <a:off x="5428952" y="1900702"/>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DNSSEC adds security</a:t>
            </a:r>
            <a:endParaRPr lang="en-US" altLang="en-US" sz="2400" b="1" dirty="0"/>
          </a:p>
        </p:txBody>
      </p:sp>
      <p:pic>
        <p:nvPicPr>
          <p:cNvPr id="111" name="Picture 5" descr="MCj04315990000[1]"/>
          <p:cNvPicPr>
            <a:picLocks noChangeAspect="1" noChangeArrowheads="1"/>
          </p:cNvPicPr>
          <p:nvPr/>
        </p:nvPicPr>
        <p:blipFill>
          <a:blip r:embed="rId3" cstate="print"/>
          <a:srcRect/>
          <a:stretch>
            <a:fillRect/>
          </a:stretch>
        </p:blipFill>
        <p:spPr bwMode="auto">
          <a:xfrm>
            <a:off x="4411079" y="2053728"/>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print"/>
          <a:srcRect/>
          <a:stretch>
            <a:fillRect/>
          </a:stretch>
        </p:blipFill>
        <p:spPr bwMode="auto">
          <a:xfrm>
            <a:off x="4643346" y="4423183"/>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print"/>
          <a:srcRect/>
          <a:stretch>
            <a:fillRect/>
          </a:stretch>
        </p:blipFill>
        <p:spPr bwMode="auto">
          <a:xfrm>
            <a:off x="4976068" y="2744309"/>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print"/>
          <a:srcRect/>
          <a:stretch>
            <a:fillRect/>
          </a:stretch>
        </p:blipFill>
        <p:spPr bwMode="auto">
          <a:xfrm>
            <a:off x="6442292" y="3439615"/>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print"/>
          <a:srcRect/>
          <a:stretch>
            <a:fillRect/>
          </a:stretch>
        </p:blipFill>
        <p:spPr bwMode="auto">
          <a:xfrm>
            <a:off x="4948070" y="3635118"/>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print"/>
          <a:srcRect/>
          <a:stretch>
            <a:fillRect/>
          </a:stretch>
        </p:blipFill>
        <p:spPr bwMode="auto">
          <a:xfrm>
            <a:off x="2300359" y="3431334"/>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print"/>
          <a:srcRect/>
          <a:stretch>
            <a:fillRect/>
          </a:stretch>
        </p:blipFill>
        <p:spPr bwMode="auto">
          <a:xfrm>
            <a:off x="463490" y="4537371"/>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print"/>
          <a:srcRect/>
          <a:stretch>
            <a:fillRect/>
          </a:stretch>
        </p:blipFill>
        <p:spPr bwMode="auto">
          <a:xfrm>
            <a:off x="8444786" y="4575961"/>
            <a:ext cx="506796" cy="517007"/>
          </a:xfrm>
          <a:prstGeom prst="rect">
            <a:avLst/>
          </a:prstGeom>
          <a:noFill/>
          <a:ln w="9525">
            <a:noFill/>
            <a:miter lim="800000"/>
            <a:headEnd/>
            <a:tailEnd/>
          </a:ln>
        </p:spPr>
      </p:pic>
      <p:sp>
        <p:nvSpPr>
          <p:cNvPr id="119" name="TextBox 51"/>
          <p:cNvSpPr txBox="1">
            <a:spLocks noChangeArrowheads="1"/>
          </p:cNvSpPr>
          <p:nvPr/>
        </p:nvSpPr>
        <p:spPr bwMode="auto">
          <a:xfrm>
            <a:off x="6695690" y="2238096"/>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and crosses organizational boundaries.</a:t>
            </a:r>
            <a:endParaRPr lang="en-US" altLang="en-US" sz="2400" b="1" dirty="0"/>
          </a:p>
        </p:txBody>
      </p:sp>
      <p:cxnSp>
        <p:nvCxnSpPr>
          <p:cNvPr id="120" name="Straight Connector 119"/>
          <p:cNvCxnSpPr>
            <a:stCxn id="54" idx="1"/>
          </p:cNvCxnSpPr>
          <p:nvPr/>
        </p:nvCxnSpPr>
        <p:spPr bwMode="auto">
          <a:xfrm flipH="1">
            <a:off x="2443835" y="413300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5381665" y="4181371"/>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3132362" y="497175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5355106" y="5345118"/>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4878884" y="5578488"/>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3769438" y="4770228"/>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3255897" y="561846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3528929" y="285302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2940644" y="2999139"/>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02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933554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b="1" dirty="0" smtClean="0"/>
              <a:t>Hmm…how do I trust it?</a:t>
            </a:r>
            <a:br>
              <a:rPr lang="en-US" b="1" dirty="0" smtClean="0"/>
            </a:br>
            <a:r>
              <a:rPr lang="en-US" sz="3600" b="1" dirty="0" smtClean="0"/>
              <a:t>(transparency </a:t>
            </a:r>
            <a:r>
              <a:rPr lang="en-US" sz="3600" b="1" dirty="0" err="1" smtClean="0"/>
              <a:t>transparency</a:t>
            </a:r>
            <a:r>
              <a:rPr lang="en-US" sz="3600" b="1" dirty="0" smtClean="0"/>
              <a:t> transparency!)</a:t>
            </a:r>
            <a:endParaRPr lang="en-US" sz="3600" b="1" dirty="0"/>
          </a:p>
        </p:txBody>
      </p:sp>
    </p:spTree>
    <p:extLst>
      <p:ext uri="{BB962C8B-B14F-4D97-AF65-F5344CB8AC3E}">
        <p14:creationId xmlns:p14="http://schemas.microsoft.com/office/powerpoint/2010/main" val="1733803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0" y="3592201"/>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normAutofit fontScale="90000"/>
          </a:bodyPr>
          <a:lstStyle/>
          <a:p>
            <a:r>
              <a:rPr lang="en-US" b="1" dirty="0" smtClean="0"/>
              <a:t>ICANN DNSSEC Deployment @Root</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2" name="TextBox 5"/>
          <p:cNvSpPr txBox="1">
            <a:spLocks noChangeArrowheads="1"/>
          </p:cNvSpPr>
          <p:nvPr/>
        </p:nvSpPr>
        <p:spPr bwMode="auto">
          <a:xfrm>
            <a:off x="381000" y="1371599"/>
            <a:ext cx="8305800" cy="2246769"/>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b="1" dirty="0" smtClean="0">
                <a:latin typeface="Calibri" pitchFamily="34" charset="0"/>
              </a:rPr>
              <a:t>Multi-stakeholder, bottom-up trust model* /w 21 crypto officers from around the world</a:t>
            </a:r>
          </a:p>
          <a:p>
            <a:pPr marL="457200" indent="-457200">
              <a:buFont typeface="Arial" pitchFamily="34" charset="0"/>
              <a:buChar char="•"/>
            </a:pPr>
            <a:r>
              <a:rPr lang="en-US" sz="2800" b="1" dirty="0" smtClean="0">
                <a:latin typeface="Calibri" pitchFamily="34" charset="0"/>
              </a:rPr>
              <a:t>Broadcast Key Ceremonies and public docs</a:t>
            </a:r>
          </a:p>
          <a:p>
            <a:pPr marL="457200" indent="-457200">
              <a:buFont typeface="Arial" pitchFamily="34" charset="0"/>
              <a:buChar char="•"/>
            </a:pPr>
            <a:r>
              <a:rPr lang="en-US" sz="2800" b="1" dirty="0" err="1" smtClean="0">
                <a:latin typeface="Calibri" pitchFamily="34" charset="0"/>
              </a:rPr>
              <a:t>SysTrust</a:t>
            </a:r>
            <a:r>
              <a:rPr lang="en-US" sz="2800" b="1" dirty="0" smtClean="0">
                <a:latin typeface="Calibri" pitchFamily="34" charset="0"/>
              </a:rPr>
              <a:t> audited</a:t>
            </a:r>
          </a:p>
          <a:p>
            <a:pPr marL="457200" indent="-457200">
              <a:buFont typeface="Arial" pitchFamily="34" charset="0"/>
              <a:buChar char="•"/>
            </a:pPr>
            <a:r>
              <a:rPr lang="en-US" sz="2800" b="1" dirty="0" smtClean="0">
                <a:latin typeface="Calibri" pitchFamily="34" charset="0"/>
              </a:rPr>
              <a:t>FIPS 140-2 level 4 HSMs</a:t>
            </a:r>
            <a:endParaRPr lang="en-US" sz="2800" b="1" dirty="0">
              <a:latin typeface="Calibri" pitchFamily="34" charset="0"/>
            </a:endParaRPr>
          </a:p>
        </p:txBody>
      </p:sp>
      <p:sp>
        <p:nvSpPr>
          <p:cNvPr id="37894" name="TextBox 6"/>
          <p:cNvSpPr txBox="1">
            <a:spLocks noChangeArrowheads="1"/>
          </p:cNvSpPr>
          <p:nvPr/>
        </p:nvSpPr>
        <p:spPr bwMode="auto">
          <a:xfrm>
            <a:off x="76200" y="6027002"/>
            <a:ext cx="3276600" cy="830997"/>
          </a:xfrm>
          <a:prstGeom prst="rect">
            <a:avLst/>
          </a:prstGeom>
          <a:noFill/>
          <a:ln w="9525">
            <a:noFill/>
            <a:miter lim="800000"/>
            <a:headEnd/>
            <a:tailEnd/>
          </a:ln>
        </p:spPr>
        <p:txBody>
          <a:bodyPr>
            <a:spAutoFit/>
          </a:bodyPr>
          <a:lstStyle/>
          <a:p>
            <a:r>
              <a:rPr lang="en-US" sz="2800" b="1" dirty="0">
                <a:latin typeface="Calibri" pitchFamily="34" charset="0"/>
              </a:rPr>
              <a:t>Root </a:t>
            </a:r>
            <a:r>
              <a:rPr lang="en-US" sz="2800" b="1" dirty="0" smtClean="0">
                <a:latin typeface="Calibri" pitchFamily="34" charset="0"/>
              </a:rPr>
              <a:t>DPS</a:t>
            </a:r>
          </a:p>
          <a:p>
            <a:r>
              <a:rPr lang="en-US" sz="2000" b="1" dirty="0" smtClean="0">
                <a:latin typeface="Calibri" pitchFamily="34" charset="0"/>
              </a:rPr>
              <a:t>DNSSEC Practice Statement </a:t>
            </a:r>
          </a:p>
        </p:txBody>
      </p:sp>
      <p:sp>
        <p:nvSpPr>
          <p:cNvPr id="2" name="Rectangle 1"/>
          <p:cNvSpPr/>
          <p:nvPr/>
        </p:nvSpPr>
        <p:spPr>
          <a:xfrm>
            <a:off x="5410200" y="5688448"/>
            <a:ext cx="4572000" cy="338554"/>
          </a:xfrm>
          <a:prstGeom prst="rect">
            <a:avLst/>
          </a:prstGeom>
        </p:spPr>
        <p:txBody>
          <a:bodyPr>
            <a:spAutoFit/>
          </a:bodyPr>
          <a:lstStyle/>
          <a:p>
            <a:pPr>
              <a:spcBef>
                <a:spcPct val="0"/>
              </a:spcBef>
            </a:pPr>
            <a:r>
              <a:rPr lang="en-US" sz="1600" b="1" dirty="0" smtClean="0"/>
              <a:t>*Managed by technical </a:t>
            </a:r>
            <a:r>
              <a:rPr lang="en-US" sz="1600" b="1" dirty="0" err="1" smtClean="0"/>
              <a:t>community+ICANN</a:t>
            </a:r>
            <a:endParaRPr lang="en-US" sz="1600" b="1" dirty="0"/>
          </a:p>
        </p:txBody>
      </p:sp>
    </p:spTree>
    <p:extLst>
      <p:ext uri="{BB962C8B-B14F-4D97-AF65-F5344CB8AC3E}">
        <p14:creationId xmlns:p14="http://schemas.microsoft.com/office/powerpoint/2010/main" val="3454711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6763" y="3572"/>
            <a:ext cx="2857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38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ICANN DNSSEC Deployment @</a:t>
            </a:r>
            <a:r>
              <a:rPr lang="en-US" b="1" dirty="0" smtClean="0"/>
              <a:t>Root </a:t>
            </a:r>
            <a:r>
              <a:rPr lang="en-US" sz="4000" b="1" dirty="0" smtClean="0"/>
              <a:t>(and elsewhere)</a:t>
            </a:r>
            <a:endParaRPr lang="en-US" sz="4000"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
        <p:nvSpPr>
          <p:cNvPr id="3" name="TextBox 2"/>
          <p:cNvSpPr txBox="1"/>
          <p:nvPr/>
        </p:nvSpPr>
        <p:spPr>
          <a:xfrm>
            <a:off x="3946431" y="4846048"/>
            <a:ext cx="1219200" cy="381000"/>
          </a:xfrm>
          <a:prstGeom prst="rect">
            <a:avLst/>
          </a:prstGeom>
          <a:noFill/>
        </p:spPr>
        <p:txBody>
          <a:bodyPr wrap="square" rtlCol="0">
            <a:spAutoFit/>
          </a:bodyPr>
          <a:lstStyle/>
          <a:p>
            <a:r>
              <a:rPr lang="en-US" b="1" dirty="0" smtClean="0"/>
              <a:t>DCID 6/9</a:t>
            </a:r>
            <a:endParaRPr lang="en-US" b="1" dirty="0"/>
          </a:p>
        </p:txBody>
      </p:sp>
      <p:sp>
        <p:nvSpPr>
          <p:cNvPr id="11" name="TextBox 10"/>
          <p:cNvSpPr txBox="1"/>
          <p:nvPr/>
        </p:nvSpPr>
        <p:spPr>
          <a:xfrm>
            <a:off x="457200" y="3244334"/>
            <a:ext cx="1905000" cy="369332"/>
          </a:xfrm>
          <a:prstGeom prst="rect">
            <a:avLst/>
          </a:prstGeom>
          <a:noFill/>
        </p:spPr>
        <p:txBody>
          <a:bodyPr wrap="square" rtlCol="0">
            <a:spAutoFit/>
          </a:bodyPr>
          <a:lstStyle/>
          <a:p>
            <a:r>
              <a:rPr lang="en-US" b="1" dirty="0" smtClean="0"/>
              <a:t>FIPS 140-2 level 4</a:t>
            </a:r>
            <a:endParaRPr lang="en-US" b="1" dirty="0"/>
          </a:p>
        </p:txBody>
      </p:sp>
    </p:spTree>
    <p:extLst>
      <p:ext uri="{BB962C8B-B14F-4D97-AF65-F5344CB8AC3E}">
        <p14:creationId xmlns:p14="http://schemas.microsoft.com/office/powerpoint/2010/main" val="2536530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
        <p:nvSpPr>
          <p:cNvPr id="8" name="TextBox 7"/>
          <p:cNvSpPr txBox="1"/>
          <p:nvPr/>
        </p:nvSpPr>
        <p:spPr>
          <a:xfrm>
            <a:off x="5012328" y="6300651"/>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133149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extLst>
      <p:ext uri="{BB962C8B-B14F-4D97-AF65-F5344CB8AC3E}">
        <p14:creationId xmlns:p14="http://schemas.microsoft.com/office/powerpoint/2010/main" val="1027961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extLst>
      <p:ext uri="{BB962C8B-B14F-4D97-AF65-F5344CB8AC3E}">
        <p14:creationId xmlns:p14="http://schemas.microsoft.com/office/powerpoint/2010/main" val="1930751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15553"/>
            <a:ext cx="4333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581400"/>
            <a:ext cx="29051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0035"/>
            <a:ext cx="28098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673" y="767603"/>
            <a:ext cx="39719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592" y="152400"/>
            <a:ext cx="36290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152400"/>
            <a:ext cx="28479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22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
        <p:nvSpPr>
          <p:cNvPr id="3" name="TextBox 2"/>
          <p:cNvSpPr txBox="1"/>
          <p:nvPr/>
        </p:nvSpPr>
        <p:spPr>
          <a:xfrm>
            <a:off x="13063" y="6236256"/>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23022388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dirty="0" smtClean="0">
                  <a:latin typeface="Lucida Sans Unicode" pitchFamily="34" charset="0"/>
                </a:rPr>
                <a:t>www.bank.se</a:t>
              </a:r>
              <a:r>
                <a:rPr lang="en-US" sz="1600" b="1" dirty="0">
                  <a:latin typeface="Lucida Sans Unicode" pitchFamily="34" charset="0"/>
                </a:rPr>
                <a:t>=?</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accent1"/>
            </a:solidFill>
            <a:miter lim="800000"/>
            <a:headEnd/>
            <a:tailEnd/>
          </a:ln>
        </p:spPr>
        <p:txBody>
          <a:bodyPr>
            <a:spAutoFit/>
          </a:bodyPr>
          <a:lstStyle/>
          <a:p>
            <a:endParaRPr lang="en-US" sz="1600" b="1" dirty="0">
              <a:solidFill>
                <a:schemeClr val="accent1"/>
              </a:solidFill>
              <a:latin typeface="Lucida Sans Unicode" pitchFamily="34" charset="0"/>
            </a:endParaRPr>
          </a:p>
          <a:p>
            <a:r>
              <a:rPr lang="en-US" sz="1600" b="1" dirty="0" err="1">
                <a:solidFill>
                  <a:schemeClr val="accent1"/>
                </a:solidFill>
                <a:latin typeface="Lucida Sans Unicode" pitchFamily="34" charset="0"/>
              </a:rPr>
              <a:t>webserverwww</a:t>
            </a:r>
            <a:r>
              <a:rPr lang="en-US" sz="1600" b="1" dirty="0">
                <a:solidFill>
                  <a:schemeClr val="accent1"/>
                </a:solidFill>
                <a:latin typeface="Lucida Sans Unicode" pitchFamily="34" charset="0"/>
              </a:rPr>
              <a:t> @ 1.2.3.4</a:t>
            </a:r>
          </a:p>
        </p:txBody>
      </p:sp>
      <p:sp>
        <p:nvSpPr>
          <p:cNvPr id="29705" name="TextBox 37"/>
          <p:cNvSpPr txBox="1">
            <a:spLocks noChangeArrowheads="1"/>
          </p:cNvSpPr>
          <p:nvPr/>
        </p:nvSpPr>
        <p:spPr bwMode="auto">
          <a:xfrm>
            <a:off x="4114800" y="1828800"/>
            <a:ext cx="11430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 Resolver</a:t>
            </a:r>
          </a:p>
        </p:txBody>
      </p:sp>
      <p:sp>
        <p:nvSpPr>
          <p:cNvPr id="29709" name="TextBox 57"/>
          <p:cNvSpPr txBox="1">
            <a:spLocks noChangeArrowheads="1"/>
          </p:cNvSpPr>
          <p:nvPr/>
        </p:nvSpPr>
        <p:spPr bwMode="auto">
          <a:xfrm>
            <a:off x="7061982" y="1828800"/>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sp>
        <p:nvSpPr>
          <p:cNvPr id="45" name="Rectangle 44"/>
          <p:cNvSpPr/>
          <p:nvPr/>
        </p:nvSpPr>
        <p:spPr>
          <a:xfrm>
            <a:off x="3886200" y="1523999"/>
            <a:ext cx="1676400" cy="3204369"/>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solidFill>
                  <a:schemeClr val="accent1"/>
                </a:solidFill>
                <a:latin typeface="+mn-lt"/>
                <a:cs typeface="Arial" charset="0"/>
              </a:rPr>
              <a:t>ISP/ </a:t>
            </a:r>
            <a:r>
              <a:rPr lang="en-US" b="1" dirty="0" err="1" smtClean="0">
                <a:solidFill>
                  <a:schemeClr val="accent1"/>
                </a:solidFill>
                <a:latin typeface="+mn-lt"/>
                <a:cs typeface="Arial" charset="0"/>
              </a:rPr>
              <a:t>HotSpot</a:t>
            </a:r>
            <a:r>
              <a:rPr lang="en-US" b="1" dirty="0" smtClean="0">
                <a:solidFill>
                  <a:schemeClr val="accent1"/>
                </a:solidFill>
                <a:latin typeface="+mn-lt"/>
                <a:cs typeface="Arial" charset="0"/>
              </a:rPr>
              <a:t> / Enterprise/ End Node</a:t>
            </a:r>
            <a:endParaRPr lang="en-US" b="1" dirty="0">
              <a:solidFill>
                <a:schemeClr val="accent1"/>
              </a:solidFill>
              <a:latin typeface="+mn-lt"/>
              <a:cs typeface="Arial" charset="0"/>
            </a:endParaRPr>
          </a:p>
        </p:txBody>
      </p:sp>
      <p:sp>
        <p:nvSpPr>
          <p:cNvPr id="48" name="TextBox 47"/>
          <p:cNvSpPr txBox="1"/>
          <p:nvPr/>
        </p:nvSpPr>
        <p:spPr>
          <a:xfrm>
            <a:off x="6632452" y="3658676"/>
            <a:ext cx="2584696" cy="369332"/>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bank.se </a:t>
            </a:r>
            <a:r>
              <a:rPr lang="en-US" b="1" dirty="0">
                <a:solidFill>
                  <a:schemeClr val="accent1"/>
                </a:solidFill>
                <a:latin typeface="Lucida Sans Unicode" pitchFamily="34" charset="0"/>
                <a:cs typeface="Arial" charset="0"/>
              </a:rPr>
              <a:t>(Registrant)</a:t>
            </a:r>
            <a:endParaRPr lang="en-US" b="1" dirty="0">
              <a:solidFill>
                <a:schemeClr val="accent1"/>
              </a:solidFill>
              <a:cs typeface="Arial" charset="0"/>
            </a:endParaRPr>
          </a:p>
        </p:txBody>
      </p:sp>
      <p:sp>
        <p:nvSpPr>
          <p:cNvPr id="50" name="Rectangle 49"/>
          <p:cNvSpPr/>
          <p:nvPr/>
        </p:nvSpPr>
        <p:spPr>
          <a:xfrm>
            <a:off x="5867400" y="1524000"/>
            <a:ext cx="3048000" cy="2514600"/>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.se </a:t>
            </a:r>
            <a:r>
              <a:rPr lang="en-US" b="1" dirty="0">
                <a:solidFill>
                  <a:schemeClr val="accent1"/>
                </a:solidFill>
                <a:latin typeface="Lucida Sans Unicode" pitchFamily="34" charset="0"/>
                <a:cs typeface="Arial" charset="0"/>
              </a:rPr>
              <a:t>(</a:t>
            </a:r>
            <a:r>
              <a:rPr lang="en-US" b="1" dirty="0" smtClean="0">
                <a:solidFill>
                  <a:schemeClr val="accent1"/>
                </a:solidFill>
                <a:latin typeface="Lucida Sans Unicode" pitchFamily="34" charset="0"/>
                <a:cs typeface="Arial" charset="0"/>
              </a:rPr>
              <a:t>Registry)</a:t>
            </a:r>
            <a:endParaRPr lang="en-US" b="1" dirty="0">
              <a:solidFill>
                <a:schemeClr val="accent1"/>
              </a:solidFill>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  .  (Root)</a:t>
            </a:r>
            <a:endParaRPr lang="en-US" b="1" dirty="0">
              <a:solidFill>
                <a:schemeClr val="accent1"/>
              </a:solidFill>
              <a:cs typeface="Arial" charset="0"/>
            </a:endParaRPr>
          </a:p>
        </p:txBody>
      </p: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grpSp>
        <p:nvGrpSpPr>
          <p:cNvPr id="16" name="Group 15"/>
          <p:cNvGrpSpPr/>
          <p:nvPr/>
        </p:nvGrpSpPr>
        <p:grpSpPr>
          <a:xfrm>
            <a:off x="5257800" y="2151857"/>
            <a:ext cx="1524000" cy="3735388"/>
            <a:chOff x="5257800" y="2151857"/>
            <a:chExt cx="1524000" cy="3735388"/>
          </a:xfrm>
        </p:grpSpPr>
        <p:cxnSp>
          <p:nvCxnSpPr>
            <p:cNvPr id="11" name="Straight Arrow Connector 10"/>
            <p:cNvCxnSpPr>
              <a:stCxn id="29705" idx="3"/>
              <a:endCxn id="59" idx="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4047158">
              <a:off x="5269783" y="4690996"/>
              <a:ext cx="1711238" cy="369332"/>
            </a:xfrm>
            <a:prstGeom prst="rect">
              <a:avLst/>
            </a:prstGeom>
          </p:spPr>
          <p:txBody>
            <a:bodyPr wrap="none">
              <a:spAutoFit/>
            </a:bodyPr>
            <a:lstStyle/>
            <a:p>
              <a:pPr lvl="0"/>
              <a:r>
                <a:rPr lang="en-US" b="1" dirty="0">
                  <a:solidFill>
                    <a:prstClr val="black"/>
                  </a:solidFill>
                </a:rPr>
                <a:t>www.bank.se=?</a:t>
              </a:r>
            </a:p>
          </p:txBody>
        </p:sp>
      </p:grpSp>
      <p:grpSp>
        <p:nvGrpSpPr>
          <p:cNvPr id="49" name="Group 48"/>
          <p:cNvGrpSpPr/>
          <p:nvPr/>
        </p:nvGrpSpPr>
        <p:grpSpPr>
          <a:xfrm rot="10800000">
            <a:off x="5257800" y="2062742"/>
            <a:ext cx="1524000" cy="3735388"/>
            <a:chOff x="5257800" y="2151857"/>
            <a:chExt cx="1524000" cy="3735388"/>
          </a:xfrm>
        </p:grpSpPr>
        <p:cxnSp>
          <p:nvCxnSpPr>
            <p:cNvPr id="51" name="Straight Arrow Connector 5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4886391">
              <a:off x="5702049" y="4690996"/>
              <a:ext cx="846707" cy="369332"/>
            </a:xfrm>
            <a:prstGeom prst="rect">
              <a:avLst/>
            </a:prstGeom>
          </p:spPr>
          <p:txBody>
            <a:bodyPr wrap="none">
              <a:spAutoFit/>
            </a:bodyPr>
            <a:lstStyle/>
            <a:p>
              <a:pPr lvl="0"/>
              <a:r>
                <a:rPr lang="en-US" b="1" dirty="0" smtClean="0">
                  <a:solidFill>
                    <a:prstClr val="black"/>
                  </a:solidFill>
                </a:rPr>
                <a:t>Ask .se</a:t>
              </a:r>
              <a:endParaRPr lang="en-US" b="1" dirty="0">
                <a:solidFill>
                  <a:prstClr val="black"/>
                </a:solidFill>
              </a:endParaRPr>
            </a:p>
          </p:txBody>
        </p:sp>
      </p:grpSp>
      <p:grpSp>
        <p:nvGrpSpPr>
          <p:cNvPr id="53" name="Group 52"/>
          <p:cNvGrpSpPr/>
          <p:nvPr/>
        </p:nvGrpSpPr>
        <p:grpSpPr>
          <a:xfrm>
            <a:off x="5257799" y="2056831"/>
            <a:ext cx="1518043" cy="2587369"/>
            <a:chOff x="5257800" y="2151857"/>
            <a:chExt cx="1524000" cy="3735388"/>
          </a:xfrm>
        </p:grpSpPr>
        <p:cxnSp>
          <p:nvCxnSpPr>
            <p:cNvPr id="62" name="Straight Arrow Connector 6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rot="3496172">
              <a:off x="4717741" y="3372670"/>
              <a:ext cx="1711238" cy="369332"/>
            </a:xfrm>
            <a:prstGeom prst="rect">
              <a:avLst/>
            </a:prstGeom>
          </p:spPr>
          <p:txBody>
            <a:bodyPr wrap="none">
              <a:spAutoFit/>
            </a:bodyPr>
            <a:lstStyle/>
            <a:p>
              <a:pPr lvl="0"/>
              <a:r>
                <a:rPr lang="en-US" b="1" dirty="0">
                  <a:solidFill>
                    <a:prstClr val="black"/>
                  </a:solidFill>
                </a:rPr>
                <a:t>www.bank.se=?</a:t>
              </a:r>
            </a:p>
          </p:txBody>
        </p:sp>
      </p:grpSp>
      <p:grpSp>
        <p:nvGrpSpPr>
          <p:cNvPr id="65" name="Group 64"/>
          <p:cNvGrpSpPr/>
          <p:nvPr/>
        </p:nvGrpSpPr>
        <p:grpSpPr>
          <a:xfrm rot="10800000">
            <a:off x="5257798" y="2047435"/>
            <a:ext cx="1518043" cy="2587369"/>
            <a:chOff x="5257800" y="2151857"/>
            <a:chExt cx="1524000" cy="3735388"/>
          </a:xfrm>
        </p:grpSpPr>
        <p:cxnSp>
          <p:nvCxnSpPr>
            <p:cNvPr id="67" name="Straight Arrow Connector 66"/>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4306585">
              <a:off x="5126177" y="4602295"/>
              <a:ext cx="1902784" cy="370781"/>
            </a:xfrm>
            <a:prstGeom prst="rect">
              <a:avLst/>
            </a:prstGeom>
          </p:spPr>
          <p:txBody>
            <a:bodyPr wrap="none">
              <a:spAutoFit/>
            </a:bodyPr>
            <a:lstStyle/>
            <a:p>
              <a:pPr lvl="0"/>
              <a:r>
                <a:rPr lang="en-US" b="1" dirty="0" smtClean="0">
                  <a:solidFill>
                    <a:prstClr val="black"/>
                  </a:solidFill>
                </a:rPr>
                <a:t>Ask bank.se</a:t>
              </a:r>
              <a:endParaRPr lang="en-US" b="1" dirty="0">
                <a:solidFill>
                  <a:prstClr val="black"/>
                </a:solidFill>
              </a:endParaRPr>
            </a:p>
          </p:txBody>
        </p:sp>
      </p:grpSp>
      <p:grpSp>
        <p:nvGrpSpPr>
          <p:cNvPr id="21" name="Group 20"/>
          <p:cNvGrpSpPr/>
          <p:nvPr/>
        </p:nvGrpSpPr>
        <p:grpSpPr>
          <a:xfrm>
            <a:off x="5257800" y="1783969"/>
            <a:ext cx="1804182" cy="367888"/>
            <a:chOff x="5257800" y="1783969"/>
            <a:chExt cx="1804182" cy="367888"/>
          </a:xfrm>
        </p:grpSpPr>
        <p:cxnSp>
          <p:nvCxnSpPr>
            <p:cNvPr id="81" name="Straight Arrow Connector 80"/>
            <p:cNvCxnSpPr>
              <a:stCxn id="29705" idx="3"/>
              <a:endCxn id="29709" idx="1"/>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282159" y="1783969"/>
              <a:ext cx="1185313" cy="367888"/>
            </a:xfrm>
            <a:prstGeom prst="rect">
              <a:avLst/>
            </a:prstGeom>
          </p:spPr>
          <p:txBody>
            <a:bodyPr wrap="none">
              <a:spAutoFit/>
            </a:bodyPr>
            <a:lstStyle/>
            <a:p>
              <a:pPr lvl="0"/>
              <a:r>
                <a:rPr lang="en-US" b="1" dirty="0">
                  <a:solidFill>
                    <a:prstClr val="black"/>
                  </a:solidFill>
                </a:rPr>
                <a:t>www.bank.se=?</a:t>
              </a:r>
            </a:p>
          </p:txBody>
        </p:sp>
      </p:grpSp>
      <p:grpSp>
        <p:nvGrpSpPr>
          <p:cNvPr id="84" name="Group 83"/>
          <p:cNvGrpSpPr/>
          <p:nvPr/>
        </p:nvGrpSpPr>
        <p:grpSpPr>
          <a:xfrm rot="10800000">
            <a:off x="5230834" y="2134969"/>
            <a:ext cx="2254656" cy="646331"/>
            <a:chOff x="4838700" y="1530872"/>
            <a:chExt cx="2254656" cy="646331"/>
          </a:xfrm>
        </p:grpSpPr>
        <p:cxnSp>
          <p:nvCxnSpPr>
            <p:cNvPr id="85" name="Straight Arrow Connector 84"/>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rot="10800000">
              <a:off x="4838700" y="1530872"/>
              <a:ext cx="2254656" cy="646331"/>
            </a:xfrm>
            <a:prstGeom prst="rect">
              <a:avLst/>
            </a:prstGeom>
          </p:spPr>
          <p:txBody>
            <a:bodyPr wrap="none">
              <a:spAutoFit/>
            </a:bodyPr>
            <a:lstStyle/>
            <a:p>
              <a:pPr lvl="0"/>
              <a:r>
                <a:rPr lang="en-US" b="1" dirty="0" smtClean="0">
                  <a:solidFill>
                    <a:prstClr val="black"/>
                  </a:solidFill>
                </a:rPr>
                <a:t>www.bank.se=1.2.3.4</a:t>
              </a:r>
            </a:p>
            <a:p>
              <a:pPr lvl="0"/>
              <a:r>
                <a:rPr lang="en-US" b="1" dirty="0" smtClean="0">
                  <a:solidFill>
                    <a:prstClr val="black"/>
                  </a:solidFill>
                </a:rPr>
                <a:t>RRSIG=636345</a:t>
              </a:r>
              <a:endParaRPr lang="en-US" b="1" dirty="0">
                <a:solidFill>
                  <a:prstClr val="black"/>
                </a:solidFill>
              </a:endParaRPr>
            </a:p>
          </p:txBody>
        </p:sp>
      </p:grpSp>
      <p:grpSp>
        <p:nvGrpSpPr>
          <p:cNvPr id="99" name="Group 98"/>
          <p:cNvGrpSpPr/>
          <p:nvPr/>
        </p:nvGrpSpPr>
        <p:grpSpPr>
          <a:xfrm>
            <a:off x="5249591" y="2134969"/>
            <a:ext cx="1524000" cy="3735388"/>
            <a:chOff x="5257800" y="2151857"/>
            <a:chExt cx="1524000" cy="3735388"/>
          </a:xfrm>
        </p:grpSpPr>
        <p:cxnSp>
          <p:nvCxnSpPr>
            <p:cNvPr id="100" name="Straight Arrow Connector 99"/>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4176447">
              <a:off x="5136512" y="4690996"/>
              <a:ext cx="1977786" cy="369332"/>
            </a:xfrm>
            <a:prstGeom prst="rect">
              <a:avLst/>
            </a:prstGeom>
          </p:spPr>
          <p:txBody>
            <a:bodyPr wrap="none">
              <a:spAutoFit/>
            </a:bodyPr>
            <a:lstStyle/>
            <a:p>
              <a:pPr lvl="0"/>
              <a:r>
                <a:rPr lang="en-US" b="1" dirty="0" smtClean="0">
                  <a:solidFill>
                    <a:prstClr val="black"/>
                  </a:solidFill>
                </a:rPr>
                <a:t>. DNSKEY+RRSIG=?</a:t>
              </a:r>
              <a:endParaRPr lang="en-US" b="1" dirty="0">
                <a:solidFill>
                  <a:prstClr val="black"/>
                </a:solidFill>
              </a:endParaRPr>
            </a:p>
          </p:txBody>
        </p:sp>
      </p:grpSp>
      <p:grpSp>
        <p:nvGrpSpPr>
          <p:cNvPr id="102" name="Group 101"/>
          <p:cNvGrpSpPr/>
          <p:nvPr/>
        </p:nvGrpSpPr>
        <p:grpSpPr>
          <a:xfrm rot="10800000">
            <a:off x="5229413" y="2073534"/>
            <a:ext cx="1524000" cy="3735388"/>
            <a:chOff x="5257800" y="2151857"/>
            <a:chExt cx="1524000" cy="3735388"/>
          </a:xfrm>
        </p:grpSpPr>
        <p:cxnSp>
          <p:nvCxnSpPr>
            <p:cNvPr id="103" name="Straight Arrow Connector 102"/>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4789849">
              <a:off x="4546301" y="4198425"/>
              <a:ext cx="2806538" cy="369332"/>
            </a:xfrm>
            <a:prstGeom prst="rect">
              <a:avLst/>
            </a:prstGeom>
          </p:spPr>
          <p:txBody>
            <a:bodyPr wrap="none">
              <a:spAutoFit/>
            </a:bodyPr>
            <a:lstStyle/>
            <a:p>
              <a:pPr lvl="0"/>
              <a:r>
                <a:rPr lang="en-US" b="1" dirty="0" smtClean="0">
                  <a:solidFill>
                    <a:prstClr val="black"/>
                  </a:solidFill>
                </a:rPr>
                <a:t>. DNSKEY+RRSIG=77567577</a:t>
              </a:r>
              <a:endParaRPr lang="en-US" b="1" dirty="0">
                <a:solidFill>
                  <a:prstClr val="black"/>
                </a:solidFill>
              </a:endParaRPr>
            </a:p>
          </p:txBody>
        </p:sp>
      </p:grpSp>
      <p:grpSp>
        <p:nvGrpSpPr>
          <p:cNvPr id="105" name="Group 104"/>
          <p:cNvGrpSpPr/>
          <p:nvPr/>
        </p:nvGrpSpPr>
        <p:grpSpPr>
          <a:xfrm>
            <a:off x="5262208" y="2160314"/>
            <a:ext cx="1524000" cy="3735388"/>
            <a:chOff x="5257800" y="2151857"/>
            <a:chExt cx="1524000" cy="3735388"/>
          </a:xfrm>
        </p:grpSpPr>
        <p:cxnSp>
          <p:nvCxnSpPr>
            <p:cNvPr id="106" name="Straight Arrow Connector 105"/>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4176447">
              <a:off x="5319254" y="4690996"/>
              <a:ext cx="1612301" cy="369332"/>
            </a:xfrm>
            <a:prstGeom prst="rect">
              <a:avLst/>
            </a:prstGeom>
          </p:spPr>
          <p:txBody>
            <a:bodyPr wrap="none">
              <a:spAutoFit/>
            </a:bodyPr>
            <a:lstStyle/>
            <a:p>
              <a:pPr lvl="0"/>
              <a:r>
                <a:rPr lang="en-US" b="1" dirty="0" smtClean="0">
                  <a:solidFill>
                    <a:prstClr val="black"/>
                  </a:solidFill>
                </a:rPr>
                <a:t>se DS+RRSIG=?</a:t>
              </a:r>
              <a:endParaRPr lang="en-US" b="1" dirty="0">
                <a:solidFill>
                  <a:prstClr val="black"/>
                </a:solidFill>
              </a:endParaRPr>
            </a:p>
          </p:txBody>
        </p:sp>
      </p:grpSp>
      <p:grpSp>
        <p:nvGrpSpPr>
          <p:cNvPr id="108" name="Group 107"/>
          <p:cNvGrpSpPr/>
          <p:nvPr/>
        </p:nvGrpSpPr>
        <p:grpSpPr>
          <a:xfrm rot="10800000">
            <a:off x="5229412" y="2094703"/>
            <a:ext cx="1524000" cy="3735388"/>
            <a:chOff x="5257800" y="2151857"/>
            <a:chExt cx="1524000" cy="3735388"/>
          </a:xfrm>
        </p:grpSpPr>
        <p:cxnSp>
          <p:nvCxnSpPr>
            <p:cNvPr id="109" name="Straight Arrow Connector 108"/>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rot="14789849">
              <a:off x="4787551" y="4198425"/>
              <a:ext cx="2324034" cy="369332"/>
            </a:xfrm>
            <a:prstGeom prst="rect">
              <a:avLst/>
            </a:prstGeom>
          </p:spPr>
          <p:txBody>
            <a:bodyPr wrap="none">
              <a:spAutoFit/>
            </a:bodyPr>
            <a:lstStyle/>
            <a:p>
              <a:pPr lvl="0"/>
              <a:r>
                <a:rPr lang="en-US" b="1" dirty="0" smtClean="0">
                  <a:solidFill>
                    <a:prstClr val="black"/>
                  </a:solidFill>
                </a:rPr>
                <a:t>se DS+RRSIG=7633423</a:t>
              </a:r>
              <a:endParaRPr lang="en-US" b="1" dirty="0">
                <a:solidFill>
                  <a:prstClr val="black"/>
                </a:solidFill>
              </a:endParaRPr>
            </a:p>
          </p:txBody>
        </p:sp>
      </p:grpSp>
      <p:grpSp>
        <p:nvGrpSpPr>
          <p:cNvPr id="111" name="Group 110"/>
          <p:cNvGrpSpPr/>
          <p:nvPr/>
        </p:nvGrpSpPr>
        <p:grpSpPr>
          <a:xfrm>
            <a:off x="5224819" y="2011160"/>
            <a:ext cx="1518043" cy="2887573"/>
            <a:chOff x="5257800" y="2151857"/>
            <a:chExt cx="1524000" cy="4168794"/>
          </a:xfrm>
        </p:grpSpPr>
        <p:cxnSp>
          <p:nvCxnSpPr>
            <p:cNvPr id="112" name="Straight Arrow Connector 11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rot="3550816">
              <a:off x="4544607" y="4602296"/>
              <a:ext cx="3065929"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a:t>
              </a:r>
              <a:endParaRPr lang="en-US" b="1" dirty="0">
                <a:solidFill>
                  <a:prstClr val="black"/>
                </a:solidFill>
              </a:endParaRPr>
            </a:p>
          </p:txBody>
        </p:sp>
      </p:grpSp>
      <p:grpSp>
        <p:nvGrpSpPr>
          <p:cNvPr id="114" name="Group 113"/>
          <p:cNvGrpSpPr/>
          <p:nvPr/>
        </p:nvGrpSpPr>
        <p:grpSpPr>
          <a:xfrm rot="10800000">
            <a:off x="5249591" y="1720653"/>
            <a:ext cx="1518043" cy="3069430"/>
            <a:chOff x="5257800" y="1923754"/>
            <a:chExt cx="1524000" cy="4431342"/>
          </a:xfrm>
        </p:grpSpPr>
        <p:cxnSp>
          <p:nvCxnSpPr>
            <p:cNvPr id="115" name="Straight Arrow Connector 114"/>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14401664">
              <a:off x="3539726" y="3954034"/>
              <a:ext cx="4431342"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DNSKEY+RRSIG=654376466</a:t>
              </a:r>
              <a:endParaRPr lang="en-US" b="1" dirty="0">
                <a:solidFill>
                  <a:prstClr val="black"/>
                </a:solidFill>
              </a:endParaRPr>
            </a:p>
          </p:txBody>
        </p:sp>
      </p:grpSp>
      <p:grpSp>
        <p:nvGrpSpPr>
          <p:cNvPr id="117" name="Group 116"/>
          <p:cNvGrpSpPr/>
          <p:nvPr/>
        </p:nvGrpSpPr>
        <p:grpSpPr>
          <a:xfrm>
            <a:off x="5255548" y="1977669"/>
            <a:ext cx="1518043" cy="2897993"/>
            <a:chOff x="5257800" y="2151857"/>
            <a:chExt cx="1524000" cy="4183839"/>
          </a:xfrm>
        </p:grpSpPr>
        <p:cxnSp>
          <p:nvCxnSpPr>
            <p:cNvPr id="118" name="Straight Arrow Connector 117"/>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rot="3550816">
              <a:off x="4529564" y="4602297"/>
              <a:ext cx="3096016"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a:t>
              </a:r>
              <a:endParaRPr lang="en-US" b="1" dirty="0">
                <a:solidFill>
                  <a:prstClr val="black"/>
                </a:solidFill>
              </a:endParaRPr>
            </a:p>
          </p:txBody>
        </p:sp>
      </p:grpSp>
      <p:grpSp>
        <p:nvGrpSpPr>
          <p:cNvPr id="120" name="Group 119"/>
          <p:cNvGrpSpPr/>
          <p:nvPr/>
        </p:nvGrpSpPr>
        <p:grpSpPr>
          <a:xfrm rot="10800000">
            <a:off x="5230834" y="1889065"/>
            <a:ext cx="1518043" cy="2687811"/>
            <a:chOff x="5257800" y="2151857"/>
            <a:chExt cx="1524000" cy="3880397"/>
          </a:xfrm>
        </p:grpSpPr>
        <p:cxnSp>
          <p:nvCxnSpPr>
            <p:cNvPr id="121" name="Straight Arrow Connector 12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4401664">
              <a:off x="3862563" y="3954031"/>
              <a:ext cx="3785665"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DS+RRSIG=11324</a:t>
              </a:r>
              <a:endParaRPr lang="en-US" b="1" dirty="0">
                <a:solidFill>
                  <a:prstClr val="black"/>
                </a:solidFill>
              </a:endParaRPr>
            </a:p>
          </p:txBody>
        </p:sp>
      </p:grpSp>
      <p:grpSp>
        <p:nvGrpSpPr>
          <p:cNvPr id="123" name="Group 122"/>
          <p:cNvGrpSpPr/>
          <p:nvPr/>
        </p:nvGrpSpPr>
        <p:grpSpPr>
          <a:xfrm>
            <a:off x="5180027" y="1501059"/>
            <a:ext cx="1928092" cy="646331"/>
            <a:chOff x="5195845" y="1505526"/>
            <a:chExt cx="1928092" cy="646331"/>
          </a:xfrm>
        </p:grpSpPr>
        <p:cxnSp>
          <p:nvCxnSpPr>
            <p:cNvPr id="124" name="Straight Arrow Connector 123"/>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195845" y="1505526"/>
              <a:ext cx="1928092"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a:t>
              </a:r>
              <a:endParaRPr lang="en-US" b="1" dirty="0">
                <a:solidFill>
                  <a:prstClr val="black"/>
                </a:solidFill>
              </a:endParaRPr>
            </a:p>
          </p:txBody>
        </p:sp>
      </p:grpSp>
      <p:grpSp>
        <p:nvGrpSpPr>
          <p:cNvPr id="126" name="Group 125"/>
          <p:cNvGrpSpPr/>
          <p:nvPr/>
        </p:nvGrpSpPr>
        <p:grpSpPr>
          <a:xfrm rot="10800000">
            <a:off x="5230834" y="2072372"/>
            <a:ext cx="1858201" cy="646331"/>
            <a:chOff x="5235155" y="1530872"/>
            <a:chExt cx="1858201" cy="646331"/>
          </a:xfrm>
        </p:grpSpPr>
        <p:cxnSp>
          <p:nvCxnSpPr>
            <p:cNvPr id="127" name="Straight Arrow Connector 126"/>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rot="10800000">
              <a:off x="5235155" y="1530872"/>
              <a:ext cx="1858201"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RRSIG=455536</a:t>
              </a:r>
            </a:p>
          </p:txBody>
        </p:sp>
      </p:grpSp>
      <p:grpSp>
        <p:nvGrpSpPr>
          <p:cNvPr id="129" name="Group 73"/>
          <p:cNvGrpSpPr>
            <a:grpSpLocks/>
          </p:cNvGrpSpPr>
          <p:nvPr/>
        </p:nvGrpSpPr>
        <p:grpSpPr bwMode="auto">
          <a:xfrm>
            <a:off x="859229" y="2667000"/>
            <a:ext cx="5791200" cy="338138"/>
            <a:chOff x="838200" y="2514600"/>
            <a:chExt cx="5791200" cy="338554"/>
          </a:xfrm>
        </p:grpSpPr>
        <p:sp>
          <p:nvSpPr>
            <p:cNvPr id="130"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131" name="Straight Arrow Connector 13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2" name="Group 74"/>
          <p:cNvGrpSpPr>
            <a:grpSpLocks/>
          </p:cNvGrpSpPr>
          <p:nvPr/>
        </p:nvGrpSpPr>
        <p:grpSpPr bwMode="auto">
          <a:xfrm>
            <a:off x="850423" y="2912269"/>
            <a:ext cx="5791200" cy="338138"/>
            <a:chOff x="838200" y="2743200"/>
            <a:chExt cx="5791200" cy="338554"/>
          </a:xfrm>
        </p:grpSpPr>
        <p:cxnSp>
          <p:nvCxnSpPr>
            <p:cNvPr id="133" name="Straight Arrow Connector 132"/>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4"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135" name="Group 75"/>
          <p:cNvGrpSpPr>
            <a:grpSpLocks/>
          </p:cNvGrpSpPr>
          <p:nvPr/>
        </p:nvGrpSpPr>
        <p:grpSpPr bwMode="auto">
          <a:xfrm>
            <a:off x="609600" y="3124200"/>
            <a:ext cx="6019800" cy="338138"/>
            <a:chOff x="609600" y="3124200"/>
            <a:chExt cx="6019800" cy="338554"/>
          </a:xfrm>
        </p:grpSpPr>
        <p:sp>
          <p:nvSpPr>
            <p:cNvPr id="136"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137" name="Straight Arrow Connector 136"/>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8" name="Group 76"/>
          <p:cNvGrpSpPr>
            <a:grpSpLocks/>
          </p:cNvGrpSpPr>
          <p:nvPr/>
        </p:nvGrpSpPr>
        <p:grpSpPr bwMode="auto">
          <a:xfrm>
            <a:off x="1447800" y="3352800"/>
            <a:ext cx="5181600" cy="338138"/>
            <a:chOff x="1447800" y="3352800"/>
            <a:chExt cx="5181600" cy="338554"/>
          </a:xfrm>
        </p:grpSpPr>
        <p:cxnSp>
          <p:nvCxnSpPr>
            <p:cNvPr id="139" name="Straight Arrow Connector 138"/>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0"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Tree>
    <p:extLst>
      <p:ext uri="{BB962C8B-B14F-4D97-AF65-F5344CB8AC3E}">
        <p14:creationId xmlns:p14="http://schemas.microsoft.com/office/powerpoint/2010/main" val="39205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84"/>
                                        </p:tgtEl>
                                      </p:cBhvr>
                                    </p:animEffect>
                                    <p:set>
                                      <p:cBhvr>
                                        <p:cTn id="74" dur="1" fill="hold">
                                          <p:stCondLst>
                                            <p:cond delay="499"/>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ppt_x"/>
                                          </p:val>
                                        </p:tav>
                                        <p:tav tm="100000">
                                          <p:val>
                                            <p:strVal val="#ppt_x"/>
                                          </p:val>
                                        </p:tav>
                                      </p:tavLst>
                                    </p:anim>
                                    <p:anim calcmode="lin" valueType="num">
                                      <p:cBhvr additive="base">
                                        <p:cTn id="8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9"/>
                                        </p:tgtEl>
                                      </p:cBhvr>
                                    </p:animEffect>
                                    <p:set>
                                      <p:cBhvr>
                                        <p:cTn id="85" dur="1" fill="hold">
                                          <p:stCondLst>
                                            <p:cond delay="499"/>
                                          </p:stCondLst>
                                        </p:cTn>
                                        <p:tgtEl>
                                          <p:spTgt spid="9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2"/>
                                        </p:tgtEl>
                                        <p:attrNameLst>
                                          <p:attrName>style.visibility</p:attrName>
                                        </p:attrNameLst>
                                      </p:cBhvr>
                                      <p:to>
                                        <p:strVal val="visible"/>
                                      </p:to>
                                    </p:set>
                                    <p:anim calcmode="lin" valueType="num">
                                      <p:cBhvr additive="base">
                                        <p:cTn id="90" dur="500" fill="hold"/>
                                        <p:tgtEl>
                                          <p:spTgt spid="102"/>
                                        </p:tgtEl>
                                        <p:attrNameLst>
                                          <p:attrName>ppt_x</p:attrName>
                                        </p:attrNameLst>
                                      </p:cBhvr>
                                      <p:tavLst>
                                        <p:tav tm="0">
                                          <p:val>
                                            <p:strVal val="#ppt_x"/>
                                          </p:val>
                                        </p:tav>
                                        <p:tav tm="100000">
                                          <p:val>
                                            <p:strVal val="#ppt_x"/>
                                          </p:val>
                                        </p:tav>
                                      </p:tavLst>
                                    </p:anim>
                                    <p:anim calcmode="lin" valueType="num">
                                      <p:cBhvr additive="base">
                                        <p:cTn id="9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fill="hold"/>
                                        <p:tgtEl>
                                          <p:spTgt spid="105"/>
                                        </p:tgtEl>
                                        <p:attrNameLst>
                                          <p:attrName>ppt_x</p:attrName>
                                        </p:attrNameLst>
                                      </p:cBhvr>
                                      <p:tavLst>
                                        <p:tav tm="0">
                                          <p:val>
                                            <p:strVal val="#ppt_x"/>
                                          </p:val>
                                        </p:tav>
                                        <p:tav tm="100000">
                                          <p:val>
                                            <p:strVal val="#ppt_x"/>
                                          </p:val>
                                        </p:tav>
                                      </p:tavLst>
                                    </p:anim>
                                    <p:anim calcmode="lin" valueType="num">
                                      <p:cBhvr additive="base">
                                        <p:cTn id="10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500" fill="hold"/>
                                        <p:tgtEl>
                                          <p:spTgt spid="108"/>
                                        </p:tgtEl>
                                        <p:attrNameLst>
                                          <p:attrName>ppt_x</p:attrName>
                                        </p:attrNameLst>
                                      </p:cBhvr>
                                      <p:tavLst>
                                        <p:tav tm="0">
                                          <p:val>
                                            <p:strVal val="#ppt_x"/>
                                          </p:val>
                                        </p:tav>
                                        <p:tav tm="100000">
                                          <p:val>
                                            <p:strVal val="#ppt_x"/>
                                          </p:val>
                                        </p:tav>
                                      </p:tavLst>
                                    </p:anim>
                                    <p:anim calcmode="lin" valueType="num">
                                      <p:cBhvr additive="base">
                                        <p:cTn id="11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108"/>
                                        </p:tgtEl>
                                      </p:cBhvr>
                                    </p:animEffect>
                                    <p:set>
                                      <p:cBhvr>
                                        <p:cTn id="118" dur="1" fill="hold">
                                          <p:stCondLst>
                                            <p:cond delay="499"/>
                                          </p:stCondLst>
                                        </p:cTn>
                                        <p:tgtEl>
                                          <p:spTgt spid="108"/>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11"/>
                                        </p:tgtEl>
                                        <p:attrNameLst>
                                          <p:attrName>style.visibility</p:attrName>
                                        </p:attrNameLst>
                                      </p:cBhvr>
                                      <p:to>
                                        <p:strVal val="visible"/>
                                      </p:to>
                                    </p:set>
                                    <p:anim calcmode="lin" valueType="num">
                                      <p:cBhvr additive="base">
                                        <p:cTn id="123" dur="500" fill="hold"/>
                                        <p:tgtEl>
                                          <p:spTgt spid="111"/>
                                        </p:tgtEl>
                                        <p:attrNameLst>
                                          <p:attrName>ppt_x</p:attrName>
                                        </p:attrNameLst>
                                      </p:cBhvr>
                                      <p:tavLst>
                                        <p:tav tm="0">
                                          <p:val>
                                            <p:strVal val="#ppt_x"/>
                                          </p:val>
                                        </p:tav>
                                        <p:tav tm="100000">
                                          <p:val>
                                            <p:strVal val="#ppt_x"/>
                                          </p:val>
                                        </p:tav>
                                      </p:tavLst>
                                    </p:anim>
                                    <p:anim calcmode="lin" valueType="num">
                                      <p:cBhvr additive="base">
                                        <p:cTn id="12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11"/>
                                        </p:tgtEl>
                                      </p:cBhvr>
                                    </p:animEffect>
                                    <p:set>
                                      <p:cBhvr>
                                        <p:cTn id="129" dur="1" fill="hold">
                                          <p:stCondLst>
                                            <p:cond delay="499"/>
                                          </p:stCondLst>
                                        </p:cTn>
                                        <p:tgtEl>
                                          <p:spTgt spid="11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ppt_x"/>
                                          </p:val>
                                        </p:tav>
                                        <p:tav tm="100000">
                                          <p:val>
                                            <p:strVal val="#ppt_x"/>
                                          </p:val>
                                        </p:tav>
                                      </p:tavLst>
                                    </p:anim>
                                    <p:anim calcmode="lin" valueType="num">
                                      <p:cBhvr additive="base">
                                        <p:cTn id="135"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114"/>
                                        </p:tgtEl>
                                      </p:cBhvr>
                                    </p:animEffect>
                                    <p:set>
                                      <p:cBhvr>
                                        <p:cTn id="140" dur="1" fill="hold">
                                          <p:stCondLst>
                                            <p:cond delay="499"/>
                                          </p:stCondLst>
                                        </p:cTn>
                                        <p:tgtEl>
                                          <p:spTgt spid="11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7"/>
                                        </p:tgtEl>
                                        <p:attrNameLst>
                                          <p:attrName>style.visibility</p:attrName>
                                        </p:attrNameLst>
                                      </p:cBhvr>
                                      <p:to>
                                        <p:strVal val="visible"/>
                                      </p:to>
                                    </p:set>
                                    <p:anim calcmode="lin" valueType="num">
                                      <p:cBhvr additive="base">
                                        <p:cTn id="145" dur="500" fill="hold"/>
                                        <p:tgtEl>
                                          <p:spTgt spid="117"/>
                                        </p:tgtEl>
                                        <p:attrNameLst>
                                          <p:attrName>ppt_x</p:attrName>
                                        </p:attrNameLst>
                                      </p:cBhvr>
                                      <p:tavLst>
                                        <p:tav tm="0">
                                          <p:val>
                                            <p:strVal val="#ppt_x"/>
                                          </p:val>
                                        </p:tav>
                                        <p:tav tm="100000">
                                          <p:val>
                                            <p:strVal val="#ppt_x"/>
                                          </p:val>
                                        </p:tav>
                                      </p:tavLst>
                                    </p:anim>
                                    <p:anim calcmode="lin" valueType="num">
                                      <p:cBhvr additive="base">
                                        <p:cTn id="1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17"/>
                                        </p:tgtEl>
                                      </p:cBhvr>
                                    </p:animEffect>
                                    <p:set>
                                      <p:cBhvr>
                                        <p:cTn id="151" dur="1" fill="hold">
                                          <p:stCondLst>
                                            <p:cond delay="499"/>
                                          </p:stCondLst>
                                        </p:cTn>
                                        <p:tgtEl>
                                          <p:spTgt spid="11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fill="hold"/>
                                        <p:tgtEl>
                                          <p:spTgt spid="120"/>
                                        </p:tgtEl>
                                        <p:attrNameLst>
                                          <p:attrName>ppt_x</p:attrName>
                                        </p:attrNameLst>
                                      </p:cBhvr>
                                      <p:tavLst>
                                        <p:tav tm="0">
                                          <p:val>
                                            <p:strVal val="#ppt_x"/>
                                          </p:val>
                                        </p:tav>
                                        <p:tav tm="100000">
                                          <p:val>
                                            <p:strVal val="#ppt_x"/>
                                          </p:val>
                                        </p:tav>
                                      </p:tavLst>
                                    </p:anim>
                                    <p:anim calcmode="lin" valueType="num">
                                      <p:cBhvr additive="base">
                                        <p:cTn id="157"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120"/>
                                        </p:tgtEl>
                                      </p:cBhvr>
                                    </p:animEffect>
                                    <p:set>
                                      <p:cBhvr>
                                        <p:cTn id="162" dur="1" fill="hold">
                                          <p:stCondLst>
                                            <p:cond delay="499"/>
                                          </p:stCondLst>
                                        </p:cTn>
                                        <p:tgtEl>
                                          <p:spTgt spid="12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123"/>
                                        </p:tgtEl>
                                      </p:cBhvr>
                                    </p:animEffect>
                                    <p:set>
                                      <p:cBhvr>
                                        <p:cTn id="173" dur="1" fill="hold">
                                          <p:stCondLst>
                                            <p:cond delay="499"/>
                                          </p:stCondLst>
                                        </p:cTn>
                                        <p:tgtEl>
                                          <p:spTgt spid="12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6"/>
                                        </p:tgtEl>
                                        <p:attrNameLst>
                                          <p:attrName>style.visibility</p:attrName>
                                        </p:attrNameLst>
                                      </p:cBhvr>
                                      <p:to>
                                        <p:strVal val="visible"/>
                                      </p:to>
                                    </p:set>
                                    <p:anim calcmode="lin" valueType="num">
                                      <p:cBhvr additive="base">
                                        <p:cTn id="178" dur="500" fill="hold"/>
                                        <p:tgtEl>
                                          <p:spTgt spid="126"/>
                                        </p:tgtEl>
                                        <p:attrNameLst>
                                          <p:attrName>ppt_x</p:attrName>
                                        </p:attrNameLst>
                                      </p:cBhvr>
                                      <p:tavLst>
                                        <p:tav tm="0">
                                          <p:val>
                                            <p:strVal val="#ppt_x"/>
                                          </p:val>
                                        </p:tav>
                                        <p:tav tm="100000">
                                          <p:val>
                                            <p:strVal val="#ppt_x"/>
                                          </p:val>
                                        </p:tav>
                                      </p:tavLst>
                                    </p:anim>
                                    <p:anim calcmode="lin" valueType="num">
                                      <p:cBhvr additive="base">
                                        <p:cTn id="179"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126"/>
                                        </p:tgtEl>
                                      </p:cBhvr>
                                    </p:animEffect>
                                    <p:set>
                                      <p:cBhvr>
                                        <p:cTn id="184" dur="1" fill="hold">
                                          <p:stCondLst>
                                            <p:cond delay="499"/>
                                          </p:stCondLst>
                                        </p:cTn>
                                        <p:tgtEl>
                                          <p:spTgt spid="12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9"/>
                                        </p:tgtEl>
                                        <p:attrNameLst>
                                          <p:attrName>style.visibility</p:attrName>
                                        </p:attrNameLst>
                                      </p:cBhvr>
                                      <p:to>
                                        <p:strVal val="visible"/>
                                      </p:to>
                                    </p:set>
                                    <p:anim calcmode="lin" valueType="num">
                                      <p:cBhvr additive="base">
                                        <p:cTn id="189" dur="500" fill="hold"/>
                                        <p:tgtEl>
                                          <p:spTgt spid="9"/>
                                        </p:tgtEl>
                                        <p:attrNameLst>
                                          <p:attrName>ppt_x</p:attrName>
                                        </p:attrNameLst>
                                      </p:cBhvr>
                                      <p:tavLst>
                                        <p:tav tm="0">
                                          <p:val>
                                            <p:strVal val="#ppt_x"/>
                                          </p:val>
                                        </p:tav>
                                        <p:tav tm="100000">
                                          <p:val>
                                            <p:strVal val="#ppt_x"/>
                                          </p:val>
                                        </p:tav>
                                      </p:tavLst>
                                    </p:anim>
                                    <p:anim calcmode="lin" valueType="num">
                                      <p:cBhvr additive="base">
                                        <p:cTn id="19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29"/>
                                        </p:tgtEl>
                                        <p:attrNameLst>
                                          <p:attrName>style.visibility</p:attrName>
                                        </p:attrNameLst>
                                      </p:cBhvr>
                                      <p:to>
                                        <p:strVal val="visible"/>
                                      </p:to>
                                    </p:set>
                                    <p:anim calcmode="lin" valueType="num">
                                      <p:cBhvr additive="base">
                                        <p:cTn id="195" dur="500" fill="hold"/>
                                        <p:tgtEl>
                                          <p:spTgt spid="129"/>
                                        </p:tgtEl>
                                        <p:attrNameLst>
                                          <p:attrName>ppt_x</p:attrName>
                                        </p:attrNameLst>
                                      </p:cBhvr>
                                      <p:tavLst>
                                        <p:tav tm="0">
                                          <p:val>
                                            <p:strVal val="#ppt_x"/>
                                          </p:val>
                                        </p:tav>
                                        <p:tav tm="100000">
                                          <p:val>
                                            <p:strVal val="#ppt_x"/>
                                          </p:val>
                                        </p:tav>
                                      </p:tavLst>
                                    </p:anim>
                                    <p:anim calcmode="lin" valueType="num">
                                      <p:cBhvr additive="base">
                                        <p:cTn id="19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32"/>
                                        </p:tgtEl>
                                        <p:attrNameLst>
                                          <p:attrName>style.visibility</p:attrName>
                                        </p:attrNameLst>
                                      </p:cBhvr>
                                      <p:to>
                                        <p:strVal val="visible"/>
                                      </p:to>
                                    </p:set>
                                    <p:anim calcmode="lin" valueType="num">
                                      <p:cBhvr additive="base">
                                        <p:cTn id="201" dur="500" fill="hold"/>
                                        <p:tgtEl>
                                          <p:spTgt spid="132"/>
                                        </p:tgtEl>
                                        <p:attrNameLst>
                                          <p:attrName>ppt_x</p:attrName>
                                        </p:attrNameLst>
                                      </p:cBhvr>
                                      <p:tavLst>
                                        <p:tav tm="0">
                                          <p:val>
                                            <p:strVal val="#ppt_x"/>
                                          </p:val>
                                        </p:tav>
                                        <p:tav tm="100000">
                                          <p:val>
                                            <p:strVal val="#ppt_x"/>
                                          </p:val>
                                        </p:tav>
                                      </p:tavLst>
                                    </p:anim>
                                    <p:anim calcmode="lin" valueType="num">
                                      <p:cBhvr additive="base">
                                        <p:cTn id="20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35"/>
                                        </p:tgtEl>
                                        <p:attrNameLst>
                                          <p:attrName>style.visibility</p:attrName>
                                        </p:attrNameLst>
                                      </p:cBhvr>
                                      <p:to>
                                        <p:strVal val="visible"/>
                                      </p:to>
                                    </p:set>
                                    <p:anim calcmode="lin" valueType="num">
                                      <p:cBhvr additive="base">
                                        <p:cTn id="207" dur="500" fill="hold"/>
                                        <p:tgtEl>
                                          <p:spTgt spid="135"/>
                                        </p:tgtEl>
                                        <p:attrNameLst>
                                          <p:attrName>ppt_x</p:attrName>
                                        </p:attrNameLst>
                                      </p:cBhvr>
                                      <p:tavLst>
                                        <p:tav tm="0">
                                          <p:val>
                                            <p:strVal val="#ppt_x"/>
                                          </p:val>
                                        </p:tav>
                                        <p:tav tm="100000">
                                          <p:val>
                                            <p:strVal val="#ppt_x"/>
                                          </p:val>
                                        </p:tav>
                                      </p:tavLst>
                                    </p:anim>
                                    <p:anim calcmode="lin" valueType="num">
                                      <p:cBhvr additive="base">
                                        <p:cTn id="20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38"/>
                                        </p:tgtEl>
                                        <p:attrNameLst>
                                          <p:attrName>style.visibility</p:attrName>
                                        </p:attrNameLst>
                                      </p:cBhvr>
                                      <p:to>
                                        <p:strVal val="visible"/>
                                      </p:to>
                                    </p:set>
                                    <p:anim calcmode="lin" valueType="num">
                                      <p:cBhvr additive="base">
                                        <p:cTn id="213" dur="500" fill="hold"/>
                                        <p:tgtEl>
                                          <p:spTgt spid="138"/>
                                        </p:tgtEl>
                                        <p:attrNameLst>
                                          <p:attrName>ppt_x</p:attrName>
                                        </p:attrNameLst>
                                      </p:cBhvr>
                                      <p:tavLst>
                                        <p:tav tm="0">
                                          <p:val>
                                            <p:strVal val="#ppt_x"/>
                                          </p:val>
                                        </p:tav>
                                        <p:tav tm="100000">
                                          <p:val>
                                            <p:strVal val="#ppt_x"/>
                                          </p:val>
                                        </p:tav>
                                      </p:tavLst>
                                    </p:anim>
                                    <p:anim calcmode="lin" valueType="num">
                                      <p:cBhvr additive="base">
                                        <p:cTn id="214"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..but 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normAutofit fontScale="90000"/>
          </a:bodyPr>
          <a:lstStyle/>
          <a:p>
            <a:pPr eaLnBrk="1" fontAlgn="auto" hangingPunct="1">
              <a:spcAft>
                <a:spcPts val="0"/>
              </a:spcAft>
              <a:defRPr/>
            </a:pPr>
            <a:r>
              <a:rPr lang="en-US" dirty="0" smtClean="0"/>
              <a:t>The Internet’s Phone Book - Domain Name System (DNS)</a:t>
            </a:r>
            <a:endParaRPr lang="en-US" dirty="0"/>
          </a:p>
        </p:txBody>
      </p:sp>
      <p:grpSp>
        <p:nvGrpSpPr>
          <p:cNvPr id="3" name="Group 71"/>
          <p:cNvGrpSpPr>
            <a:grpSpLocks/>
          </p:cNvGrpSpPr>
          <p:nvPr/>
        </p:nvGrpSpPr>
        <p:grpSpPr bwMode="auto">
          <a:xfrm>
            <a:off x="381000" y="19050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908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6670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2004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4290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7" name="Group 77"/>
          <p:cNvGrpSpPr>
            <a:grpSpLocks/>
          </p:cNvGrpSpPr>
          <p:nvPr/>
        </p:nvGrpSpPr>
        <p:grpSpPr bwMode="auto">
          <a:xfrm>
            <a:off x="1066800" y="4506912"/>
            <a:ext cx="4876800" cy="2122488"/>
            <a:chOff x="1066800" y="4343400"/>
            <a:chExt cx="4876800" cy="2121932"/>
          </a:xfrm>
        </p:grpSpPr>
        <p:sp>
          <p:nvSpPr>
            <p:cNvPr id="29721" name="Content Placeholder 2"/>
            <p:cNvSpPr txBox="1">
              <a:spLocks/>
            </p:cNvSpPr>
            <p:nvPr/>
          </p:nvSpPr>
          <p:spPr bwMode="auto">
            <a:xfrm>
              <a:off x="1447800" y="43434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buFontTx/>
                <a:buNone/>
              </a:pPr>
              <a:r>
                <a:rPr lang="en-US" altLang="en-US" sz="1600" b="1"/>
                <a:t>DNS Hierarchy</a:t>
              </a:r>
            </a:p>
          </p:txBody>
        </p:sp>
        <p:grpSp>
          <p:nvGrpSpPr>
            <p:cNvPr id="29722" name="Group 85"/>
            <p:cNvGrpSpPr>
              <a:grpSpLocks/>
            </p:cNvGrpSpPr>
            <p:nvPr/>
          </p:nvGrpSpPr>
          <p:grpSpPr bwMode="auto">
            <a:xfrm>
              <a:off x="1066800" y="4343400"/>
              <a:ext cx="4876800" cy="2121932"/>
              <a:chOff x="2362200" y="4572000"/>
              <a:chExt cx="4876800" cy="2121932"/>
            </a:xfrm>
          </p:grpSpPr>
          <p:cxnSp>
            <p:nvCxnSpPr>
              <p:cNvPr id="34" name="Straight Connector 33"/>
              <p:cNvCxnSpPr/>
              <p:nvPr/>
            </p:nvCxnSpPr>
            <p:spPr>
              <a:xfrm rot="5400000">
                <a:off x="4419680" y="5029040"/>
                <a:ext cx="60944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16200000" flipH="1">
                <a:off x="4838780" y="4990940"/>
                <a:ext cx="60944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4114880" y="5638481"/>
                <a:ext cx="60944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49" name="Flowchart: Connector 48"/>
              <p:cNvSpPr/>
              <p:nvPr/>
            </p:nvSpPr>
            <p:spPr>
              <a:xfrm>
                <a:off x="52578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3" name="Flowchart: Connector 32"/>
              <p:cNvSpPr/>
              <p:nvPr/>
            </p:nvSpPr>
            <p:spPr>
              <a:xfrm>
                <a:off x="45720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35"/>
              <p:cNvSpPr/>
              <p:nvPr/>
            </p:nvSpPr>
            <p:spPr>
              <a:xfrm>
                <a:off x="4876800" y="480054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7" name="Flowchart: Connector 36"/>
              <p:cNvSpPr/>
              <p:nvPr/>
            </p:nvSpPr>
            <p:spPr>
              <a:xfrm>
                <a:off x="4267200" y="60194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0" name="TextBox 38"/>
              <p:cNvSpPr txBox="1">
                <a:spLocks noChangeArrowheads="1"/>
              </p:cNvSpPr>
              <p:nvPr/>
            </p:nvSpPr>
            <p:spPr bwMode="auto">
              <a:xfrm>
                <a:off x="39624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se</a:t>
                </a:r>
              </a:p>
            </p:txBody>
          </p:sp>
          <p:sp>
            <p:nvSpPr>
              <p:cNvPr id="29731" name="TextBox 39"/>
              <p:cNvSpPr txBox="1">
                <a:spLocks noChangeArrowheads="1"/>
              </p:cNvSpPr>
              <p:nvPr/>
            </p:nvSpPr>
            <p:spPr bwMode="auto">
              <a:xfrm>
                <a:off x="53340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com</a:t>
                </a:r>
              </a:p>
            </p:txBody>
          </p:sp>
          <p:sp>
            <p:nvSpPr>
              <p:cNvPr id="29732" name="TextBox 40"/>
              <p:cNvSpPr txBox="1">
                <a:spLocks noChangeArrowheads="1"/>
              </p:cNvSpPr>
              <p:nvPr/>
            </p:nvSpPr>
            <p:spPr bwMode="auto">
              <a:xfrm>
                <a:off x="4953000" y="4572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root</a:t>
                </a:r>
              </a:p>
            </p:txBody>
          </p:sp>
          <p:sp>
            <p:nvSpPr>
              <p:cNvPr id="29733" name="TextBox 41"/>
              <p:cNvSpPr txBox="1">
                <a:spLocks noChangeArrowheads="1"/>
              </p:cNvSpPr>
              <p:nvPr/>
            </p:nvSpPr>
            <p:spPr bwMode="auto">
              <a:xfrm>
                <a:off x="2362200" y="58674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majorbank.se</a:t>
                </a:r>
              </a:p>
            </p:txBody>
          </p:sp>
          <p:cxnSp>
            <p:nvCxnSpPr>
              <p:cNvPr id="44" name="Straight Connector 43"/>
              <p:cNvCxnSpPr/>
              <p:nvPr/>
            </p:nvCxnSpPr>
            <p:spPr>
              <a:xfrm rot="16200000" flipH="1">
                <a:off x="4305350" y="6133651"/>
                <a:ext cx="38090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51" name="Flowchart: Connector 50"/>
              <p:cNvSpPr/>
              <p:nvPr/>
            </p:nvSpPr>
            <p:spPr>
              <a:xfrm>
                <a:off x="4572000" y="64003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6" name="TextBox 51"/>
              <p:cNvSpPr txBox="1">
                <a:spLocks noChangeArrowheads="1"/>
              </p:cNvSpPr>
              <p:nvPr/>
            </p:nvSpPr>
            <p:spPr bwMode="auto">
              <a:xfrm>
                <a:off x="4648200" y="63246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www.majorbank.se</a:t>
                </a:r>
              </a:p>
            </p:txBody>
          </p:sp>
        </p:grpSp>
      </p:grpSp>
      <p:sp>
        <p:nvSpPr>
          <p:cNvPr id="29705" name="TextBox 37"/>
          <p:cNvSpPr txBox="1">
            <a:spLocks noChangeArrowheads="1"/>
          </p:cNvSpPr>
          <p:nvPr/>
        </p:nvSpPr>
        <p:spPr bwMode="auto">
          <a:xfrm>
            <a:off x="4114800" y="19050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257800" y="2057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600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257800" y="22860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9050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9" name="Group 72"/>
          <p:cNvGrpSpPr>
            <a:grpSpLocks/>
          </p:cNvGrpSpPr>
          <p:nvPr/>
        </p:nvGrpSpPr>
        <p:grpSpPr bwMode="auto">
          <a:xfrm>
            <a:off x="1905000" y="21336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10" name="Group 74"/>
          <p:cNvGrpSpPr>
            <a:grpSpLocks/>
          </p:cNvGrpSpPr>
          <p:nvPr/>
        </p:nvGrpSpPr>
        <p:grpSpPr bwMode="auto">
          <a:xfrm>
            <a:off x="838200" y="28194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45" name="Rectangle 44"/>
          <p:cNvSpPr/>
          <p:nvPr/>
        </p:nvSpPr>
        <p:spPr>
          <a:xfrm>
            <a:off x="3886200" y="1600200"/>
            <a:ext cx="16764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4876800" y="3733800"/>
            <a:ext cx="838200" cy="369888"/>
          </a:xfrm>
          <a:prstGeom prst="rect">
            <a:avLst/>
          </a:prstGeom>
          <a:noFill/>
        </p:spPr>
        <p:txBody>
          <a:bodyPr>
            <a:spAutoFit/>
          </a:bodyPr>
          <a:lstStyle/>
          <a:p>
            <a:pPr>
              <a:defRPr/>
            </a:pPr>
            <a:r>
              <a:rPr lang="en-US" b="1" dirty="0">
                <a:latin typeface="+mn-lt"/>
              </a:rPr>
              <a:t>ISP</a:t>
            </a:r>
          </a:p>
        </p:txBody>
      </p:sp>
      <p:sp>
        <p:nvSpPr>
          <p:cNvPr id="48" name="TextBox 47"/>
          <p:cNvSpPr txBox="1"/>
          <p:nvPr/>
        </p:nvSpPr>
        <p:spPr>
          <a:xfrm>
            <a:off x="6019800" y="3733800"/>
            <a:ext cx="2895600" cy="369888"/>
          </a:xfrm>
          <a:prstGeom prst="rect">
            <a:avLst/>
          </a:prstGeom>
          <a:noFill/>
        </p:spPr>
        <p:txBody>
          <a:bodyPr>
            <a:spAutoFit/>
          </a:bodyPr>
          <a:lstStyle/>
          <a:p>
            <a:pPr>
              <a:defRPr/>
            </a:pPr>
            <a:r>
              <a:rPr lang="en-US" b="1" dirty="0" err="1">
                <a:latin typeface="Lucida Sans Unicode" pitchFamily="34" charset="0"/>
              </a:rPr>
              <a:t>Majorbank</a:t>
            </a:r>
            <a:r>
              <a:rPr lang="en-US" b="1" dirty="0">
                <a:latin typeface="Lucida Sans Unicode" pitchFamily="34" charset="0"/>
              </a:rPr>
              <a:t> (Registrant)</a:t>
            </a:r>
            <a:endParaRPr lang="en-US" b="1" dirty="0">
              <a:latin typeface="+mn-lt"/>
            </a:endParaRPr>
          </a:p>
        </p:txBody>
      </p:sp>
      <p:sp>
        <p:nvSpPr>
          <p:cNvPr id="50" name="Rectangle 49"/>
          <p:cNvSpPr/>
          <p:nvPr/>
        </p:nvSpPr>
        <p:spPr>
          <a:xfrm>
            <a:off x="5867400" y="16002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Line 24"/>
          <p:cNvSpPr>
            <a:spLocks noChangeShapeType="1"/>
          </p:cNvSpPr>
          <p:nvPr/>
        </p:nvSpPr>
        <p:spPr bwMode="auto">
          <a:xfrm>
            <a:off x="6858000" y="3124200"/>
            <a:ext cx="152400" cy="304800"/>
          </a:xfrm>
          <a:prstGeom prst="line">
            <a:avLst/>
          </a:prstGeom>
          <a:noFill/>
          <a:ln w="444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410851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ox(i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Caching Responses for Efficiency</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3074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30742"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725"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30740"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9"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sp>
        <p:nvSpPr>
          <p:cNvPr id="30728"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0729" name="TextBox 52"/>
          <p:cNvSpPr txBox="1">
            <a:spLocks noChangeArrowheads="1"/>
          </p:cNvSpPr>
          <p:nvPr/>
        </p:nvSpPr>
        <p:spPr bwMode="auto">
          <a:xfrm>
            <a:off x="5867400" y="1524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0730"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7"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7"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8"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5"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56612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a:t>
            </a:r>
            <a:br>
              <a:rPr lang="en-US" dirty="0" smtClean="0"/>
            </a:br>
            <a:r>
              <a:rPr lang="en-US" dirty="0" smtClean="0"/>
              <a:t>DNS Cache Poisoning Attack</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288092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err="1" smtClean="0"/>
              <a:t>Argghh</a:t>
            </a:r>
            <a:r>
              <a:rPr lang="en-US" dirty="0" smtClean="0"/>
              <a:t>! Now all ISP customers get sent to attacker.</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2795"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2"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2773"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2774"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94"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2791"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2789"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8"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6"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2777"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783"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143179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9132</TotalTime>
  <Words>2641</Words>
  <Application>Microsoft Office PowerPoint</Application>
  <PresentationFormat>On-screen Show (4:3)</PresentationFormat>
  <Paragraphs>414</Paragraphs>
  <Slides>37</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맑은 고딕</vt:lpstr>
      <vt:lpstr>ＭＳ Ｐゴシック</vt:lpstr>
      <vt:lpstr>Arial</vt:lpstr>
      <vt:lpstr>Calibri</vt:lpstr>
      <vt:lpstr>Courier New</vt:lpstr>
      <vt:lpstr>DINOT-Medium</vt:lpstr>
      <vt:lpstr>Georgia</vt:lpstr>
      <vt:lpstr>Lucida Sans Unicode</vt:lpstr>
      <vt:lpstr>Times New Roman</vt:lpstr>
      <vt:lpstr>Wingdings</vt:lpstr>
      <vt:lpstr>Wingdings 3</vt:lpstr>
      <vt:lpstr>Office Theme</vt:lpstr>
      <vt:lpstr>Why DNSSEC ?</vt:lpstr>
      <vt:lpstr>DNS Basics</vt:lpstr>
      <vt:lpstr>DNS is a part of all IT ecosystems </vt:lpstr>
      <vt:lpstr>Where DNSSEC fits in</vt:lpstr>
      <vt:lpstr>The Bad: DNSChanger - ‘Biggest Cybercriminal Takedown in History’ – 4M machines, 100 countries, $14M</vt:lpstr>
      <vt:lpstr>The Internet’s Phone Book - Domain Name System (DNS)</vt:lpstr>
      <vt:lpstr>Caching Responses for Efficiency</vt:lpstr>
      <vt:lpstr>The Problem:  DNS Cache Poisoning Attack</vt:lpstr>
      <vt:lpstr>Argghh! Now all ISP customers get sent to attacker.</vt:lpstr>
      <vt:lpstr>Securing The Phone Book - DNS Security Extensions (DNSSEC)</vt:lpstr>
      <vt:lpstr>Resolver only caches validated records</vt:lpstr>
      <vt:lpstr>Securing it</vt:lpstr>
      <vt:lpstr>The Bad: Other DNS hijacks*</vt:lpstr>
      <vt:lpstr>The Business Case for DNSSEC</vt:lpstr>
      <vt:lpstr>DNSSEC interest from governments</vt:lpstr>
      <vt:lpstr>PowerPoint Presentation</vt:lpstr>
      <vt:lpstr>DNSSEC - Where we are</vt:lpstr>
      <vt:lpstr>But…</vt:lpstr>
      <vt:lpstr>DNSSEC: So what’s the problem?</vt:lpstr>
      <vt:lpstr>PowerPoint Presentation</vt:lpstr>
      <vt:lpstr>What you can do</vt:lpstr>
      <vt:lpstr>I* smell opportunity !</vt:lpstr>
      <vt:lpstr>Game changing Internet Core Infrastructure Upgrade </vt:lpstr>
      <vt:lpstr>Too many CAs. Which one can we trust? DNSSEC to the rescue….</vt:lpstr>
      <vt:lpstr>Opportunity: New Security Solutions</vt:lpstr>
      <vt:lpstr>Scalable Security for IoT</vt:lpstr>
      <vt:lpstr>DNSSEC: Internet infrastructure upgrade to help address today’s needs and create tomorrow’s opportunity.</vt:lpstr>
      <vt:lpstr>Hmm…how do I trust it? (transparency transparency transparency!)</vt:lpstr>
      <vt:lpstr>ICANN DNSSEC Deployment @Root</vt:lpstr>
      <vt:lpstr>ICANN DNSSEC Deployment @Root (and elsewhere)</vt:lpstr>
      <vt:lpstr>http://www.flickr.com/photos/kjd/sets/72157624302045698/</vt:lpstr>
      <vt:lpstr>PowerPoint Presentation</vt:lpstr>
      <vt:lpstr>PowerPoint Presentation</vt:lpstr>
      <vt:lpstr>PowerPoint Presentation</vt:lpstr>
      <vt:lpstr>PowerPoint Presentation</vt:lpstr>
      <vt:lpstr>DNSSEC: Internet infrastructure upgrade to help address today’s needs and create tomorrow’s opportunity.</vt:lpstr>
      <vt:lpstr>The Internet’s Phone Book - Domain Name System (DNS+DNSSEC)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502</cp:revision>
  <dcterms:created xsi:type="dcterms:W3CDTF">2011-12-08T21:30:29Z</dcterms:created>
  <dcterms:modified xsi:type="dcterms:W3CDTF">2015-07-07T12:50:21Z</dcterms:modified>
</cp:coreProperties>
</file>