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256" r:id="rId2"/>
    <p:sldId id="257" r:id="rId3"/>
    <p:sldId id="319" r:id="rId4"/>
    <p:sldId id="284" r:id="rId5"/>
    <p:sldId id="285" r:id="rId6"/>
    <p:sldId id="286" r:id="rId7"/>
    <p:sldId id="289" r:id="rId8"/>
    <p:sldId id="290" r:id="rId9"/>
    <p:sldId id="291" r:id="rId10"/>
    <p:sldId id="292" r:id="rId11"/>
    <p:sldId id="293" r:id="rId12"/>
    <p:sldId id="294" r:id="rId13"/>
    <p:sldId id="318" r:id="rId14"/>
    <p:sldId id="325" r:id="rId15"/>
    <p:sldId id="379" r:id="rId16"/>
    <p:sldId id="355" r:id="rId17"/>
    <p:sldId id="361" r:id="rId18"/>
    <p:sldId id="371" r:id="rId19"/>
    <p:sldId id="372" r:id="rId20"/>
    <p:sldId id="377" r:id="rId21"/>
    <p:sldId id="358" r:id="rId22"/>
    <p:sldId id="359" r:id="rId23"/>
    <p:sldId id="385" r:id="rId24"/>
    <p:sldId id="380" r:id="rId25"/>
    <p:sldId id="351" r:id="rId26"/>
    <p:sldId id="352" r:id="rId27"/>
    <p:sldId id="353" r:id="rId28"/>
    <p:sldId id="354" r:id="rId29"/>
    <p:sldId id="381" r:id="rId30"/>
    <p:sldId id="264" r:id="rId31"/>
    <p:sldId id="383" r:id="rId32"/>
    <p:sldId id="265" r:id="rId33"/>
    <p:sldId id="266" r:id="rId34"/>
    <p:sldId id="369" r:id="rId35"/>
    <p:sldId id="370" r:id="rId36"/>
    <p:sldId id="295" r:id="rId37"/>
    <p:sldId id="296" r:id="rId38"/>
    <p:sldId id="268" r:id="rId39"/>
    <p:sldId id="373" r:id="rId40"/>
    <p:sldId id="269" r:id="rId41"/>
    <p:sldId id="376" r:id="rId42"/>
    <p:sldId id="374" r:id="rId43"/>
    <p:sldId id="375" r:id="rId44"/>
    <p:sldId id="382" r:id="rId45"/>
    <p:sldId id="270" r:id="rId46"/>
    <p:sldId id="337" r:id="rId47"/>
    <p:sldId id="338" r:id="rId48"/>
    <p:sldId id="339" r:id="rId49"/>
    <p:sldId id="340" r:id="rId50"/>
    <p:sldId id="349" r:id="rId51"/>
    <p:sldId id="350" r:id="rId52"/>
    <p:sldId id="341" r:id="rId53"/>
    <p:sldId id="342" r:id="rId54"/>
    <p:sldId id="343" r:id="rId55"/>
    <p:sldId id="301" r:id="rId56"/>
    <p:sldId id="302" r:id="rId57"/>
    <p:sldId id="303" r:id="rId58"/>
    <p:sldId id="304" r:id="rId59"/>
    <p:sldId id="305" r:id="rId60"/>
    <p:sldId id="283" r:id="rId61"/>
    <p:sldId id="306" r:id="rId62"/>
    <p:sldId id="307" r:id="rId63"/>
    <p:sldId id="308" r:id="rId64"/>
    <p:sldId id="309" r:id="rId65"/>
    <p:sldId id="310" r:id="rId66"/>
    <p:sldId id="311" r:id="rId67"/>
    <p:sldId id="312" r:id="rId68"/>
    <p:sldId id="313" r:id="rId69"/>
    <p:sldId id="314" r:id="rId70"/>
    <p:sldId id="364" r:id="rId71"/>
    <p:sldId id="363" r:id="rId72"/>
    <p:sldId id="280" r:id="rId73"/>
    <p:sldId id="365" r:id="rId74"/>
    <p:sldId id="282" r:id="rId75"/>
    <p:sldId id="317" r:id="rId76"/>
    <p:sldId id="362" r:id="rId77"/>
    <p:sldId id="300" r:id="rId78"/>
    <p:sldId id="316" r:id="rId79"/>
    <p:sldId id="366" r:id="rId80"/>
    <p:sldId id="346" r:id="rId81"/>
    <p:sldId id="344" r:id="rId82"/>
    <p:sldId id="275" r:id="rId83"/>
    <p:sldId id="276" r:id="rId84"/>
    <p:sldId id="278" r:id="rId85"/>
    <p:sldId id="320" r:id="rId86"/>
    <p:sldId id="386" r:id="rId87"/>
    <p:sldId id="277" r:id="rId8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33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C40A4E9F-A88D-491D-BE54-54621274B508}" type="datetimeFigureOut">
              <a:rPr lang="en-US"/>
              <a:pPr>
                <a:defRPr/>
              </a:pPr>
              <a:t>4/18/2012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F255F52-DC7A-44B8-B39E-091C04DAEC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F7F52CA-316F-4814-B2A8-C999F427DB18}" type="datetimeFigureOut">
              <a:rPr lang="en-US"/>
              <a:pPr>
                <a:defRPr/>
              </a:pPr>
              <a:t>4/18/2012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3464B0F0-AB45-4160-8B0D-191DDE55F09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usher.internet2.edu/practices/ca1/cps.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tinyurl.com/34zzmn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is.se/docs/se-dnssec-dps-eng.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iana.org/dnssec"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csrc.nist.gov/publications/nistpubs/800-57/sp800-57_PART3_key-management_Dec2009.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ff.org/observator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royal.pingdom.com/2011/01/12/internet-2010-in-number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Make it part of all registrations.</a:t>
            </a:r>
          </a:p>
          <a:p>
            <a:pPr eaLnBrk="1" hangingPunct="1">
              <a:spcBef>
                <a:spcPct val="0"/>
              </a:spcBef>
            </a:pPr>
            <a:r>
              <a:rPr lang="en-US" smtClean="0"/>
              <a:t>List – DE SE(banks) COM NET EDU GOV(USG/OMB-DHS mandate) BR(banks) BG FR</a:t>
            </a:r>
          </a:p>
          <a:p>
            <a:pPr eaLnBrk="1" hangingPunct="1">
              <a:spcBef>
                <a:spcPct val="0"/>
              </a:spcBef>
            </a:pPr>
            <a:r>
              <a:rPr lang="en-US" smtClean="0"/>
              <a:t>Some deployments have also focused on financial sectors.</a:t>
            </a:r>
          </a:p>
          <a:p>
            <a:pPr eaLnBrk="1" hangingPunct="1">
              <a:spcBef>
                <a:spcPct val="0"/>
              </a:spcBef>
            </a:pPr>
            <a:r>
              <a:rPr lang="en-US" smtClean="0"/>
              <a:t>Vendors are beginning to adopt DNSSEC into products. Support in MSFT.</a:t>
            </a:r>
          </a:p>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C5A1DC-7F98-46E3-BC89-E4DB3BF37B43}"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Trust – learn from existing formal IT security practices like SysTrust Principles: “Security, Availability,</a:t>
            </a:r>
          </a:p>
          <a:p>
            <a:pPr eaLnBrk="1" hangingPunct="1">
              <a:spcBef>
                <a:spcPct val="0"/>
              </a:spcBef>
            </a:pPr>
            <a:r>
              <a:rPr lang="en-US" smtClean="0"/>
              <a:t>Processing Integrity, Confidentiality, and Privacy”</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22CDF5-6F10-49E2-9482-DF53B4F59C96}" type="slidenum">
              <a:rPr lang="en-US" smtClean="0"/>
              <a:pPr/>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Acceptable level of risk - e.g. reputtation: no-compromise; An attack can only take place if key compromise goes unnoticed.  Can recover otherwise.;  Be real: will not protect against terrorist attack; internal collusion – pick a number: 1 in a million?; irrelevancy/non-use: stakeholder involvement.</a:t>
            </a:r>
          </a:p>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9BA7C3-1D81-4300-ACF0-E63012ADFCB5}" type="slidenum">
              <a:rPr lang="en-US" smtClean="0"/>
              <a:pPr/>
              <a:t>18</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False expectations – e.g. lack of “SLA” and or “DPS” to set expectations on compromise recovery for child key (how long) as well as for parent keying material (backup keys, how long).  No one can offer perfect security.  But </a:t>
            </a:r>
          </a:p>
          <a:p>
            <a:pPr eaLnBrk="1" hangingPunct="1">
              <a:spcBef>
                <a:spcPct val="0"/>
              </a:spcBef>
            </a:pPr>
            <a:r>
              <a:rPr lang="en-US" smtClean="0"/>
              <a:t>Involve stakeholders to minimize reputational / legal risks.  </a:t>
            </a:r>
          </a:p>
          <a:p>
            <a:pPr eaLnBrk="1" hangingPunct="1">
              <a:spcBef>
                <a:spcPct val="0"/>
              </a:spcBef>
            </a:pPr>
            <a:r>
              <a:rPr lang="en-US" smtClean="0"/>
              <a:t>Insecure DS handling – broken chain of trust</a:t>
            </a:r>
          </a:p>
          <a:p>
            <a:pPr eaLnBrk="1" hangingPunct="1">
              <a:spcBef>
                <a:spcPct val="0"/>
              </a:spcBef>
            </a:pPr>
            <a:r>
              <a:rPr lang="en-US" smtClean="0"/>
              <a:t>Private key compromise: bad rng, too short;  background checks?, threats, bribed -&gt; collusion</a:t>
            </a:r>
          </a:p>
          <a:p>
            <a:pPr eaLnBrk="1" hangingPunct="1">
              <a:spcBef>
                <a:spcPct val="0"/>
              </a:spcBef>
            </a:pPr>
            <a:r>
              <a:rPr lang="en-US" smtClean="0"/>
              <a:t>bad Signer: unvalidated s/w; vulnerable code.</a:t>
            </a:r>
          </a:p>
          <a:p>
            <a:pPr eaLnBrk="1" hangingPunct="1">
              <a:spcBef>
                <a:spcPct val="0"/>
              </a:spcBef>
            </a:pPr>
            <a:r>
              <a:rPr lang="en-US" smtClean="0"/>
              <a:t>Undetermined: loss of chain of custody (careless handling, sabotage, environment, access control failure, structure weakness, collusion)</a:t>
            </a:r>
          </a:p>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DBE165-72D2-4278-97CE-63B50B96F78A}" type="slidenum">
              <a:rPr lang="en-US" smtClean="0"/>
              <a:pPr/>
              <a:t>19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sz="2900" dirty="0" smtClean="0">
                <a:hlinkClick r:id="rId3"/>
              </a:rPr>
              <a:t>http://www.internetdagarna.se/arkiv/2008/www.internetdagarna.se/images/stories/doc/22_Kjell_Rydger_DNSSEC_from_a_bank_perspective_2008-10-20.pdf</a:t>
            </a:r>
            <a:r>
              <a:rPr lang="en-US" sz="2900" dirty="0" smtClean="0"/>
              <a:t> </a:t>
            </a:r>
          </a:p>
          <a:p>
            <a:pPr eaLnBrk="1" hangingPunct="1">
              <a:defRPr/>
            </a:pPr>
            <a:endParaRPr lang="en-US" sz="2900" dirty="0" smtClean="0"/>
          </a:p>
          <a:p>
            <a:pPr eaLnBrk="1" hangingPunct="1">
              <a:defRPr/>
            </a:pPr>
            <a:r>
              <a:rPr lang="en-US" sz="2900" dirty="0" smtClean="0"/>
              <a:t>Too much?</a:t>
            </a:r>
          </a:p>
          <a:p>
            <a:pPr lvl="1" eaLnBrk="1" hangingPunct="1">
              <a:defRPr/>
            </a:pPr>
            <a:r>
              <a:rPr lang="en-US" sz="2400" dirty="0" smtClean="0"/>
              <a:t>Outsource all</a:t>
            </a:r>
          </a:p>
          <a:p>
            <a:pPr lvl="1" eaLnBrk="1" hangingPunct="1">
              <a:defRPr/>
            </a:pPr>
            <a:r>
              <a:rPr lang="en-US" sz="2400" dirty="0" smtClean="0"/>
              <a:t>Opportunity for some</a:t>
            </a:r>
          </a:p>
          <a:p>
            <a:pPr>
              <a:defRPr/>
            </a:pPr>
            <a:endParaRPr lang="en-US" dirty="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C46F48-48D9-412D-BCA3-C9582CF2B98B}" type="slidenum">
              <a:rPr lang="en-US" smtClean="0"/>
              <a:pPr/>
              <a:t>23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Learn from existing formal IT security practices.   </a:t>
            </a:r>
          </a:p>
          <a:p>
            <a:pPr eaLnBrk="1" hangingPunct="1">
              <a:spcBef>
                <a:spcPct val="0"/>
              </a:spcBef>
            </a:pPr>
            <a:r>
              <a:rPr lang="en-US" smtClean="0"/>
              <a:t>CPS and instructive CA key/backup document for HEBCA: </a:t>
            </a:r>
            <a:r>
              <a:rPr lang="en-US" smtClean="0">
                <a:hlinkClick r:id="rId3"/>
              </a:rPr>
              <a:t>http://usher.internet2.edu/practices/ca1/cps.pdf</a:t>
            </a:r>
            <a:r>
              <a:rPr lang="en-US" smtClean="0"/>
              <a:t>   </a:t>
            </a:r>
            <a:r>
              <a:rPr lang="en-US" b="1" smtClean="0">
                <a:hlinkClick r:id="rId4"/>
              </a:rPr>
              <a:t>http://tinyurl.com/34zzmne</a:t>
            </a:r>
            <a:r>
              <a:rPr lang="en-US" b="1" smtClean="0"/>
              <a:t> </a:t>
            </a:r>
            <a:endParaRPr lang="en-US" smtClean="0"/>
          </a:p>
          <a:p>
            <a:pPr eaLnBrk="1" hangingPunct="1">
              <a:spcBef>
                <a:spcPct val="0"/>
              </a:spcBef>
            </a:pPr>
            <a:r>
              <a:rPr lang="en-US" smtClean="0"/>
              <a:t>CA’s are a good start (they know the trust business) but most of internal Practices are kept private.</a:t>
            </a:r>
          </a:p>
          <a:p>
            <a:pPr eaLnBrk="1" hangingPunct="1">
              <a:spcBef>
                <a:spcPct val="0"/>
              </a:spcBef>
            </a:pPr>
            <a:r>
              <a:rPr lang="en-US" smtClean="0"/>
              <a:t>Line between current CA offerings and DNS will become blurred – but real CAs provide critical value on the ground, e.g., EV certs.</a:t>
            </a:r>
          </a:p>
          <a:p>
            <a:pPr eaLnBrk="1" hangingPunct="1">
              <a:spcBef>
                <a:spcPct val="0"/>
              </a:spcBef>
            </a:pPr>
            <a:r>
              <a:rPr lang="en-US" smtClean="0"/>
              <a:t>Note: Cant just copy CPS – usually copyrighted. </a:t>
            </a:r>
          </a:p>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606BE-817C-41F6-8AB2-C809D798AAE3}" type="slidenum">
              <a:rPr lang="en-US" smtClean="0"/>
              <a:pPr/>
              <a:t>34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Policy may be used by TLD mgrs or regulatory authorities to express requirements to registry operator.</a:t>
            </a:r>
          </a:p>
          <a:p>
            <a:pPr eaLnBrk="1" hangingPunct="1">
              <a:spcBef>
                <a:spcPct val="0"/>
              </a:spcBef>
            </a:pPr>
            <a:r>
              <a:rPr lang="en-US" smtClean="0"/>
              <a:t>Or may simply be the registry’s own standards to follow.</a:t>
            </a:r>
          </a:p>
          <a:p>
            <a:pPr eaLnBrk="1" hangingPunct="1">
              <a:spcBef>
                <a:spcPct val="0"/>
              </a:spcBef>
            </a:pPr>
            <a:r>
              <a:rPr lang="en-US" smtClean="0"/>
              <a:t>May be one document or two. </a:t>
            </a:r>
          </a:p>
          <a:p>
            <a:pPr eaLnBrk="1" hangingPunct="1">
              <a:spcBef>
                <a:spcPct val="0"/>
              </a:spcBef>
            </a:pPr>
            <a:r>
              <a:rPr lang="en-US" smtClean="0"/>
              <a:t>RFC for DNS framework / check list in draft (Fredrik Lundgren)</a:t>
            </a:r>
          </a:p>
          <a:p>
            <a:pPr eaLnBrk="1" hangingPunct="1">
              <a:spcBef>
                <a:spcPct val="0"/>
              </a:spcBef>
            </a:pPr>
            <a:r>
              <a:rPr lang="en-US" smtClean="0"/>
              <a:t>Examples: SE DPS </a:t>
            </a:r>
            <a:r>
              <a:rPr lang="en-US" smtClean="0">
                <a:hlinkClick r:id="rId3"/>
              </a:rPr>
              <a:t>http://www.iis.se/docs/se-dnssec-dps-eng.pdf</a:t>
            </a:r>
            <a:r>
              <a:rPr lang="en-US" smtClean="0"/>
              <a:t>    Root </a:t>
            </a:r>
            <a:r>
              <a:rPr lang="en-US" smtClean="0">
                <a:hlinkClick r:id="rId4"/>
              </a:rPr>
              <a:t>http://www.iana.org/dnssec</a:t>
            </a:r>
            <a:r>
              <a:rPr lang="en-US" smtClean="0"/>
              <a:t> </a:t>
            </a:r>
          </a:p>
          <a:p>
            <a:pPr eaLnBrk="1" hangingPunct="1">
              <a:spcBef>
                <a:spcPct val="0"/>
              </a:spcBef>
            </a:pPr>
            <a:r>
              <a:rPr lang="en-US" smtClean="0"/>
              <a:t>Describe PMA</a:t>
            </a:r>
          </a:p>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0A9BE8-0D70-49D6-BEE3-D4C844728973}" type="slidenum">
              <a:rPr lang="en-US" smtClean="0"/>
              <a:pPr/>
              <a:t>35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Spells out multiparty controls (e.g., at least two)</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36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Just go through and replace “SE” with “your TLD” for a great starting point for your lawyers.</a:t>
            </a:r>
          </a:p>
          <a:p>
            <a:pPr eaLnBrk="1" hangingPunct="1">
              <a:spcBef>
                <a:spcPct val="0"/>
              </a:spcBef>
            </a:pPr>
            <a:r>
              <a:rPr lang="en-US" smtClean="0"/>
              <a:t>**BR just had checklists.   Bottom line – transparency buys trust.</a:t>
            </a:r>
          </a:p>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E73F1F-F140-4F7A-9843-7BBF3B69B657}" type="slidenum">
              <a:rPr lang="en-US" smtClean="0"/>
              <a:pPr/>
              <a:t>37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Point to root zone key ceremonies document</a:t>
            </a:r>
          </a:p>
          <a:p>
            <a:pPr eaLnBrk="1" hangingPunct="1"/>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283CA0-2749-4F54-B93A-5B22321120E0}" type="slidenum">
              <a:rPr lang="en-US" smtClean="0"/>
              <a:pPr/>
              <a:t>39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Some elements above may need to be attested to or signed by management as determined by auditor.</a:t>
            </a:r>
          </a:p>
          <a:p>
            <a:pPr eaLnBrk="1" hangingPunct="1"/>
            <a:r>
              <a:rPr lang="en-US" smtClean="0"/>
              <a:t>Logs should have entry/exit, open/close, removal/return. </a:t>
            </a:r>
          </a:p>
          <a:p>
            <a:pPr eaLnBrk="1" hangingPunct="1"/>
            <a:r>
              <a:rPr lang="en-US" smtClean="0"/>
              <a:t>Compensating Controls  are your friend – other logs, logging, video etc…</a:t>
            </a:r>
          </a:p>
          <a:p>
            <a:pPr eaLnBrk="1" hangingPunct="1"/>
            <a:endParaRPr lang="en-US"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A9787-07AC-4A42-98C5-3BB081CC3467}" type="slidenum">
              <a:rPr lang="en-US" smtClean="0"/>
              <a:pPr/>
              <a:t>41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presentation last week even pointed out that H/W bit errors causing mis-direction e.g., mic2osoft.com and microsoft.com are common from automated processes – i.e. not fat fingered.  Attackers could simply buy bit-squatting domains. </a:t>
            </a: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CF2A9F-34B3-4299-8ACC-9D9FE5C9A308}" type="slidenum">
              <a:rPr lang="en-US" smtClean="0"/>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California reference – risk profile balances operational, cost, and environmental </a:t>
            </a:r>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A651A8-715D-4CCE-87D2-FBFB4CA4A654}" type="slidenum">
              <a:rPr lang="en-US" smtClean="0"/>
              <a:pPr/>
              <a:t>47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DADA5-C223-497C-BF33-F79E6D1D8B78}" type="slidenum">
              <a:rPr lang="en-US" smtClean="0"/>
              <a:pPr/>
              <a:t>48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Terrorist attack – not protected</a:t>
            </a:r>
          </a:p>
          <a:p>
            <a:pPr eaLnBrk="1" hangingPunct="1">
              <a:spcBef>
                <a:spcPct val="0"/>
              </a:spcBef>
            </a:pPr>
            <a:r>
              <a:rPr lang="en-US" smtClean="0"/>
              <a:t>Undetected access is worst case</a:t>
            </a:r>
          </a:p>
          <a:p>
            <a:pPr eaLnBrk="1" hangingPunct="1">
              <a:spcBef>
                <a:spcPct val="0"/>
              </a:spcBef>
            </a:pPr>
            <a:r>
              <a:rPr lang="en-US" smtClean="0"/>
              <a:t>Safe story</a:t>
            </a:r>
          </a:p>
          <a:p>
            <a:pPr eaLnBrk="1" hangingPunct="1">
              <a:spcBef>
                <a:spcPct val="0"/>
              </a:spcBef>
            </a:pPr>
            <a:r>
              <a:rPr lang="en-US" smtClean="0"/>
              <a:t>EMI – don’t care if HSM rated</a:t>
            </a:r>
          </a:p>
          <a:p>
            <a:pPr marL="0" lvl="1" eaLnBrk="1" hangingPunct="1">
              <a:spcBef>
                <a:spcPct val="0"/>
              </a:spcBef>
            </a:pPr>
            <a:r>
              <a:rPr lang="en-US" smtClean="0"/>
              <a:t>Local regulations (e.g. fire)</a:t>
            </a:r>
          </a:p>
          <a:p>
            <a:pPr marL="0" lvl="1" eaLnBrk="1" hangingPunct="1">
              <a:spcBef>
                <a:spcPct val="0"/>
              </a:spcBef>
            </a:pPr>
            <a:r>
              <a:rPr lang="en-US" smtClean="0"/>
              <a:t>DCID and various other hard to learn from sources:  9 gague stretched steel, real floor to real ceiling.</a:t>
            </a:r>
          </a:p>
          <a:p>
            <a:pPr eaLnBrk="1" hangingPunct="1">
              <a:spcBef>
                <a:spcPct val="0"/>
              </a:spcBef>
            </a:pPr>
            <a:r>
              <a:rPr lang="en-US" smtClean="0"/>
              <a:t>DNSSEC at root is rare in that we are sharing such info with public – call it a dividend to the public</a:t>
            </a:r>
          </a:p>
          <a:p>
            <a:pPr eaLnBrk="1" hangingPunct="1">
              <a:spcBef>
                <a:spcPct val="0"/>
              </a:spcBef>
            </a:pPr>
            <a:endParaRPr lang="en-US"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AAAB0-7607-45D5-B8A1-7452D47402FA}" type="slidenum">
              <a:rPr lang="en-US" smtClean="0"/>
              <a:pPr/>
              <a:t>49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 of N was 3-of-7 plus SSSC1 SSC2 and multi-person access control to facility</a:t>
            </a:r>
          </a:p>
          <a:p>
            <a:pPr eaLnBrk="1" hangingPunct="1">
              <a:spcBef>
                <a:spcPct val="0"/>
              </a:spcBef>
            </a:pPr>
            <a:endParaRPr lang="en-US" smtClean="0"/>
          </a:p>
          <a:p>
            <a:pPr eaLnBrk="1" hangingPunct="1">
              <a:spcBef>
                <a:spcPct val="0"/>
              </a:spcBef>
            </a:pPr>
            <a:endParaRPr lang="en-US"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9DB773-C31B-4B1C-AF48-6FB5495B4B45}" type="slidenum">
              <a:rPr lang="en-US" smtClean="0"/>
              <a:pPr/>
              <a:t>50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Looks like your hotel safe – huh.  My suggestion – no batteries.</a:t>
            </a:r>
          </a:p>
          <a:p>
            <a:pPr eaLnBrk="1" hangingPunct="1">
              <a:spcBef>
                <a:spcPct val="0"/>
              </a:spcBef>
            </a:pPr>
            <a:endParaRPr lang="en-US"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CA23D3-8D05-4D33-8BB9-1DF7CE04C0B1}" type="slidenum">
              <a:rPr lang="en-US" smtClean="0"/>
              <a:pPr/>
              <a:t>51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Facility is ID + guard – log book  </a:t>
            </a:r>
          </a:p>
          <a:p>
            <a:pPr eaLnBrk="1" hangingPunct="1">
              <a:spcBef>
                <a:spcPct val="0"/>
              </a:spcBef>
            </a:pPr>
            <a:r>
              <a:rPr lang="en-US" smtClean="0"/>
              <a:t>Safe is combination – log sheet</a:t>
            </a:r>
          </a:p>
          <a:p>
            <a:pPr eaLnBrk="1" hangingPunct="1">
              <a:spcBef>
                <a:spcPct val="0"/>
              </a:spcBef>
            </a:pPr>
            <a:r>
              <a:rPr lang="en-US" smtClean="0"/>
              <a:t>Tiers are card+pin+biometric – ACS logging</a:t>
            </a:r>
          </a:p>
          <a:p>
            <a:pPr eaLnBrk="1" hangingPunct="1">
              <a:spcBef>
                <a:spcPct val="0"/>
              </a:spcBef>
            </a:pPr>
            <a:r>
              <a:rPr lang="en-US" smtClean="0"/>
              <a:t>All filmed by at least facility</a:t>
            </a:r>
          </a:p>
          <a:p>
            <a:pPr eaLnBrk="1" hangingPunct="1">
              <a:spcBef>
                <a:spcPct val="0"/>
              </a:spcBef>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4A52B4-974E-422B-A52C-07CFDE718C5D}" type="slidenum">
              <a:rPr lang="en-US" smtClean="0"/>
              <a:pPr/>
              <a:t>52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Facility: Manned, video monitor (and archived), monitor access to racks/cage/room</a:t>
            </a:r>
          </a:p>
          <a:p>
            <a:pPr eaLnBrk="1" hangingPunct="1"/>
            <a:r>
              <a:rPr lang="en-US" smtClean="0"/>
              <a:t>Sensors – door, seismic, water</a:t>
            </a:r>
          </a:p>
          <a:p>
            <a:pPr eaLnBrk="1" hangingPunct="1"/>
            <a:r>
              <a:rPr lang="en-US" smtClean="0"/>
              <a:t>Risk assessment – worst case: undetected/ unnoticed.   So focus on detecting where total prevention is impossible.  …and have mechanism to recover from compromise. </a:t>
            </a:r>
          </a:p>
          <a:p>
            <a:pPr eaLnBrk="1" hangingPunct="1"/>
            <a:endParaRPr lang="en-US" smtClean="0"/>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BE9F1-6E62-4524-B491-A8B6C9802B3B}" type="slidenum">
              <a:rPr lang="en-US" smtClean="0"/>
              <a:pPr/>
              <a:t>53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Availability !!! So two sites AND backup of material.</a:t>
            </a:r>
          </a:p>
          <a:p>
            <a:pPr eaLnBrk="1" hangingPunct="1">
              <a:spcBef>
                <a:spcPct val="0"/>
              </a:spcBef>
            </a:pPr>
            <a:r>
              <a:rPr lang="en-US" smtClean="0"/>
              <a:t>Multiple sites from different facility providers.</a:t>
            </a:r>
          </a:p>
          <a:p>
            <a:pPr eaLnBrk="1" hangingPunct="1"/>
            <a:r>
              <a:rPr lang="en-US" smtClean="0"/>
              <a:t>Off site Backup could be a bank safe deposit box holding a smartcard in a tamper evident bag.</a:t>
            </a:r>
          </a:p>
          <a:p>
            <a:pPr eaLnBrk="1" hangingPunct="1"/>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44E8B-3EEF-45E9-B209-60623AD4AF88}" type="slidenum">
              <a:rPr lang="en-US" smtClean="0"/>
              <a:pPr/>
              <a:t>54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a:t>
            </a:r>
          </a:p>
          <a:p>
            <a:pPr eaLnBrk="1" hangingPunct="1">
              <a:spcBef>
                <a:spcPct val="0"/>
              </a:spcBef>
            </a:pPr>
            <a:r>
              <a:rPr lang="en-US" smtClean="0"/>
              <a:t>lost/guessed password</a:t>
            </a:r>
          </a:p>
          <a:p>
            <a:pPr eaLnBrk="1" hangingPunct="1">
              <a:spcBef>
                <a:spcPct val="0"/>
              </a:spcBef>
            </a:pPr>
            <a:r>
              <a:rPr lang="en-US" smtClean="0"/>
              <a:t>Collusion</a:t>
            </a:r>
          </a:p>
          <a:p>
            <a:pPr eaLnBrk="1" hangingPunct="1">
              <a:spcBef>
                <a:spcPct val="0"/>
              </a:spcBef>
            </a:pPr>
            <a:endParaRPr lang="en-US"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2495E-799C-46DD-A832-7D24D0441FE7}" type="slidenum">
              <a:rPr lang="en-US" smtClean="0"/>
              <a:pPr/>
              <a:t>55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guessed password</a:t>
            </a:r>
          </a:p>
          <a:p>
            <a:pPr eaLnBrk="1" hangingPunct="1">
              <a:spcBef>
                <a:spcPct val="0"/>
              </a:spcBef>
            </a:pPr>
            <a:r>
              <a:rPr lang="en-US" smtClean="0"/>
              <a:t>Password best practices can be found in various commercial standards PCI</a:t>
            </a:r>
          </a:p>
          <a:p>
            <a:pPr eaLnBrk="1" hangingPunct="1">
              <a:spcBef>
                <a:spcPct val="0"/>
              </a:spcBef>
            </a:pPr>
            <a:r>
              <a:rPr lang="en-US" smtClean="0"/>
              <a:t>Most of this slide is critical for the “child” user interface (that does not benefit from any physical security) for submitting DS records.  </a:t>
            </a:r>
          </a:p>
          <a:p>
            <a:pPr eaLnBrk="1" hangingPunct="1">
              <a:spcBef>
                <a:spcPct val="0"/>
              </a:spcBef>
            </a:pPr>
            <a:r>
              <a:rPr lang="en-US" smtClean="0"/>
              <a:t>Out of band may be an automated phone call or FAX like many services (e.g. GoDaddy, name.com – “courtesy” call) do.</a:t>
            </a:r>
          </a:p>
          <a:p>
            <a:pPr eaLnBrk="1" hangingPunct="1">
              <a:spcBef>
                <a:spcPct val="0"/>
              </a:spcBef>
            </a:pPr>
            <a:r>
              <a:rPr lang="en-US" smtClean="0"/>
              <a:t>Pass out various embodiments…</a:t>
            </a:r>
          </a:p>
          <a:p>
            <a:pPr marL="0" lvl="1" eaLnBrk="1" hangingPunct="1">
              <a:spcBef>
                <a:spcPct val="0"/>
              </a:spcBef>
            </a:pPr>
            <a:r>
              <a:rPr lang="en-US" sz="1800" smtClean="0"/>
              <a:t>In the case of compromise, Out-of-band authentication mechanism is necessary (e.g. should attacker use compromised key to facilitate a legitimate dnskey/ds rollover)  - true for parent or child relationship</a:t>
            </a:r>
          </a:p>
          <a:p>
            <a:pPr marL="0" lvl="1" eaLnBrk="1" hangingPunct="1">
              <a:spcBef>
                <a:spcPct val="0"/>
              </a:spcBef>
            </a:pPr>
            <a:endParaRPr lang="en-US" sz="1800"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ED22BB-9516-4898-89F8-D6432FE57A16}" type="slidenum">
              <a:rPr lang="en-US" smtClean="0"/>
              <a:pPr/>
              <a:t>56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Build your own signer and submit keys to Registrar</a:t>
            </a:r>
          </a:p>
          <a:p>
            <a:pPr eaLnBrk="1" hangingPunct="1">
              <a:spcBef>
                <a:spcPct val="0"/>
              </a:spcBef>
            </a:pPr>
            <a:r>
              <a:rPr lang="en-US" smtClean="0"/>
              <a:t>Or use Godaddy service (they have home grown system)</a:t>
            </a:r>
          </a:p>
          <a:p>
            <a:pPr eaLnBrk="1" hangingPunct="1">
              <a:spcBef>
                <a:spcPct val="0"/>
              </a:spcBef>
            </a:pPr>
            <a:r>
              <a:rPr lang="en-US" smtClean="0"/>
              <a:t>Could cost as little as $2/year - VRSN</a:t>
            </a:r>
          </a:p>
          <a:p>
            <a:pPr eaLnBrk="1" hangingPunct="1">
              <a:spcBef>
                <a:spcPct val="0"/>
              </a:spcBef>
            </a:pPr>
            <a:r>
              <a:rPr lang="en-US" smtClean="0"/>
              <a:t>Popular resolvers all support DNSSEC validation.  COMCAST ISP with its 18M customers has turned it on.</a:t>
            </a:r>
          </a:p>
          <a:p>
            <a:pPr eaLnBrk="1" hangingPunct="1">
              <a:spcBef>
                <a:spcPct val="0"/>
              </a:spcBef>
            </a:pPr>
            <a:r>
              <a:rPr lang="en-US" smtClean="0"/>
              <a:t>Do yourself or ccTLD = Free with PCH as learning and stepping stone to self deployment, or partway</a:t>
            </a:r>
          </a:p>
          <a:p>
            <a:pPr eaLnBrk="1" hangingPunct="1">
              <a:spcBef>
                <a:spcPct val="0"/>
              </a:spcBef>
            </a:pPr>
            <a:r>
              <a:rPr lang="en-US" smtClean="0"/>
              <a:t>You have many options</a:t>
            </a:r>
          </a:p>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FB08B4-A31E-4CF2-8ABA-069E1BB39988}" type="slidenum">
              <a:rPr lang="en-US" smtClean="0"/>
              <a:pPr/>
              <a:t>6</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Risk: Collusion</a:t>
            </a:r>
          </a:p>
          <a:p>
            <a:pPr eaLnBrk="1" hangingPunct="1">
              <a:spcBef>
                <a:spcPct val="0"/>
              </a:spcBef>
            </a:pPr>
            <a:r>
              <a:rPr lang="en-US" smtClean="0"/>
              <a:t>Separation of Duties: Different departments in same org or different orgs</a:t>
            </a:r>
          </a:p>
          <a:p>
            <a:pPr eaLnBrk="1" hangingPunct="1">
              <a:spcBef>
                <a:spcPct val="0"/>
              </a:spcBef>
            </a:pPr>
            <a:r>
              <a:rPr lang="en-US" smtClean="0"/>
              <a:t>Explain split PIN and split-key</a:t>
            </a:r>
          </a:p>
          <a:p>
            <a:pPr eaLnBrk="1" hangingPunct="1">
              <a:spcBef>
                <a:spcPct val="0"/>
              </a:spcBef>
            </a:pPr>
            <a:r>
              <a:rPr lang="en-US" smtClean="0"/>
              <a:t>Can combine ACS+Safe+MofN to greatly reduce collusion probability</a:t>
            </a:r>
          </a:p>
          <a:p>
            <a:pPr eaLnBrk="1" hangingPunct="1">
              <a:spcBef>
                <a:spcPct val="0"/>
              </a:spcBef>
            </a:pPr>
            <a:r>
              <a:rPr lang="en-US" smtClean="0"/>
              <a:t> </a:t>
            </a:r>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86BCBF-194C-45D3-84D5-A4885A74F67A}" type="slidenum">
              <a:rPr lang="en-US" smtClean="0"/>
              <a:pPr/>
              <a:t>57</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NIST </a:t>
            </a:r>
          </a:p>
          <a:p>
            <a:pPr eaLnBrk="1" hangingPunct="1">
              <a:spcBef>
                <a:spcPct val="0"/>
              </a:spcBef>
            </a:pPr>
            <a:r>
              <a:rPr lang="en-US" smtClean="0">
                <a:hlinkClick r:id="rId3"/>
              </a:rPr>
              <a:t>http://csrc.nist.gov/publications/nistpubs/800-57/sp800-57_PART3_key-management_Dec2009.pdf</a:t>
            </a:r>
            <a:r>
              <a:rPr lang="en-US" smtClean="0"/>
              <a:t> </a:t>
            </a:r>
          </a:p>
          <a:p>
            <a:pPr eaLnBrk="1" hangingPunct="1">
              <a:spcBef>
                <a:spcPct val="0"/>
              </a:spcBef>
            </a:pPr>
            <a:r>
              <a:rPr lang="en-US" smtClean="0"/>
              <a:t>Root rollout did force resolver upgrade to sha256…</a:t>
            </a:r>
          </a:p>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B832A-A993-42AF-9C4F-E40EC0CFEEC3}" type="slidenum">
              <a:rPr lang="en-US" smtClean="0"/>
              <a:pPr/>
              <a:t>60</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spcBef>
                <a:spcPct val="0"/>
              </a:spcBef>
            </a:pPr>
            <a:r>
              <a:rPr lang="en-US" smtClean="0"/>
              <a:t>Signature churn not a problem with RSA 1024 or higher</a:t>
            </a:r>
          </a:p>
          <a:p>
            <a:pPr lvl="2" eaLnBrk="1" hangingPunct="1">
              <a:spcBef>
                <a:spcPct val="0"/>
              </a:spcBef>
            </a:pPr>
            <a:r>
              <a:rPr lang="en-US" smtClean="0"/>
              <a:t>If problems with 1024 – we have a much bigger problem than DNSSEC.</a:t>
            </a:r>
          </a:p>
          <a:p>
            <a:pPr lvl="2" eaLnBrk="1" hangingPunct="1">
              <a:spcBef>
                <a:spcPct val="0"/>
              </a:spcBef>
            </a:pPr>
            <a:r>
              <a:rPr lang="en-US" smtClean="0"/>
              <a:t>FWIW:  RSA 1024 ~ 6 mo – other anecdotal notes, 10 years estimated,  2048 is ok </a:t>
            </a:r>
          </a:p>
          <a:p>
            <a:pPr lvl="2" eaLnBrk="1" hangingPunct="1">
              <a:spcBef>
                <a:spcPct val="0"/>
              </a:spcBef>
            </a:pPr>
            <a:endParaRPr lang="en-US" smtClean="0"/>
          </a:p>
          <a:p>
            <a:pPr lvl="2" eaLnBrk="1" hangingPunct="1">
              <a:spcBef>
                <a:spcPct val="0"/>
              </a:spcBef>
            </a:pPr>
            <a:r>
              <a:rPr lang="en-US" smtClean="0"/>
              <a:t>Elliptical is encumbered by patent rights but cryptographers love it.  It may become standard after a few (&gt;5) years</a:t>
            </a:r>
          </a:p>
          <a:p>
            <a:pPr eaLnBrk="1" hangingPunct="1">
              <a:spcBef>
                <a:spcPct val="0"/>
              </a:spcBef>
            </a:pPr>
            <a:r>
              <a:rPr lang="en-US" smtClean="0"/>
              <a:t>BTW GOST is elliptical…</a:t>
            </a:r>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0E291F-09B3-4F88-99BE-04F7025075C5}" type="slidenum">
              <a:rPr lang="en-US" smtClean="0"/>
              <a:pPr/>
              <a:t>61</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a dynamic / incremental signing solution for the large zones?  BIND 9.7.x</a:t>
            </a:r>
          </a:p>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C9894E-277B-4223-9B50-D1363EF3601C}" type="slidenum">
              <a:rPr lang="en-US" smtClean="0"/>
              <a:pPr/>
              <a:t>62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z="2400" smtClean="0"/>
              <a:t>ZSK offline/online?</a:t>
            </a:r>
          </a:p>
          <a:p>
            <a:pPr marL="0" lvl="1" eaLnBrk="1" hangingPunct="1">
              <a:spcBef>
                <a:spcPct val="0"/>
              </a:spcBef>
            </a:pPr>
            <a:endParaRPr lang="en-US" sz="1600" smtClean="0"/>
          </a:p>
          <a:p>
            <a:pPr marL="0" lvl="1" eaLnBrk="1" hangingPunct="1">
              <a:spcBef>
                <a:spcPct val="0"/>
              </a:spcBef>
            </a:pPr>
            <a:r>
              <a:rPr lang="en-US" sz="1600" smtClean="0"/>
              <a:t>Private keys AND zonefile offline, airgap signing/add RRSIGs+NSEC then transfer, optimal but unrealistic</a:t>
            </a:r>
          </a:p>
          <a:p>
            <a:pPr marL="0" lvl="1" eaLnBrk="1" hangingPunct="1">
              <a:spcBef>
                <a:spcPct val="0"/>
              </a:spcBef>
            </a:pPr>
            <a:endParaRPr lang="en-US" sz="1600" smtClean="0"/>
          </a:p>
          <a:p>
            <a:pPr marL="0" lvl="1" eaLnBrk="1" hangingPunct="1">
              <a:spcBef>
                <a:spcPct val="0"/>
              </a:spcBef>
            </a:pPr>
            <a:r>
              <a:rPr lang="en-US" sz="1600" smtClean="0"/>
              <a:t>Dynamic zone? (BIND) Both zone and private ZSK on-line.</a:t>
            </a:r>
          </a:p>
          <a:p>
            <a:pPr marL="0" lvl="1" eaLnBrk="1" hangingPunct="1">
              <a:spcBef>
                <a:spcPct val="0"/>
              </a:spcBef>
            </a:pPr>
            <a:r>
              <a:rPr lang="en-US" sz="1600" smtClean="0"/>
              <a:t>	=&gt; minimize exposure with “off-net” (firewalled) hidden master and bump in wire</a:t>
            </a:r>
          </a:p>
          <a:p>
            <a:pPr lvl="2" eaLnBrk="1" hangingPunct="1">
              <a:spcBef>
                <a:spcPct val="0"/>
              </a:spcBef>
            </a:pPr>
            <a:r>
              <a:rPr lang="en-US" sz="1600" smtClean="0"/>
              <a:t>One-way comm ideal (.br and .pr)</a:t>
            </a:r>
          </a:p>
          <a:p>
            <a:pPr lvl="2" eaLnBrk="1" hangingPunct="1">
              <a:spcBef>
                <a:spcPct val="0"/>
              </a:spcBef>
            </a:pPr>
            <a:endParaRPr lang="en-US" sz="1600" smtClean="0"/>
          </a:p>
          <a:p>
            <a:pPr marL="0" lvl="1" eaLnBrk="1" hangingPunct="1">
              <a:spcBef>
                <a:spcPct val="0"/>
              </a:spcBef>
            </a:pPr>
            <a:r>
              <a:rPr lang="en-US" sz="2400" smtClean="0"/>
              <a:t>Assume ZSK online (but off-net) for changing zone / dynamic zone updates</a:t>
            </a:r>
          </a:p>
          <a:p>
            <a:pPr marL="0" lvl="1" eaLnBrk="1" hangingPunct="1">
              <a:spcBef>
                <a:spcPct val="0"/>
              </a:spcBef>
            </a:pPr>
            <a:endParaRPr lang="en-US" sz="2400"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BE2B81-9091-4AED-AFC4-2FE280A2B2DC}" type="slidenum">
              <a:rPr lang="en-US" smtClean="0"/>
              <a:pPr/>
              <a:t>63</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n-US" sz="1800" smtClean="0"/>
              <a:t>KSK is typically offline so effectivity period can be long</a:t>
            </a:r>
          </a:p>
          <a:p>
            <a:pPr lvl="2" eaLnBrk="1" hangingPunct="1">
              <a:spcBef>
                <a:spcPct val="0"/>
              </a:spcBef>
            </a:pPr>
            <a:r>
              <a:rPr lang="en-US" sz="1600" smtClean="0"/>
              <a:t>(recommended)Long term key generation off-line via air gap, or at minimum, HSM</a:t>
            </a:r>
          </a:p>
          <a:p>
            <a:pPr eaLnBrk="1" hangingPunct="1">
              <a:spcBef>
                <a:spcPct val="0"/>
              </a:spcBef>
            </a:pPr>
            <a:endParaRPr lang="en-US" smtClean="0"/>
          </a:p>
          <a:p>
            <a:pPr eaLnBrk="1" hangingPunct="1">
              <a:spcBef>
                <a:spcPct val="0"/>
              </a:spcBef>
            </a:pPr>
            <a:r>
              <a:rPr lang="en-US" smtClean="0"/>
              <a:t>Practice for emergency: is main reason for KSK rollover (Whit)</a:t>
            </a:r>
          </a:p>
          <a:p>
            <a:pPr eaLnBrk="1" hangingPunct="1">
              <a:spcBef>
                <a:spcPct val="0"/>
              </a:spcBef>
            </a:pPr>
            <a:endParaRPr lang="en-US" smtClean="0"/>
          </a:p>
          <a:p>
            <a:pPr eaLnBrk="1" hangingPunct="1">
              <a:spcBef>
                <a:spcPct val="0"/>
              </a:spcBef>
            </a:pPr>
            <a:r>
              <a:rPr lang="en-US" smtClean="0"/>
              <a:t>(assume KSK is more protected than ZSK otherwise ksk=zsk Teff)</a:t>
            </a:r>
          </a:p>
          <a:p>
            <a:pPr eaLnBrk="1" hangingPunct="1">
              <a:spcBef>
                <a:spcPct val="0"/>
              </a:spcBef>
            </a:pPr>
            <a:r>
              <a:rPr lang="en-US" smtClean="0"/>
              <a:t>But not too short. more than 10min</a:t>
            </a:r>
          </a:p>
          <a:p>
            <a:pPr eaLnBrk="1" hangingPunct="1">
              <a:spcBef>
                <a:spcPct val="0"/>
              </a:spcBef>
            </a:pPr>
            <a:r>
              <a:rPr lang="en-US" smtClean="0"/>
              <a:t>HSM  2-5 years for us. Vendor obsolescence, employee turnover,  Root or not Root - If not TA then not a problem.</a:t>
            </a:r>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CFBE97-4A5A-4330-BF68-548073A72A45}" type="slidenum">
              <a:rPr lang="en-US" smtClean="0"/>
              <a:pPr/>
              <a:t>64</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marL="0" lvl="2" eaLnBrk="1" hangingPunct="1">
              <a:spcBef>
                <a:spcPct val="0"/>
              </a:spcBef>
            </a:pPr>
            <a:r>
              <a:rPr lang="en-US" sz="2000" smtClean="0"/>
              <a:t>Usually not TA.  If it is, you would normally be made aware (govt/military/enterprise)</a:t>
            </a:r>
          </a:p>
          <a:p>
            <a:pPr marL="0" lvl="2" eaLnBrk="1" hangingPunct="1">
              <a:spcBef>
                <a:spcPct val="0"/>
              </a:spcBef>
            </a:pPr>
            <a:r>
              <a:rPr lang="en-US" sz="2000" smtClean="0"/>
              <a:t>Tests only way to  test parent child communication as well.</a:t>
            </a:r>
          </a:p>
          <a:p>
            <a:pPr marL="0" lvl="2" eaLnBrk="1" hangingPunct="1">
              <a:spcBef>
                <a:spcPct val="0"/>
              </a:spcBef>
            </a:pPr>
            <a:endParaRPr lang="en-US" sz="2000" smtClean="0"/>
          </a:p>
          <a:p>
            <a:pPr marL="0" lvl="2" eaLnBrk="1" hangingPunct="1">
              <a:spcBef>
                <a:spcPct val="0"/>
              </a:spcBef>
            </a:pPr>
            <a:r>
              <a:rPr lang="en-US" sz="2000" smtClean="0"/>
              <a:t>Operational habit – if Rfc 5011, then TA rollover ok</a:t>
            </a:r>
          </a:p>
          <a:p>
            <a:pPr eaLnBrk="1" hangingPunct="1">
              <a:spcBef>
                <a:spcPct val="0"/>
              </a:spcBef>
            </a:pPr>
            <a:endParaRPr lang="en-US" smtClean="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704DC-088B-4F8D-9E64-638F54FC9E82}" type="slidenum">
              <a:rPr lang="en-US" smtClean="0"/>
              <a:pPr/>
              <a:t>65</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Operational: Dynamic Zone Updates – then must be online (but may be offnet)</a:t>
            </a:r>
          </a:p>
          <a:p>
            <a:pPr eaLnBrk="1" hangingPunct="1">
              <a:spcBef>
                <a:spcPct val="0"/>
              </a:spcBef>
            </a:pPr>
            <a:endParaRPr lang="en-US" smtClean="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6EAE80-0D5B-40AF-A148-D3B631340A01}" type="slidenum">
              <a:rPr lang="en-US" smtClean="0"/>
              <a:pPr/>
              <a:t>66</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Examples: 3 ZSK 2 KSK = .se trailbalzers</a:t>
            </a:r>
          </a:p>
          <a:p>
            <a:pPr eaLnBrk="1" hangingPunct="1">
              <a:spcBef>
                <a:spcPct val="0"/>
              </a:spcBef>
            </a:pPr>
            <a:endParaRPr lang="en-US"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CD0608-7602-4CB3-9809-3478DB3D1BC0}" type="slidenum">
              <a:rPr lang="en-US" smtClean="0"/>
              <a:pPr/>
              <a:t>67</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p:txBody>
          <a:bodyPr wrap="square" numCol="1" anchor="t" anchorCtr="0" compatLnSpc="1">
            <a:prstTxWarp prst="textNoShape">
              <a:avLst/>
            </a:prstTxWarp>
            <a:normAutofit fontScale="85000" lnSpcReduction="10000"/>
          </a:bodyPr>
          <a:lstStyle/>
          <a:p>
            <a:pPr eaLnBrk="1" fontAlgn="auto" hangingPunct="1">
              <a:spcBef>
                <a:spcPts val="0"/>
              </a:spcBef>
              <a:spcAft>
                <a:spcPts val="0"/>
              </a:spcAft>
              <a:defRPr/>
            </a:pPr>
            <a:r>
              <a:rPr lang="en-US" sz="2000" dirty="0" smtClean="0"/>
              <a:t>Short validity period protects children against replay and operational risk -  but higher operational risk to parent.      </a:t>
            </a:r>
          </a:p>
          <a:p>
            <a:pPr lvl="1" eaLnBrk="1" fontAlgn="auto" hangingPunct="1">
              <a:spcBef>
                <a:spcPts val="0"/>
              </a:spcBef>
              <a:spcAft>
                <a:spcPts val="0"/>
              </a:spcAft>
              <a:buFontTx/>
              <a:buChar char="•"/>
              <a:defRPr/>
            </a:pPr>
            <a:r>
              <a:rPr lang="en-US" sz="2000" dirty="0" err="1" smtClean="0"/>
              <a:t>Dnskey</a:t>
            </a:r>
            <a:r>
              <a:rPr lang="en-US" sz="2000" dirty="0" smtClean="0"/>
              <a:t>/NS  </a:t>
            </a:r>
            <a:r>
              <a:rPr lang="en-US" sz="2000" dirty="0" err="1" smtClean="0"/>
              <a:t>vs</a:t>
            </a:r>
            <a:r>
              <a:rPr lang="en-US" sz="2000" dirty="0" smtClean="0"/>
              <a:t> DS (NS not signed)</a:t>
            </a:r>
          </a:p>
          <a:p>
            <a:pPr lvl="1" eaLnBrk="1" fontAlgn="auto" hangingPunct="1">
              <a:spcBef>
                <a:spcPts val="0"/>
              </a:spcBef>
              <a:spcAft>
                <a:spcPts val="0"/>
              </a:spcAft>
              <a:buFontTx/>
              <a:buChar char="•"/>
              <a:defRPr/>
            </a:pPr>
            <a:r>
              <a:rPr lang="en-US" sz="2000" dirty="0" smtClean="0"/>
              <a:t>DS validity period: short to recover from compromise but long enough to cover operator unavailability (weekends)  … so typically a week.   Also implies signatures must be refreshed in less than this.  </a:t>
            </a:r>
          </a:p>
          <a:p>
            <a:pPr lvl="1" eaLnBrk="1" fontAlgn="auto" hangingPunct="1">
              <a:spcBef>
                <a:spcPts val="0"/>
              </a:spcBef>
              <a:spcAft>
                <a:spcPts val="0"/>
              </a:spcAft>
              <a:buFontTx/>
              <a:buChar char="•"/>
              <a:defRPr/>
            </a:pPr>
            <a:r>
              <a:rPr lang="en-US" sz="2000" dirty="0" smtClean="0"/>
              <a:t>A short TTL mitigates these conflicting goals by reducing time in caches.  Set to time – say 2 days (root), one day (org, </a:t>
            </a:r>
            <a:r>
              <a:rPr lang="en-US" sz="2000" dirty="0" err="1" smtClean="0"/>
              <a:t>gov,dk</a:t>
            </a:r>
            <a:r>
              <a:rPr lang="en-US" sz="2000" dirty="0" smtClean="0"/>
              <a:t>, </a:t>
            </a:r>
            <a:r>
              <a:rPr lang="en-US" sz="2000" dirty="0" err="1" smtClean="0"/>
              <a:t>br</a:t>
            </a:r>
            <a:r>
              <a:rPr lang="en-US" sz="2000" dirty="0" smtClean="0"/>
              <a:t>) or ASAP like one hour (se).</a:t>
            </a:r>
          </a:p>
          <a:p>
            <a:pPr marL="0" lvl="2" eaLnBrk="1" fontAlgn="auto" hangingPunct="1">
              <a:spcBef>
                <a:spcPts val="0"/>
              </a:spcBef>
              <a:spcAft>
                <a:spcPts val="0"/>
              </a:spcAft>
              <a:defRPr/>
            </a:pPr>
            <a:endParaRPr lang="en-US" sz="2300" dirty="0" smtClean="0"/>
          </a:p>
          <a:p>
            <a:pPr marL="0" lvl="2" eaLnBrk="1" fontAlgn="auto" hangingPunct="1">
              <a:spcBef>
                <a:spcPts val="0"/>
              </a:spcBef>
              <a:spcAft>
                <a:spcPts val="0"/>
              </a:spcAft>
              <a:defRPr/>
            </a:pPr>
            <a:endParaRPr lang="en-US" sz="2300" dirty="0" smtClean="0"/>
          </a:p>
          <a:p>
            <a:pPr marL="0" lvl="2" eaLnBrk="1" fontAlgn="auto" hangingPunct="1">
              <a:spcBef>
                <a:spcPts val="0"/>
              </a:spcBef>
              <a:spcAft>
                <a:spcPts val="0"/>
              </a:spcAft>
              <a:defRPr/>
            </a:pPr>
            <a:r>
              <a:rPr lang="en-US" sz="2300" dirty="0" smtClean="0"/>
              <a:t>~ rollover time, truck roll frequency</a:t>
            </a:r>
          </a:p>
          <a:p>
            <a:pPr eaLnBrk="1" fontAlgn="auto" hangingPunct="1">
              <a:spcBef>
                <a:spcPts val="0"/>
              </a:spcBef>
              <a:spcAft>
                <a:spcPts val="0"/>
              </a:spcAft>
              <a:defRPr/>
            </a:pPr>
            <a:r>
              <a:rPr lang="en-US" dirty="0" smtClean="0"/>
              <a:t>Tradeoff with compromise recovery</a:t>
            </a:r>
          </a:p>
          <a:p>
            <a:pPr eaLnBrk="1" fontAlgn="auto" hangingPunct="1">
              <a:spcBef>
                <a:spcPts val="0"/>
              </a:spcBef>
              <a:spcAft>
                <a:spcPts val="0"/>
              </a:spcAft>
              <a:defRPr/>
            </a:pPr>
            <a:endParaRPr lang="en-US" dirty="0"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459084-FA67-407D-BC81-DAF7E429C4B7}" type="slidenum">
              <a:rPr lang="en-US" smtClean="0"/>
              <a:pPr/>
              <a:t>69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7</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Off-line PC: Your know secure64 is just a PC with a TPM chip that encrypts a bundle = FIPS 140-2 level 2</a:t>
            </a:r>
          </a:p>
          <a:p>
            <a:pPr eaLnBrk="1" hangingPunct="1">
              <a:spcBef>
                <a:spcPct val="0"/>
              </a:spcBef>
            </a:pPr>
            <a:r>
              <a:rPr lang="en-US" smtClean="0"/>
              <a:t>NO RNG = a vulnerability. "random numbers too important to be left for chance."</a:t>
            </a:r>
          </a:p>
          <a:p>
            <a:pPr eaLnBrk="1" hangingPunct="1">
              <a:spcBef>
                <a:spcPct val="0"/>
              </a:spcBef>
            </a:pPr>
            <a:r>
              <a:rPr lang="en-US" smtClean="0"/>
              <a:t>Backup keys – cant use on smartcard key gen.  Bad policy if HSM vendor dies too.  See CA HEBCA example.</a:t>
            </a:r>
          </a:p>
          <a:p>
            <a:pPr eaLnBrk="1" hangingPunct="1">
              <a:spcBef>
                <a:spcPct val="0"/>
              </a:spcBef>
            </a:pPr>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8E415-FB99-4FB9-8628-EAA3FC92EE2C}" type="slidenum">
              <a:rPr lang="en-US" smtClean="0"/>
              <a:pPr/>
              <a:t>70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Safe deposit box, SO and safe deposit box key holder, witnesses, and 10 min.</a:t>
            </a:r>
          </a:p>
          <a:p>
            <a:pPr eaLnBrk="1" hangingPunct="1">
              <a:spcBef>
                <a:spcPct val="0"/>
              </a:spcBef>
            </a:pPr>
            <a:r>
              <a:rPr lang="en-US" smtClean="0"/>
              <a:t>RNG also certified on card.</a:t>
            </a:r>
          </a:p>
          <a:p>
            <a:pPr eaLnBrk="1" hangingPunct="1">
              <a:spcBef>
                <a:spcPct val="0"/>
              </a:spcBef>
            </a:pPr>
            <a:r>
              <a:rPr lang="en-US" smtClean="0"/>
              <a:t>Similar to US Higher education PKI.</a:t>
            </a:r>
          </a:p>
          <a:p>
            <a:pPr eaLnBrk="1" hangingPunct="1">
              <a:spcBef>
                <a:spcPct val="0"/>
              </a:spcBef>
            </a:pPr>
            <a:endParaRPr lang="en-US" smtClean="0"/>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DAD488-75AD-491C-AC2A-945B26414A00}" type="slidenum">
              <a:rPr lang="en-US" smtClean="0"/>
              <a:pPr/>
              <a:t>77</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AC7740-1DCE-4F8A-A94D-19DDEDCED554}" type="slidenum">
              <a:rPr lang="en-US" smtClean="0"/>
              <a:pPr/>
              <a:t>78</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r>
              <a:rPr lang="en-US" smtClean="0"/>
              <a:t>Chain verification from parent DS prior to publication</a:t>
            </a:r>
          </a:p>
          <a:p>
            <a:pPr eaLnBrk="1" hangingPunct="1"/>
            <a:r>
              <a:rPr lang="en-US" smtClean="0"/>
              <a:t>Key exchange : (epp for tld-R but no std for R-usr)</a:t>
            </a:r>
          </a:p>
          <a:p>
            <a:pPr marL="0" lvl="2" eaLnBrk="1" hangingPunct="1"/>
            <a:r>
              <a:rPr lang="en-US" smtClean="0"/>
              <a:t>Dns is now a “key” – so delegation must be secured  .. But Auth* need only be as strong as delegation (though DS is signed and NS is not)</a:t>
            </a:r>
          </a:p>
          <a:p>
            <a:pPr marL="0" lvl="2" eaLnBrk="1" hangingPunct="1"/>
            <a:r>
              <a:rPr lang="en-US" smtClean="0"/>
              <a:t>(as an SSL or more since it will be the unique SSL cert identifier)</a:t>
            </a:r>
          </a:p>
          <a:p>
            <a:pPr eaLnBrk="1" hangingPunct="1"/>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035701-63A2-466D-B7B0-34983ACB07EF}" type="slidenum">
              <a:rPr lang="en-US" smtClean="0"/>
              <a:pPr/>
              <a:t>81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DNS was already used for verifying accounts, domains, and many other things it shouldn’t have been used for.</a:t>
            </a:r>
          </a:p>
          <a:p>
            <a:pPr eaLnBrk="1" hangingPunct="1">
              <a:spcBef>
                <a:spcPct val="0"/>
              </a:spcBef>
            </a:pPr>
            <a:r>
              <a:rPr lang="en-US" smtClean="0"/>
              <a:t>With DNSSEC it is now secured.</a:t>
            </a:r>
          </a:p>
          <a:p>
            <a:pPr eaLnBrk="1" hangingPunct="1">
              <a:spcBef>
                <a:spcPct val="0"/>
              </a:spcBef>
            </a:pPr>
            <a:r>
              <a:rPr lang="en-US" smtClean="0"/>
              <a:t>Never had a global PKI before….</a:t>
            </a:r>
          </a:p>
          <a:p>
            <a:pPr eaLnBrk="1" hangingPunct="1">
              <a:spcBef>
                <a:spcPct val="0"/>
              </a:spcBef>
            </a:pPr>
            <a:r>
              <a:rPr lang="en-US" smtClean="0"/>
              <a:t>NCIS DEFCON report indicates identity and ipv6 are key.</a:t>
            </a:r>
          </a:p>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5EAB6D-B780-4C7F-BE23-8CEF21A2302F}" type="slidenum">
              <a:rPr lang="en-US" smtClean="0"/>
              <a:pPr/>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mtClean="0"/>
              <a:t>With so many, trust is diluted.  Used to be good when there were fewer.</a:t>
            </a:r>
          </a:p>
          <a:p>
            <a:pPr marL="0" lvl="1" eaLnBrk="1" hangingPunct="1">
              <a:spcBef>
                <a:spcPct val="0"/>
              </a:spcBef>
            </a:pPr>
            <a:r>
              <a:rPr lang="en-US" smtClean="0"/>
              <a:t>Any one can encrypt. Few can Identify : Encryption != Identity</a:t>
            </a:r>
          </a:p>
          <a:p>
            <a:pPr eaLnBrk="1" hangingPunct="1">
              <a:spcBef>
                <a:spcPct val="0"/>
              </a:spcBef>
            </a:pPr>
            <a:r>
              <a:rPr lang="en-US" smtClean="0"/>
              <a:t>Comodo, MD5 crack, etc..</a:t>
            </a:r>
          </a:p>
          <a:p>
            <a:pPr eaLnBrk="1" hangingPunct="1">
              <a:spcBef>
                <a:spcPct val="0"/>
              </a:spcBef>
            </a:pPr>
            <a:r>
              <a:rPr lang="en-US" smtClean="0"/>
              <a:t>Fact is that DNS has been unfortunately used as an independent authentication tool for some time: e.g. email authentication</a:t>
            </a:r>
          </a:p>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D3CFB7-297C-4FA4-9B40-45DF4919D408}"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Good collaboration between CA and DNSSEC engineers.</a:t>
            </a:r>
          </a:p>
          <a:p>
            <a:pPr eaLnBrk="1" hangingPunct="1">
              <a:spcBef>
                <a:spcPct val="0"/>
              </a:spcBef>
            </a:pPr>
            <a:r>
              <a:rPr lang="en-US" smtClean="0"/>
              <a:t>CA’s bring skill to this field.  EV certs.</a:t>
            </a:r>
          </a:p>
          <a:p>
            <a:pPr eaLnBrk="1" hangingPunct="1">
              <a:spcBef>
                <a:spcPct val="0"/>
              </a:spcBef>
            </a:pPr>
            <a:endParaRPr lang="en-US" smtClean="0"/>
          </a:p>
          <a:p>
            <a:pPr eaLnBrk="1" hangingPunct="1">
              <a:spcBef>
                <a:spcPct val="0"/>
              </a:spcBef>
            </a:pPr>
            <a:r>
              <a:rPr lang="en-US" smtClean="0"/>
              <a:t>From EFF SSL Observatory and DEFCON 2010 papers</a:t>
            </a:r>
          </a:p>
          <a:p>
            <a:pPr eaLnBrk="1" hangingPunct="1">
              <a:spcBef>
                <a:spcPct val="0"/>
              </a:spcBef>
            </a:pPr>
            <a:r>
              <a:rPr lang="en-US" smtClean="0">
                <a:hlinkClick r:id="rId3"/>
              </a:rPr>
              <a:t>https://www.eff.org/observatory</a:t>
            </a:r>
            <a:endParaRPr lang="en-US" smtClean="0"/>
          </a:p>
          <a:p>
            <a:pPr eaLnBrk="1" hangingPunct="1">
              <a:spcBef>
                <a:spcPct val="0"/>
              </a:spcBef>
            </a:pPr>
            <a:r>
              <a:rPr lang="en-US" smtClean="0">
                <a:hlinkClick r:id="rId4"/>
              </a:rPr>
              <a:t>http://royal.pingdom.com/2011/01/12/internet-2010-in-numbers/</a:t>
            </a:r>
            <a:endParaRPr lang="en-US" smtClean="0"/>
          </a:p>
          <a:p>
            <a:pPr eaLnBrk="1" hangingPunct="1">
              <a:spcBef>
                <a:spcPct val="0"/>
              </a:spcBef>
            </a:pPr>
            <a:endParaRPr lang="en-US" smtClean="0"/>
          </a:p>
          <a:p>
            <a:pPr eaLnBrk="1" hangingPunct="1">
              <a:spcBef>
                <a:spcPct val="0"/>
              </a:spcBef>
            </a:pPr>
            <a:r>
              <a:rPr lang="en-US" smtClean="0"/>
              <a:t>COMODO mistake: reseller signed cert for “mail.google.com” among other things</a:t>
            </a:r>
          </a:p>
          <a:p>
            <a:pPr eaLnBrk="1" hangingPunct="1">
              <a:spcBef>
                <a:spcPct val="0"/>
              </a:spcBef>
            </a:pPr>
            <a:endParaRPr lang="en-US" smtClean="0"/>
          </a:p>
          <a:p>
            <a:pPr eaLnBrk="1" hangingPunct="1">
              <a:spcBef>
                <a:spcPct val="0"/>
              </a:spcBef>
            </a:pPr>
            <a:r>
              <a:rPr lang="en-US" smtClean="0"/>
              <a:t>Independent efforts also exist in Google Chrome browser and Dan Kaminsky</a:t>
            </a: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14B43D-784D-459F-A1D1-F5329EA8A14C}"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According to the EFF SSL Observatory datasets, the following countries have control of certificate authorities that are trusted by modern browsers.  These are the two-letter ISO country codes included in the CA certificate.  The fact that the certificate lists this country code is not a guarantee that the private key is actually in that country, or that the CA could be compelled to sign things by that country's government or laws, but it is highly indicative of that situation.</a:t>
            </a:r>
            <a:br>
              <a:rPr lang="en-US" smtClean="0"/>
            </a:br>
            <a:r>
              <a:rPr lang="en-US" smtClean="0"/>
              <a:t>Macao – has its own 2048 bit CA in XP </a:t>
            </a:r>
          </a:p>
          <a:p>
            <a:pPr eaLnBrk="1" hangingPunct="1">
              <a:spcBef>
                <a:spcPct val="0"/>
              </a:spcBef>
            </a:pPr>
            <a:r>
              <a:rPr lang="en-US" smtClean="0"/>
              <a:t> Isn’t used on the Internet* </a:t>
            </a:r>
          </a:p>
          <a:p>
            <a:pPr eaLnBrk="1" hangingPunct="1">
              <a:spcBef>
                <a:spcPct val="0"/>
              </a:spcBef>
            </a:pPr>
            <a:r>
              <a:rPr lang="en-US" smtClean="0"/>
              <a:t> Doesn’t use Chinese or Portuguese CA either </a:t>
            </a:r>
          </a:p>
          <a:p>
            <a:pPr eaLnBrk="1" hangingPunct="1">
              <a:spcBef>
                <a:spcPct val="0"/>
              </a:spcBef>
            </a:pPr>
            <a:r>
              <a:rPr lang="en-US" smtClean="0"/>
              <a:t> Signs government websites with commercial certificates from US and UK CAs </a:t>
            </a:r>
          </a:p>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D1707B-C541-4975-B8DD-A41CCA4D558C}"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Security Confab – big problem is outsourcing.  They are only liabl for up to the cost of the product.  Your reputation is still on the line.  You cannot hide behind the registrar.</a:t>
            </a:r>
          </a:p>
          <a:p>
            <a:pPr eaLnBrk="1" hangingPunct="1">
              <a:spcBef>
                <a:spcPct val="0"/>
              </a:spcBef>
            </a:pPr>
            <a:endParaRPr lang="en-US" smtClean="0"/>
          </a:p>
          <a:p>
            <a:pPr eaLnBrk="1" hangingPunct="1">
              <a:spcBef>
                <a:spcPct val="0"/>
              </a:spcBef>
            </a:pPr>
            <a:r>
              <a:rPr lang="en-US" smtClean="0"/>
              <a:t>Transparency and learning from past experiences (e.g., JNJ Tylenol case) is key.</a:t>
            </a:r>
          </a:p>
          <a:p>
            <a:pPr eaLnBrk="1" hangingPunct="1">
              <a:spcBef>
                <a:spcPct val="0"/>
              </a:spcBef>
            </a:pPr>
            <a:endParaRPr lang="en-US" smtClean="0"/>
          </a:p>
          <a:p>
            <a:pPr eaLnBrk="1" hangingPunct="1">
              <a:spcBef>
                <a:spcPct val="0"/>
              </a:spcBef>
            </a:pPr>
            <a:r>
              <a:rPr lang="en-US" smtClean="0"/>
              <a:t>This makes it a race to the top.</a:t>
            </a:r>
          </a:p>
          <a:p>
            <a:pPr eaLnBrk="1" hangingPunct="1">
              <a:spcBef>
                <a:spcPct val="0"/>
              </a:spcBef>
            </a:pPr>
            <a:endParaRPr lang="en-US" smtClean="0"/>
          </a:p>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201C15-365D-4721-92DF-7543C2F2220A}"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024AA2-8081-4CB9-918B-032951124766}" type="datetimeFigureOut">
              <a:rPr lang="en-US"/>
              <a:pPr>
                <a:defRPr/>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C54849-0507-4B47-88B8-B1D75B3695F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9874D7-E044-4704-A6FD-7887385358EC}" type="datetimeFigureOut">
              <a:rPr lang="en-US"/>
              <a:pPr>
                <a:defRPr/>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92BE9E-1EF0-4696-A6AC-231AB45DC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C512DD-94A3-4849-8E8A-4D9FA77481E9}" type="datetimeFigureOut">
              <a:rPr lang="en-US"/>
              <a:pPr>
                <a:defRPr/>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A70AED-DBBC-42CC-9E6F-F262F8C4AB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DC5F6B-0362-46AD-B9D9-7D536F3ED44F}" type="datetimeFigureOut">
              <a:rPr lang="en-US"/>
              <a:pPr>
                <a:defRPr/>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F926CA-3E0B-41E2-B1C9-47CD971648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164DEB-5875-4504-8132-F121D1DE2AAC}" type="datetimeFigureOut">
              <a:rPr lang="en-US"/>
              <a:pPr>
                <a:defRPr/>
              </a:pPr>
              <a:t>4/18/2012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1AEFB1-6477-47D8-A3C3-4703F1DABC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971781-2FB9-4F52-8E26-CD167F779A0F}" type="datetimeFigureOut">
              <a:rPr lang="en-US"/>
              <a:pPr>
                <a:defRPr/>
              </a:pPr>
              <a:t>4/18/2012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38FC2E-010F-400B-AA6F-4ECFB21EF2E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E3F998B-8353-4031-9B88-71BDEE0B012B}" type="datetimeFigureOut">
              <a:rPr lang="en-US"/>
              <a:pPr>
                <a:defRPr/>
              </a:pPr>
              <a:t>4/18/2012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D9E114-CF45-4140-AAAB-580CADE3EE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46D2B9-B4A5-4BEA-A8B8-69C0B80DCB66}" type="datetimeFigureOut">
              <a:rPr lang="en-US"/>
              <a:pPr>
                <a:defRPr/>
              </a:pPr>
              <a:t>4/18/2012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5D6DD0-B3E2-466B-9816-0B815DD61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1A49A73-F153-4163-8815-C1E2512BC887}" type="datetimeFigureOut">
              <a:rPr lang="en-US"/>
              <a:pPr>
                <a:defRPr/>
              </a:pPr>
              <a:t>4/18/2012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986556-4C7F-4EBA-AE6C-F0742A26A4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74E778-6006-450E-AE07-A17B019925A1}" type="datetimeFigureOut">
              <a:rPr lang="en-US"/>
              <a:pPr>
                <a:defRPr/>
              </a:pPr>
              <a:t>4/18/2012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D19A2E-1FE8-4C2C-9E38-D14B9723D84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142953-22F7-441B-B47B-DB6BF5C3C492}" type="datetimeFigureOut">
              <a:rPr lang="en-US"/>
              <a:pPr>
                <a:defRPr/>
              </a:pPr>
              <a:t>4/18/2012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7D128-FAD1-4170-A713-66ED69A808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A1682-A034-425D-B6E2-033F2321EFD8}" type="datetimeFigureOut">
              <a:rPr lang="en-US"/>
              <a:pPr>
                <a:defRPr/>
              </a:pPr>
              <a:t>4/18/2012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A8687D-37A9-48D1-9968-593735C0E9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ff.org/observato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nternetdagarna.se/arkiv/2008/www.internetdagarna.se/images/stories/doc/22_Kjell_Rydger_DNSSEC_from_a_bank_perspective_2008-10-20.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csrc.nist.gov/publications/nistpubs/800-57/sp800-57_PART3_key-management_Dec2009.pdf"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opendnssec.org/wp-content/uploads/2011/01/A-Review-of-Hardware-Security-Modules-Fall-2010.pdf"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dns-oarc.net/oarc/services/tldmon" TargetMode="External"/><Relationship Id="rId2" Type="http://schemas.openxmlformats.org/officeDocument/2006/relationships/hyperlink" Target="http://dnsviz.net/" TargetMode="External"/><Relationship Id="rId1" Type="http://schemas.openxmlformats.org/officeDocument/2006/relationships/slideLayout" Target="../slideLayouts/slideLayout2.xml"/><Relationship Id="rId4" Type="http://schemas.openxmlformats.org/officeDocument/2006/relationships/hyperlink" Target="http://dnsmon.ripe.net/dns-servmon/"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DNSSEC Implementation</a:t>
            </a:r>
            <a:br>
              <a:rPr lang="en-US" smtClean="0"/>
            </a:br>
            <a:r>
              <a:rPr lang="en-US" sz="1800" smtClean="0"/>
              <a:t>Module 1</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MENOG 10 Workshop</a:t>
            </a:r>
          </a:p>
          <a:p>
            <a:pPr eaLnBrk="1" fontAlgn="auto" hangingPunct="1">
              <a:spcAft>
                <a:spcPts val="0"/>
              </a:spcAft>
              <a:buFont typeface="Arial" pitchFamily="34" charset="0"/>
              <a:buNone/>
              <a:defRPr/>
            </a:pPr>
            <a:r>
              <a:rPr lang="en-US" dirty="0" smtClean="0"/>
              <a:t>22 April 2012, Dubai</a:t>
            </a:r>
          </a:p>
          <a:p>
            <a:pPr eaLnBrk="1" fontAlgn="auto" hangingPunct="1">
              <a:spcAft>
                <a:spcPts val="0"/>
              </a:spcAft>
              <a:buFont typeface="Arial" pitchFamily="34" charset="0"/>
              <a:buNone/>
              <a:defRPr/>
            </a:pPr>
            <a:r>
              <a:rPr lang="en-US" dirty="0" smtClean="0"/>
              <a:t>richard.lamb@icann.org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normAutofit fontScale="92500" lnSpcReduction="20000"/>
          </a:bodyPr>
          <a:lstStyle/>
          <a:p>
            <a:pPr>
              <a:defRPr/>
            </a:pPr>
            <a:r>
              <a:rPr lang="en-US" smtClean="0"/>
              <a:t>Free SSL Certificates</a:t>
            </a:r>
          </a:p>
          <a:p>
            <a:pPr lvl="1">
              <a:defRPr/>
            </a:pPr>
            <a:r>
              <a:rPr lang="en-US" smtClean="0"/>
              <a:t>Currently ~4M out of 255M sites use SSL. Y-not all?</a:t>
            </a:r>
          </a:p>
          <a:p>
            <a:pPr>
              <a:defRPr/>
            </a:pPr>
            <a:r>
              <a:rPr lang="en-US" smtClean="0"/>
              <a:t>Improved security for existing and high security (EV) Certificates</a:t>
            </a:r>
          </a:p>
          <a:p>
            <a:pPr lvl="1">
              <a:defRPr/>
            </a:pPr>
            <a:r>
              <a:rPr lang="en-US" smtClean="0"/>
              <a:t>Extra protection around recent CA mistakes</a:t>
            </a:r>
          </a:p>
          <a:p>
            <a:pPr>
              <a:defRPr/>
            </a:pPr>
            <a:r>
              <a:rPr lang="en-US" smtClean="0"/>
              <a:t>Secure e-mail - S/MIME</a:t>
            </a:r>
          </a:p>
          <a:p>
            <a:pPr lvl="1">
              <a:defRPr/>
            </a:pPr>
            <a:r>
              <a:rPr lang="en-US" smtClean="0"/>
              <a:t>Mature but unused due to difficult PKI deployment.  </a:t>
            </a:r>
          </a:p>
          <a:p>
            <a:pPr>
              <a:defRPr/>
            </a:pPr>
            <a:r>
              <a:rPr lang="en-US" smtClean="0"/>
              <a:t>Timeframe? ~2 years</a:t>
            </a:r>
          </a:p>
          <a:p>
            <a:pPr>
              <a:buFont typeface="Wingdings 3" pitchFamily="18" charset="2"/>
              <a:buNone/>
              <a:defRPr/>
            </a:pPr>
            <a:endParaRPr lang="en-US" smtClean="0">
              <a:hlinkClick r:id="rId3"/>
            </a:endParaRPr>
          </a:p>
          <a:p>
            <a:pPr>
              <a:buFont typeface="Wingdings 3" pitchFamily="18" charset="2"/>
              <a:buNone/>
              <a:defRPr/>
            </a:pPr>
            <a:r>
              <a:rPr lang="en-US" sz="1000" smtClean="0"/>
              <a:t>https://www.eff.org/observatory</a:t>
            </a:r>
          </a:p>
          <a:p>
            <a:pPr>
              <a:buFont typeface="Wingdings 3" pitchFamily="18" charset="2"/>
              <a:buNone/>
              <a:defRPr/>
            </a:pPr>
            <a:r>
              <a:rPr lang="en-US" sz="1000" smtClean="0"/>
              <a:t>http://royal.pingdom.com/2011/01/12/internet-2010-in-numbers/</a:t>
            </a:r>
          </a:p>
          <a:p>
            <a:pPr>
              <a:defRPr/>
            </a:pPr>
            <a:endParaRPr lang="en-US" smtClean="0"/>
          </a:p>
        </p:txBody>
      </p:sp>
      <p:sp>
        <p:nvSpPr>
          <p:cNvPr id="11267" name="Title 2"/>
          <p:cNvSpPr>
            <a:spLocks noGrp="1"/>
          </p:cNvSpPr>
          <p:nvPr>
            <p:ph type="title"/>
          </p:nvPr>
        </p:nvSpPr>
        <p:spPr/>
        <p:txBody>
          <a:bodyPr/>
          <a:lstStyle/>
          <a:p>
            <a:r>
              <a:rPr lang="en-US" smtClean="0"/>
              <a:t>One effort: DANE in IETF</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normAutofit lnSpcReduction="10000"/>
          </a:bodyPr>
          <a:lstStyle/>
          <a:p>
            <a:pPr>
              <a:defRPr/>
            </a:pPr>
            <a:r>
              <a:rPr lang="en-US" dirty="0" smtClean="0"/>
              <a:t>CAs located in only 52 countries</a:t>
            </a:r>
          </a:p>
          <a:p>
            <a:pPr lvl="1">
              <a:defRPr/>
            </a:pPr>
            <a:r>
              <a:rPr lang="en-US" sz="2400" dirty="0" smtClean="0"/>
              <a:t>'AE', 'AT', 'AU', 'BE', 'BG', 'BM', 'BR', 'CA', 'CH', 'CL', 'CN', 'CO', 'CZ','DE', 'DK', 'EE', 'ES', 'EU', 'FI', 'FR', 'GB', 'HK', 'HU', 'IE', 'IL', 'IN', 'IS', 'IT', 'JP', 'KR', 'LT', 'LV', 'MK', 'MO', 'MX', 'MY', 'NL', 'NO', 'PL', 'PT', 'RO', 'RU', 'SE', 'SG', 'SI', 'SK', 'TN', 'TR', 'TW', 'UK', 'US', 'UY', 'WW', 'ZA'</a:t>
            </a:r>
            <a:endParaRPr lang="en-US" dirty="0" smtClean="0"/>
          </a:p>
          <a:p>
            <a:pPr>
              <a:defRPr/>
            </a:pPr>
            <a:r>
              <a:rPr lang="en-US" dirty="0" smtClean="0"/>
              <a:t>Even then, some countries are not using their own CAs.</a:t>
            </a:r>
          </a:p>
          <a:p>
            <a:pPr>
              <a:defRPr/>
            </a:pPr>
            <a:r>
              <a:rPr lang="en-US" dirty="0" smtClean="0"/>
              <a:t>Synergy: Reduced barriers, Alignment with TLD and national interests, DNSSEC operations </a:t>
            </a:r>
          </a:p>
        </p:txBody>
      </p:sp>
      <p:sp>
        <p:nvSpPr>
          <p:cNvPr id="3" name="Title 2"/>
          <p:cNvSpPr>
            <a:spLocks noGrp="1"/>
          </p:cNvSpPr>
          <p:nvPr>
            <p:ph type="title"/>
          </p:nvPr>
        </p:nvSpPr>
        <p:spPr/>
        <p:txBody>
          <a:bodyPr>
            <a:normAutofit fontScale="90000"/>
          </a:bodyPr>
          <a:lstStyle/>
          <a:p>
            <a:pPr>
              <a:defRPr/>
            </a:pPr>
            <a:r>
              <a:rPr lang="en-US" dirty="0" smtClean="0"/>
              <a:t>Opportunity for Indigenous Certification Authorities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381000" y="1828800"/>
            <a:ext cx="8229600" cy="5029200"/>
          </a:xfrm>
        </p:spPr>
        <p:txBody>
          <a:bodyPr/>
          <a:lstStyle/>
          <a:p>
            <a:r>
              <a:rPr lang="en-US" smtClean="0"/>
              <a:t>Someday critical industries will come to rely on DNSSEC (or not )-: </a:t>
            </a:r>
          </a:p>
          <a:p>
            <a:r>
              <a:rPr lang="en-US" smtClean="0"/>
              <a:t>Need to focus on weak links in the chain of trust</a:t>
            </a:r>
          </a:p>
          <a:p>
            <a:pPr>
              <a:buFont typeface="Wingdings 3" pitchFamily="18" charset="2"/>
              <a:buNone/>
            </a:pPr>
            <a:r>
              <a:rPr lang="en-US" sz="2800" smtClean="0"/>
              <a:t>     Registrant </a:t>
            </a:r>
            <a:r>
              <a:rPr lang="en-US" sz="2800" smtClean="0">
                <a:sym typeface="Wingdings" pitchFamily="2" charset="2"/>
              </a:rPr>
              <a:t>Registrar Registry Root</a:t>
            </a:r>
            <a:endParaRPr lang="en-US" smtClean="0"/>
          </a:p>
          <a:p>
            <a:pPr eaLnBrk="1" hangingPunct="1"/>
            <a:r>
              <a:rPr lang="en-US" sz="2800" smtClean="0"/>
              <a:t>This will require secure IT practices and transparency </a:t>
            </a:r>
          </a:p>
          <a:p>
            <a:pPr eaLnBrk="1" hangingPunct="1"/>
            <a:r>
              <a:rPr lang="en-US" smtClean="0"/>
              <a:t>…and greater awareness for the consumer</a:t>
            </a:r>
          </a:p>
        </p:txBody>
      </p:sp>
      <p:sp>
        <p:nvSpPr>
          <p:cNvPr id="13315" name="Title 2"/>
          <p:cNvSpPr>
            <a:spLocks noGrp="1"/>
          </p:cNvSpPr>
          <p:nvPr>
            <p:ph type="title"/>
          </p:nvPr>
        </p:nvSpPr>
        <p:spPr>
          <a:xfrm>
            <a:off x="457200" y="457200"/>
            <a:ext cx="8229600" cy="1143000"/>
          </a:xfrm>
        </p:spPr>
        <p:txBody>
          <a:bodyPr/>
          <a:lstStyle/>
          <a:p>
            <a:r>
              <a:rPr lang="en-US" smtClean="0"/>
              <a:t>Achieving full potential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124200"/>
            <a:ext cx="8229600" cy="1143000"/>
          </a:xfrm>
        </p:spPr>
        <p:txBody>
          <a:bodyPr/>
          <a:lstStyle/>
          <a:p>
            <a:r>
              <a:rPr lang="en-US" smtClean="0"/>
              <a:t>Design Considerations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z="4800" smtClean="0"/>
              <a:t>Goals</a:t>
            </a:r>
          </a:p>
        </p:txBody>
      </p:sp>
      <p:sp>
        <p:nvSpPr>
          <p:cNvPr id="15363" name="Content Placeholder 2"/>
          <p:cNvSpPr>
            <a:spLocks noGrp="1"/>
          </p:cNvSpPr>
          <p:nvPr>
            <p:ph idx="1"/>
          </p:nvPr>
        </p:nvSpPr>
        <p:spPr/>
        <p:txBody>
          <a:bodyPr/>
          <a:lstStyle/>
          <a:p>
            <a:pPr eaLnBrk="1" hangingPunct="1"/>
            <a:r>
              <a:rPr lang="en-US" sz="4800" smtClean="0"/>
              <a:t>Reliable</a:t>
            </a:r>
          </a:p>
          <a:p>
            <a:pPr eaLnBrk="1" hangingPunct="1"/>
            <a:r>
              <a:rPr lang="en-US" sz="4800" smtClean="0"/>
              <a:t>Trusted</a:t>
            </a:r>
          </a:p>
          <a:p>
            <a:pPr eaLnBrk="1" hangingPunct="1"/>
            <a:r>
              <a:rPr lang="en-US" sz="4800" smtClean="0"/>
              <a:t>Cost Effective (for you)</a:t>
            </a:r>
            <a:endParaRPr lang="en-US" smtClean="0"/>
          </a:p>
          <a:p>
            <a:pPr eaLnBrk="1" hangingPunct="1">
              <a:buFont typeface="Arial" charset="0"/>
              <a:buNone/>
            </a:pPr>
            <a:endParaRPr lang="en-US" sz="54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971800"/>
            <a:ext cx="8229600" cy="1143000"/>
          </a:xfrm>
        </p:spPr>
        <p:txBody>
          <a:bodyPr/>
          <a:lstStyle/>
          <a:p>
            <a:pPr eaLnBrk="1" hangingPunct="1"/>
            <a:r>
              <a:rPr lang="en-US" smtClean="0"/>
              <a:t>Cost Effectiveness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Cost Effectiveness</a:t>
            </a:r>
          </a:p>
        </p:txBody>
      </p:sp>
      <p:sp>
        <p:nvSpPr>
          <p:cNvPr id="17411" name="Content Placeholder 2"/>
          <p:cNvSpPr>
            <a:spLocks noGrp="1"/>
          </p:cNvSpPr>
          <p:nvPr>
            <p:ph idx="1"/>
          </p:nvPr>
        </p:nvSpPr>
        <p:spPr/>
        <p:txBody>
          <a:bodyPr/>
          <a:lstStyle/>
          <a:p>
            <a:pPr eaLnBrk="1" hangingPunct="1"/>
            <a:endParaRPr lang="en-US" sz="4400" smtClean="0"/>
          </a:p>
          <a:p>
            <a:pPr eaLnBrk="1" hangingPunct="1"/>
            <a:r>
              <a:rPr lang="en-US" sz="4400" smtClean="0"/>
              <a:t>Risk Assessment</a:t>
            </a:r>
          </a:p>
          <a:p>
            <a:pPr eaLnBrk="1" hangingPunct="1"/>
            <a:r>
              <a:rPr lang="en-US" sz="4400" smtClean="0"/>
              <a:t>Cost Benefit Analysis</a:t>
            </a:r>
          </a:p>
          <a:p>
            <a:pPr eaLnBrk="1" hangingPunct="1">
              <a:buFont typeface="Arial" charset="0"/>
              <a:buNone/>
            </a:pPr>
            <a:endParaRPr lang="en-US" sz="44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Business Benefits and Motivation</a:t>
            </a:r>
            <a:br>
              <a:rPr lang="en-US" smtClean="0"/>
            </a:br>
            <a:r>
              <a:rPr lang="en-US" sz="2400" smtClean="0"/>
              <a:t>(from “The Costs of DNSSEC Deployment” ENISA report) </a:t>
            </a:r>
            <a:endParaRPr lang="en-US" smtClean="0"/>
          </a:p>
        </p:txBody>
      </p:sp>
      <p:sp>
        <p:nvSpPr>
          <p:cNvPr id="18435" name="Content Placeholder 2"/>
          <p:cNvSpPr>
            <a:spLocks noGrp="1"/>
          </p:cNvSpPr>
          <p:nvPr>
            <p:ph idx="1"/>
          </p:nvPr>
        </p:nvSpPr>
        <p:spPr>
          <a:xfrm>
            <a:off x="457200" y="1676400"/>
            <a:ext cx="8229600" cy="4525963"/>
          </a:xfrm>
        </p:spPr>
        <p:txBody>
          <a:bodyPr/>
          <a:lstStyle/>
          <a:p>
            <a:r>
              <a:rPr lang="en-US" sz="2800" smtClean="0"/>
              <a:t>Become a reliable source of trust and boost market share and/or reputation of zones;</a:t>
            </a:r>
          </a:p>
          <a:p>
            <a:r>
              <a:rPr lang="en-US" sz="2800" smtClean="0"/>
              <a:t>Lead by example and stimulate parties further down in the chain to adopt DNSSEC;</a:t>
            </a:r>
          </a:p>
          <a:p>
            <a:r>
              <a:rPr lang="en-US" sz="2800" smtClean="0"/>
              <a:t>Earn recognition in the DNS community and share knowledge with TLD’s and others;</a:t>
            </a:r>
          </a:p>
          <a:p>
            <a:r>
              <a:rPr lang="en-US" sz="2800" smtClean="0"/>
              <a:t>Provide assurance to end-user that domain name services are reliable and trustworthy;</a:t>
            </a:r>
          </a:p>
          <a:p>
            <a:r>
              <a:rPr lang="en-US" sz="2800" smtClean="0"/>
              <a:t>Look forward to increasing adoption rate when revenue is an important driver. Deploying DNSSEC can be profitable;</a:t>
            </a: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Risk Assessment</a:t>
            </a:r>
          </a:p>
        </p:txBody>
      </p:sp>
      <p:sp>
        <p:nvSpPr>
          <p:cNvPr id="19459" name="Content Placeholder 2"/>
          <p:cNvSpPr>
            <a:spLocks noGrp="1"/>
          </p:cNvSpPr>
          <p:nvPr>
            <p:ph idx="1"/>
          </p:nvPr>
        </p:nvSpPr>
        <p:spPr>
          <a:xfrm>
            <a:off x="457200" y="1295400"/>
            <a:ext cx="8229600" cy="4525963"/>
          </a:xfrm>
        </p:spPr>
        <p:txBody>
          <a:bodyPr/>
          <a:lstStyle/>
          <a:p>
            <a:pPr eaLnBrk="1" hangingPunct="1"/>
            <a:r>
              <a:rPr lang="en-US" sz="3600" smtClean="0"/>
              <a:t>Identify your risks</a:t>
            </a:r>
          </a:p>
          <a:p>
            <a:pPr lvl="1" eaLnBrk="1" hangingPunct="1"/>
            <a:r>
              <a:rPr lang="en-US" sz="3200" smtClean="0"/>
              <a:t>Reputational</a:t>
            </a:r>
          </a:p>
          <a:p>
            <a:pPr lvl="2" eaLnBrk="1" hangingPunct="1">
              <a:buFont typeface="Arial" charset="0"/>
              <a:buChar char="–"/>
            </a:pPr>
            <a:r>
              <a:rPr lang="en-US" smtClean="0"/>
              <a:t>Competition</a:t>
            </a:r>
          </a:p>
          <a:p>
            <a:pPr lvl="2" eaLnBrk="1" hangingPunct="1">
              <a:buFont typeface="Arial" charset="0"/>
              <a:buChar char="–"/>
            </a:pPr>
            <a:r>
              <a:rPr lang="en-US" smtClean="0"/>
              <a:t>Loss of contract</a:t>
            </a:r>
            <a:endParaRPr lang="en-US" sz="3200" smtClean="0"/>
          </a:p>
          <a:p>
            <a:pPr lvl="1" eaLnBrk="1" hangingPunct="1"/>
            <a:r>
              <a:rPr lang="en-US" sz="3200" smtClean="0"/>
              <a:t>Legal / Financial</a:t>
            </a:r>
          </a:p>
          <a:p>
            <a:pPr lvl="2" eaLnBrk="1" hangingPunct="1">
              <a:buFont typeface="Arial" charset="0"/>
              <a:buChar char="–"/>
            </a:pPr>
            <a:r>
              <a:rPr lang="en-US" smtClean="0"/>
              <a:t>Who is the relying party?</a:t>
            </a:r>
            <a:endParaRPr lang="en-US" sz="3200" smtClean="0"/>
          </a:p>
          <a:p>
            <a:pPr lvl="2" eaLnBrk="1" hangingPunct="1">
              <a:buFont typeface="Arial" charset="0"/>
              <a:buChar char="–"/>
            </a:pPr>
            <a:r>
              <a:rPr lang="en-US" smtClean="0"/>
              <a:t>SLA</a:t>
            </a:r>
          </a:p>
          <a:p>
            <a:pPr lvl="2" eaLnBrk="1" hangingPunct="1">
              <a:buFont typeface="Arial" charset="0"/>
              <a:buChar char="–"/>
            </a:pPr>
            <a:r>
              <a:rPr lang="en-US" smtClean="0"/>
              <a:t>Law suits</a:t>
            </a:r>
          </a:p>
          <a:p>
            <a:pPr eaLnBrk="1" hangingPunct="1"/>
            <a:r>
              <a:rPr lang="en-US" sz="3600" smtClean="0"/>
              <a:t>Build your risk profile</a:t>
            </a:r>
          </a:p>
          <a:p>
            <a:pPr lvl="1" eaLnBrk="1" hangingPunct="1"/>
            <a:r>
              <a:rPr lang="en-US" sz="3200" smtClean="0"/>
              <a:t>Determine your acceptable level of risk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Vulnerabilities</a:t>
            </a:r>
          </a:p>
        </p:txBody>
      </p:sp>
      <p:sp>
        <p:nvSpPr>
          <p:cNvPr id="20483" name="Content Placeholder 2"/>
          <p:cNvSpPr>
            <a:spLocks noGrp="1"/>
          </p:cNvSpPr>
          <p:nvPr>
            <p:ph idx="1"/>
          </p:nvPr>
        </p:nvSpPr>
        <p:spPr>
          <a:xfrm>
            <a:off x="457200" y="1371600"/>
            <a:ext cx="8229600" cy="4525963"/>
          </a:xfrm>
        </p:spPr>
        <p:txBody>
          <a:bodyPr/>
          <a:lstStyle/>
          <a:p>
            <a:pPr eaLnBrk="1" hangingPunct="1"/>
            <a:r>
              <a:rPr lang="en-US" sz="4000" smtClean="0"/>
              <a:t>False expectations </a:t>
            </a:r>
          </a:p>
          <a:p>
            <a:pPr eaLnBrk="1" hangingPunct="1"/>
            <a:r>
              <a:rPr lang="en-US" sz="4000" smtClean="0"/>
              <a:t>Key compromise</a:t>
            </a:r>
          </a:p>
          <a:p>
            <a:pPr eaLnBrk="1" hangingPunct="1"/>
            <a:r>
              <a:rPr lang="en-US" sz="4000" smtClean="0"/>
              <a:t>Signer compromise</a:t>
            </a:r>
          </a:p>
          <a:p>
            <a:pPr eaLnBrk="1" hangingPunct="1"/>
            <a:r>
              <a:rPr lang="en-US" sz="4000" smtClean="0"/>
              <a:t>Zone file compromise</a:t>
            </a:r>
          </a:p>
          <a:p>
            <a:pPr>
              <a:buFont typeface="Arial" charset="0"/>
              <a:buNone/>
            </a:pP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Overview</a:t>
            </a:r>
          </a:p>
        </p:txBody>
      </p:sp>
      <p:sp>
        <p:nvSpPr>
          <p:cNvPr id="3075" name="Content Placeholder 2"/>
          <p:cNvSpPr>
            <a:spLocks noGrp="1"/>
          </p:cNvSpPr>
          <p:nvPr>
            <p:ph idx="1"/>
          </p:nvPr>
        </p:nvSpPr>
        <p:spPr/>
        <p:txBody>
          <a:bodyPr/>
          <a:lstStyle/>
          <a:p>
            <a:pPr eaLnBrk="1" hangingPunct="1"/>
            <a:r>
              <a:rPr lang="en-US" smtClean="0"/>
              <a:t>Design Considerations</a:t>
            </a:r>
          </a:p>
          <a:p>
            <a:pPr eaLnBrk="1" hangingPunct="1"/>
            <a:r>
              <a:rPr lang="en-US" smtClean="0"/>
              <a:t>Demo Implementation</a:t>
            </a:r>
          </a:p>
          <a:p>
            <a:pPr eaLnBrk="1" hangingPunct="1"/>
            <a:r>
              <a:rPr lang="en-US" smtClean="0"/>
              <a:t>DNSSEC Practices Statement</a:t>
            </a:r>
          </a:p>
          <a:p>
            <a:pPr eaLnBrk="1" hangingPunct="1"/>
            <a:r>
              <a:rPr lang="en-US" smtClean="0"/>
              <a:t>Demo</a:t>
            </a:r>
          </a:p>
          <a:p>
            <a:pPr eaLnBrk="1" hangingPunct="1"/>
            <a:r>
              <a:rPr lang="en-US" smtClean="0"/>
              <a:t>Outputs</a:t>
            </a:r>
          </a:p>
          <a:p>
            <a:pPr lvl="1" eaLnBrk="1" hangingPunct="1"/>
            <a:r>
              <a:rPr lang="en-US" smtClean="0"/>
              <a:t>Demo Implementation</a:t>
            </a:r>
          </a:p>
          <a:p>
            <a:pPr lvl="1" eaLnBrk="1" hangingPunct="1"/>
            <a:r>
              <a:rPr lang="en-US" smtClean="0"/>
              <a:t>Demo DNSSEC Practice Statement</a:t>
            </a:r>
          </a:p>
          <a:p>
            <a:pPr lvl="1" eaLnBrk="1" hangingPunct="1"/>
            <a:r>
              <a:rPr lang="en-US" smtClean="0"/>
              <a:t>Demo Key Ceremony Scripts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Cost Benefit Analysis</a:t>
            </a:r>
          </a:p>
        </p:txBody>
      </p:sp>
      <p:sp>
        <p:nvSpPr>
          <p:cNvPr id="21507"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r>
              <a:rPr lang="en-US" sz="4000" smtClean="0"/>
              <a:t>Setting reasonable expectations means it doesn’t have to be expensive</a:t>
            </a:r>
          </a:p>
          <a:p>
            <a:pPr>
              <a:buFont typeface="Arial" charset="0"/>
              <a:buNone/>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From ENISA Report</a:t>
            </a:r>
          </a:p>
        </p:txBody>
      </p:sp>
      <p:sp>
        <p:nvSpPr>
          <p:cNvPr id="22531" name="Content Placeholder 2"/>
          <p:cNvSpPr>
            <a:spLocks noGrp="1"/>
          </p:cNvSpPr>
          <p:nvPr>
            <p:ph idx="1"/>
          </p:nvPr>
        </p:nvSpPr>
        <p:spPr/>
        <p:txBody>
          <a:bodyPr/>
          <a:lstStyle/>
          <a:p>
            <a:r>
              <a:rPr lang="en-US" sz="2800" smtClean="0"/>
              <a:t>“….organizations considering implementing DNSSEC can greatly benefit from the work performed by the pioneers and early adopters.”</a:t>
            </a:r>
          </a:p>
          <a:p>
            <a:r>
              <a:rPr lang="en-US" sz="2800" smtClean="0"/>
              <a:t>Few above 266240 Euros: Big Spenders: DNSSEC as an excuse to upgrade all infrastructure; embrace increased responsibility and trust through better governance.</a:t>
            </a:r>
          </a:p>
          <a:p>
            <a:r>
              <a:rPr lang="en-US" sz="2800" smtClean="0"/>
              <a:t>Most below 36059 Euros: Big Savers: reuse existing infrastructure.  Do minimum.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Anticipated Capital and Operating Expense</a:t>
            </a:r>
          </a:p>
        </p:txBody>
      </p:sp>
      <p:sp>
        <p:nvSpPr>
          <p:cNvPr id="23555" name="Content Placeholder 2"/>
          <p:cNvSpPr>
            <a:spLocks noGrp="1"/>
          </p:cNvSpPr>
          <p:nvPr>
            <p:ph idx="1"/>
          </p:nvPr>
        </p:nvSpPr>
        <p:spPr/>
        <p:txBody>
          <a:bodyPr/>
          <a:lstStyle/>
          <a:p>
            <a:r>
              <a:rPr lang="en-US" smtClean="0"/>
              <a:t>Being a trust anchor requires mature business processes, especially in key management;</a:t>
            </a:r>
          </a:p>
          <a:p>
            <a:r>
              <a:rPr lang="en-US" smtClean="0"/>
              <a:t>Investment cost also depends on strategic positioning towards DNSSEC: leaders pay the bill, followers can limit their investment;</a:t>
            </a:r>
          </a:p>
          <a:p>
            <a:r>
              <a:rPr lang="en-US" smtClean="0"/>
              <a:t>Financial cost might not outweigh the financial benefits. Prepare to write off the financial investment over 3 to 5 years, needed to gear up end-user equipment with DNSSEC.</a:t>
            </a:r>
          </a:p>
          <a:p>
            <a:pPr>
              <a:buFont typeface="Arial" charset="0"/>
              <a:buNone/>
            </a:pP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Other Cost Analysis</a:t>
            </a:r>
          </a:p>
        </p:txBody>
      </p:sp>
      <p:sp>
        <p:nvSpPr>
          <p:cNvPr id="24579" name="Content Placeholder 2"/>
          <p:cNvSpPr>
            <a:spLocks noGrp="1"/>
          </p:cNvSpPr>
          <p:nvPr>
            <p:ph idx="1"/>
          </p:nvPr>
        </p:nvSpPr>
        <p:spPr/>
        <p:txBody>
          <a:bodyPr/>
          <a:lstStyle/>
          <a:p>
            <a:pPr eaLnBrk="1" hangingPunct="1"/>
            <a:r>
              <a:rPr lang="en-US" sz="2800" smtClean="0"/>
              <a:t>People</a:t>
            </a:r>
          </a:p>
          <a:p>
            <a:pPr lvl="1" eaLnBrk="1" hangingPunct="1"/>
            <a:r>
              <a:rPr lang="en-US" sz="2400" smtClean="0"/>
              <a:t>Swedebank – half a FTE</a:t>
            </a:r>
          </a:p>
          <a:p>
            <a:pPr lvl="1" eaLnBrk="1" hangingPunct="1"/>
            <a:r>
              <a:rPr lang="en-US" sz="2400" smtClean="0"/>
              <a:t>Occasional shared duties for others</a:t>
            </a:r>
          </a:p>
          <a:p>
            <a:pPr eaLnBrk="1" hangingPunct="1"/>
            <a:r>
              <a:rPr lang="en-US" sz="2800" smtClean="0"/>
              <a:t>Facilities</a:t>
            </a:r>
          </a:p>
          <a:p>
            <a:pPr lvl="1" eaLnBrk="1" hangingPunct="1"/>
            <a:r>
              <a:rPr lang="en-US" sz="2400" smtClean="0"/>
              <a:t>Datacenter space</a:t>
            </a:r>
          </a:p>
          <a:p>
            <a:pPr lvl="1" eaLnBrk="1" hangingPunct="1"/>
            <a:r>
              <a:rPr lang="en-US" sz="2400" smtClean="0"/>
              <a:t>Safe ~ $100 - $14000</a:t>
            </a:r>
          </a:p>
          <a:p>
            <a:pPr eaLnBrk="1" hangingPunct="1"/>
            <a:r>
              <a:rPr lang="en-US" sz="2800" smtClean="0"/>
              <a:t>Crypto Equip ~ $5-$40000</a:t>
            </a:r>
          </a:p>
          <a:p>
            <a:pPr eaLnBrk="1" hangingPunct="1"/>
            <a:r>
              <a:rPr lang="en-US" sz="2800" smtClean="0"/>
              <a:t>Bandwidth ~ 4 x</a:t>
            </a:r>
          </a:p>
          <a:p>
            <a:pPr eaLnBrk="1" hangingPunct="1">
              <a:buFont typeface="Arial" charset="0"/>
              <a:buNone/>
            </a:pPr>
            <a:r>
              <a:rPr lang="en-US" sz="2000" smtClean="0">
                <a:hlinkClick r:id="rId3"/>
              </a:rPr>
              <a:t>http://www.internetdagarna.se/arkiv/2008/www.internetdagarna.se/images/stories/doc/22_Kjell_Rydger_DNSSEC_from_a_bank_perspective_2008-10-20.pdf</a:t>
            </a:r>
            <a:endParaRPr lang="en-US" sz="2000" smtClean="0"/>
          </a:p>
          <a:p>
            <a:pPr eaLnBrk="1" hangingPunct="1">
              <a:buFont typeface="Arial" charset="0"/>
              <a:buNone/>
            </a:pPr>
            <a:endParaRPr lang="en-US" sz="2800" smtClean="0"/>
          </a:p>
          <a:p>
            <a:pPr eaLnBrk="1" hangingPunct="1">
              <a:buFont typeface="Arial" charset="0"/>
              <a:buNone/>
            </a:pPr>
            <a:endParaRPr lang="en-US" sz="2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971800"/>
            <a:ext cx="8229600" cy="1143000"/>
          </a:xfrm>
        </p:spPr>
        <p:txBody>
          <a:bodyPr/>
          <a:lstStyle/>
          <a:p>
            <a:pPr eaLnBrk="1" hangingPunct="1"/>
            <a:r>
              <a:rPr lang="en-US" smtClean="0"/>
              <a:t>Reliability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Reliability</a:t>
            </a:r>
          </a:p>
        </p:txBody>
      </p:sp>
      <p:sp>
        <p:nvSpPr>
          <p:cNvPr id="26627" name="Content Placeholder 2"/>
          <p:cNvSpPr>
            <a:spLocks noGrp="1"/>
          </p:cNvSpPr>
          <p:nvPr>
            <p:ph idx="1"/>
          </p:nvPr>
        </p:nvSpPr>
        <p:spPr/>
        <p:txBody>
          <a:bodyPr/>
          <a:lstStyle/>
          <a:p>
            <a:pPr eaLnBrk="1" hangingPunct="1"/>
            <a:r>
              <a:rPr lang="en-US" smtClean="0"/>
              <a:t>Availability: Absolute time matters / Signatures expire: can not set and forget.  </a:t>
            </a:r>
          </a:p>
          <a:p>
            <a:pPr eaLnBrk="1" hangingPunct="1">
              <a:buFont typeface="Arial" charset="0"/>
              <a:buNone/>
            </a:pPr>
            <a:r>
              <a:rPr lang="en-US" sz="2800" b="1" smtClean="0">
                <a:latin typeface="Courier New" pitchFamily="49" charset="0"/>
                <a:cs typeface="Courier New" pitchFamily="49" charset="0"/>
              </a:rPr>
              <a:t>	</a:t>
            </a:r>
            <a:r>
              <a:rPr lang="en-US" sz="1800" smtClean="0">
                <a:latin typeface="Courier New" pitchFamily="49" charset="0"/>
                <a:cs typeface="Courier New" pitchFamily="49" charset="0"/>
              </a:rPr>
              <a:t>raiz. 135957  IN  RRSIG   DNSKEY 8 0 172800 </a:t>
            </a:r>
            <a:r>
              <a:rPr lang="en-US" sz="2800" b="1" smtClean="0">
                <a:latin typeface="Courier New" pitchFamily="49" charset="0"/>
                <a:cs typeface="Courier New" pitchFamily="49" charset="0"/>
              </a:rPr>
              <a:t>20110913235959</a:t>
            </a:r>
            <a:r>
              <a:rPr lang="en-US" sz="1800" smtClean="0">
                <a:latin typeface="Courier New" pitchFamily="49" charset="0"/>
                <a:cs typeface="Courier New" pitchFamily="49" charset="0"/>
              </a:rPr>
              <a:t> 20110830000000 19036 raiz. </a:t>
            </a:r>
          </a:p>
          <a:p>
            <a:pPr eaLnBrk="1" hangingPunct="1">
              <a:buFont typeface="Arial" charset="0"/>
              <a:buNone/>
            </a:pPr>
            <a:r>
              <a:rPr lang="en-US" sz="1800" smtClean="0">
                <a:latin typeface="Courier New" pitchFamily="49" charset="0"/>
                <a:cs typeface="Courier New" pitchFamily="49" charset="0"/>
              </a:rPr>
              <a:t>	mTOLwTC+jfhKi7P5V/zcLYLwjFUvOqTXGujYQVzeMCJdRlVdlYLxGUmM </a:t>
            </a:r>
          </a:p>
          <a:p>
            <a:pPr eaLnBrk="1" hangingPunct="1">
              <a:buFont typeface="Arial" charset="0"/>
              <a:buNone/>
            </a:pPr>
            <a:r>
              <a:rPr lang="en-US" sz="1800" smtClean="0">
                <a:latin typeface="Courier New" pitchFamily="49" charset="0"/>
                <a:cs typeface="Courier New" pitchFamily="49" charset="0"/>
              </a:rPr>
              <a:t>	..</a:t>
            </a:r>
          </a:p>
          <a:p>
            <a:pPr eaLnBrk="1" hangingPunct="1">
              <a:buFont typeface="Arial" charset="0"/>
              <a:buNone/>
            </a:pPr>
            <a:endParaRPr lang="en-US" sz="1800" smtClean="0">
              <a:latin typeface="Courier New" pitchFamily="49" charset="0"/>
              <a:cs typeface="Courier New" pitchFamily="49" charset="0"/>
            </a:endParaRPr>
          </a:p>
          <a:p>
            <a:pPr eaLnBrk="1" hangingPunct="1"/>
            <a:r>
              <a:rPr lang="en-US" smtClean="0"/>
              <a:t>Complexity: Key management: DNSSEC &gt; DNS</a:t>
            </a:r>
          </a:p>
          <a:p>
            <a:pPr eaLnBrk="1" hangingPunct="1">
              <a:buFont typeface="Arial" charset="0"/>
              <a:buNone/>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Reliability</a:t>
            </a:r>
          </a:p>
        </p:txBody>
      </p:sp>
      <p:sp>
        <p:nvSpPr>
          <p:cNvPr id="27651" name="Content Placeholder 2"/>
          <p:cNvSpPr>
            <a:spLocks noGrp="1"/>
          </p:cNvSpPr>
          <p:nvPr>
            <p:ph idx="1"/>
          </p:nvPr>
        </p:nvSpPr>
        <p:spPr/>
        <p:txBody>
          <a:bodyPr/>
          <a:lstStyle/>
          <a:p>
            <a:pPr eaLnBrk="1" hangingPunct="1"/>
            <a:r>
              <a:rPr lang="en-US" smtClean="0"/>
              <a:t>Ensuring Availability</a:t>
            </a:r>
          </a:p>
          <a:p>
            <a:pPr lvl="1" eaLnBrk="1" hangingPunct="1"/>
            <a:r>
              <a:rPr lang="en-US" smtClean="0"/>
              <a:t>Automate</a:t>
            </a:r>
          </a:p>
          <a:p>
            <a:pPr lvl="1" eaLnBrk="1" hangingPunct="1"/>
            <a:r>
              <a:rPr lang="en-US" smtClean="0"/>
              <a:t>Monitor</a:t>
            </a:r>
          </a:p>
          <a:p>
            <a:pPr lvl="1" eaLnBrk="1" hangingPunct="1"/>
            <a:r>
              <a:rPr lang="en-US" smtClean="0"/>
              <a:t>Backup Sites</a:t>
            </a:r>
          </a:p>
          <a:p>
            <a:pPr eaLnBrk="1" hangingPunct="1"/>
            <a:r>
              <a:rPr lang="en-US" smtClean="0"/>
              <a:t>Taming Complexity</a:t>
            </a:r>
          </a:p>
          <a:p>
            <a:pPr lvl="1" eaLnBrk="1" hangingPunct="1"/>
            <a:r>
              <a:rPr lang="en-US" smtClean="0"/>
              <a:t>Step-by-step checklists</a:t>
            </a:r>
          </a:p>
          <a:p>
            <a:pPr lvl="1" eaLnBrk="1" hangingPunct="1"/>
            <a:r>
              <a:rPr lang="en-US" smtClean="0"/>
              <a:t>Rely on documented processes - not specialists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Reliability - Automation	</a:t>
            </a:r>
          </a:p>
        </p:txBody>
      </p:sp>
      <p:sp>
        <p:nvSpPr>
          <p:cNvPr id="28675" name="Content Placeholder 2"/>
          <p:cNvSpPr>
            <a:spLocks noGrp="1"/>
          </p:cNvSpPr>
          <p:nvPr>
            <p:ph idx="1"/>
          </p:nvPr>
        </p:nvSpPr>
        <p:spPr/>
        <p:txBody>
          <a:bodyPr/>
          <a:lstStyle/>
          <a:p>
            <a:pPr eaLnBrk="1" hangingPunct="1"/>
            <a:r>
              <a:rPr lang="en-US" smtClean="0"/>
              <a:t>Pre-gen key material and rollover schedules</a:t>
            </a:r>
          </a:p>
          <a:p>
            <a:pPr lvl="1" eaLnBrk="1" hangingPunct="1"/>
            <a:r>
              <a:rPr lang="en-US" smtClean="0"/>
              <a:t>Pre-gen KSK signed DNSKEY RRsets</a:t>
            </a:r>
          </a:p>
          <a:p>
            <a:pPr eaLnBrk="1" hangingPunct="1"/>
            <a:r>
              <a:rPr lang="en-US" smtClean="0"/>
              <a:t>Scripts</a:t>
            </a:r>
          </a:p>
          <a:p>
            <a:pPr lvl="1" eaLnBrk="1" hangingPunct="1"/>
            <a:r>
              <a:rPr lang="en-US" smtClean="0"/>
              <a:t>cronjob dnssec-signzone execution</a:t>
            </a:r>
          </a:p>
          <a:p>
            <a:pPr lvl="1" eaLnBrk="1" hangingPunct="1"/>
            <a:r>
              <a:rPr lang="en-US" smtClean="0"/>
              <a:t>check zone before publication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Reliability - Monitor</a:t>
            </a:r>
          </a:p>
        </p:txBody>
      </p:sp>
      <p:sp>
        <p:nvSpPr>
          <p:cNvPr id="29699" name="Content Placeholder 2"/>
          <p:cNvSpPr>
            <a:spLocks noGrp="1"/>
          </p:cNvSpPr>
          <p:nvPr>
            <p:ph idx="1"/>
          </p:nvPr>
        </p:nvSpPr>
        <p:spPr/>
        <p:txBody>
          <a:bodyPr/>
          <a:lstStyle/>
          <a:p>
            <a:pPr eaLnBrk="1" hangingPunct="1"/>
            <a:r>
              <a:rPr lang="en-US" sz="4000" smtClean="0"/>
              <a:t>Early Warning systems</a:t>
            </a:r>
          </a:p>
          <a:p>
            <a:pPr lvl="1" eaLnBrk="1" hangingPunct="1"/>
            <a:r>
              <a:rPr lang="en-US" sz="3600" smtClean="0"/>
              <a:t>Impending RRsig expiration</a:t>
            </a:r>
          </a:p>
          <a:p>
            <a:pPr lvl="1" eaLnBrk="1" hangingPunct="1"/>
            <a:r>
              <a:rPr lang="en-US" sz="3600" smtClean="0"/>
              <a:t>SOA serial sync between 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2971800"/>
            <a:ext cx="8229600" cy="1143000"/>
          </a:xfrm>
        </p:spPr>
        <p:txBody>
          <a:bodyPr/>
          <a:lstStyle/>
          <a:p>
            <a:pPr eaLnBrk="1" hangingPunct="1"/>
            <a:r>
              <a:rPr lang="en-US" smtClean="0"/>
              <a:t>Trusted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33400" y="3200400"/>
            <a:ext cx="8229600" cy="1143000"/>
          </a:xfrm>
        </p:spPr>
        <p:txBody>
          <a:bodyPr/>
          <a:lstStyle/>
          <a:p>
            <a:r>
              <a:rPr lang="en-US" smtClean="0"/>
              <a:t>DNSSEC Update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Trust</a:t>
            </a:r>
          </a:p>
        </p:txBody>
      </p:sp>
      <p:sp>
        <p:nvSpPr>
          <p:cNvPr id="31747" name="Content Placeholder 2"/>
          <p:cNvSpPr>
            <a:spLocks noGrp="1"/>
          </p:cNvSpPr>
          <p:nvPr>
            <p:ph idx="1"/>
          </p:nvPr>
        </p:nvSpPr>
        <p:spPr/>
        <p:txBody>
          <a:bodyPr/>
          <a:lstStyle/>
          <a:p>
            <a:pPr eaLnBrk="1" hangingPunct="1"/>
            <a:r>
              <a:rPr lang="en-US" sz="4000" smtClean="0"/>
              <a:t>Transparent</a:t>
            </a:r>
          </a:p>
          <a:p>
            <a:pPr eaLnBrk="1" hangingPunct="1"/>
            <a:r>
              <a:rPr lang="en-US" sz="4000" smtClean="0"/>
              <a:t>Secure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2971800"/>
            <a:ext cx="8229600" cy="1143000"/>
          </a:xfrm>
        </p:spPr>
        <p:txBody>
          <a:bodyPr/>
          <a:lstStyle/>
          <a:p>
            <a:pPr eaLnBrk="1" hangingPunct="1"/>
            <a:r>
              <a:rPr lang="en-US" smtClean="0"/>
              <a:t>Transparency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Transparency</a:t>
            </a:r>
          </a:p>
        </p:txBody>
      </p:sp>
      <p:sp>
        <p:nvSpPr>
          <p:cNvPr id="33795" name="Content Placeholder 2"/>
          <p:cNvSpPr>
            <a:spLocks noGrp="1"/>
          </p:cNvSpPr>
          <p:nvPr>
            <p:ph idx="1"/>
          </p:nvPr>
        </p:nvSpPr>
        <p:spPr/>
        <p:txBody>
          <a:bodyPr/>
          <a:lstStyle/>
          <a:p>
            <a:pPr eaLnBrk="1" hangingPunct="1"/>
            <a:r>
              <a:rPr lang="en-US" sz="3600" smtClean="0"/>
              <a:t>The power of truth</a:t>
            </a:r>
          </a:p>
          <a:p>
            <a:pPr marL="742950" lvl="2" indent="-342900" eaLnBrk="1" hangingPunct="1"/>
            <a:r>
              <a:rPr lang="en-US" smtClean="0"/>
              <a:t>Transparency floats all boats here</a:t>
            </a:r>
            <a:endParaRPr lang="en-US" sz="3600" smtClean="0"/>
          </a:p>
          <a:p>
            <a:pPr eaLnBrk="1" hangingPunct="1"/>
            <a:r>
              <a:rPr lang="en-US" sz="3600" smtClean="0"/>
              <a:t>Say what you do</a:t>
            </a:r>
          </a:p>
          <a:p>
            <a:pPr eaLnBrk="1" hangingPunct="1"/>
            <a:r>
              <a:rPr lang="en-US" sz="3600" smtClean="0"/>
              <a:t>Do what you say</a:t>
            </a:r>
          </a:p>
          <a:p>
            <a:pPr eaLnBrk="1" hangingPunct="1"/>
            <a:r>
              <a:rPr lang="en-US" sz="3600" smtClean="0"/>
              <a:t>Prove 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Say what you do</a:t>
            </a:r>
          </a:p>
        </p:txBody>
      </p:sp>
      <p:sp>
        <p:nvSpPr>
          <p:cNvPr id="34819" name="Content Placeholder 2"/>
          <p:cNvSpPr>
            <a:spLocks noGrp="1"/>
          </p:cNvSpPr>
          <p:nvPr>
            <p:ph idx="1"/>
          </p:nvPr>
        </p:nvSpPr>
        <p:spPr/>
        <p:txBody>
          <a:bodyPr/>
          <a:lstStyle/>
          <a:p>
            <a:pPr eaLnBrk="1" hangingPunct="1"/>
            <a:r>
              <a:rPr lang="en-US" smtClean="0"/>
              <a:t>Setting expectations</a:t>
            </a:r>
          </a:p>
          <a:p>
            <a:pPr eaLnBrk="1" hangingPunct="1"/>
            <a:r>
              <a:rPr lang="en-US" smtClean="0"/>
              <a:t>Document what you do and how you do it</a:t>
            </a:r>
          </a:p>
          <a:p>
            <a:pPr eaLnBrk="1" hangingPunct="1"/>
            <a:r>
              <a:rPr lang="en-US" smtClean="0"/>
              <a:t>Maintain up to date documentation</a:t>
            </a:r>
          </a:p>
          <a:p>
            <a:pPr eaLnBrk="1" hangingPunct="1"/>
            <a:r>
              <a:rPr lang="en-US" smtClean="0"/>
              <a:t>Define Organization Roles and responsibilities</a:t>
            </a:r>
          </a:p>
          <a:p>
            <a:pPr eaLnBrk="1" hangingPunct="1"/>
            <a:r>
              <a:rPr lang="en-US" smtClean="0"/>
              <a:t>Describe Services, facilities, system, processes, parameters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Say What You Do - Learn from Existing Trust Services</a:t>
            </a:r>
          </a:p>
        </p:txBody>
      </p:sp>
      <p:sp>
        <p:nvSpPr>
          <p:cNvPr id="35843" name="Content Placeholder 2"/>
          <p:cNvSpPr>
            <a:spLocks noGrp="1"/>
          </p:cNvSpPr>
          <p:nvPr>
            <p:ph idx="1"/>
          </p:nvPr>
        </p:nvSpPr>
        <p:spPr/>
        <p:txBody>
          <a:bodyPr/>
          <a:lstStyle/>
          <a:p>
            <a:pPr eaLnBrk="1" hangingPunct="1"/>
            <a:r>
              <a:rPr lang="en-US" smtClean="0"/>
              <a:t>Borrow many practices from SSL Certification Authorities (CA)</a:t>
            </a:r>
          </a:p>
          <a:p>
            <a:pPr lvl="1" eaLnBrk="1" hangingPunct="1">
              <a:buFont typeface="Arial" charset="0"/>
              <a:buChar char="•"/>
            </a:pPr>
            <a:r>
              <a:rPr lang="en-US" smtClean="0"/>
              <a:t>Published Certificate Practices Statements (CPS)</a:t>
            </a:r>
          </a:p>
          <a:p>
            <a:pPr lvl="2" eaLnBrk="1" hangingPunct="1">
              <a:buFont typeface="Arial" charset="0"/>
              <a:buChar char="–"/>
            </a:pPr>
            <a:r>
              <a:rPr lang="en-US" smtClean="0"/>
              <a:t>VeriSign, GoDaddy, etc..</a:t>
            </a:r>
          </a:p>
          <a:p>
            <a:pPr lvl="2" eaLnBrk="1" hangingPunct="1">
              <a:buFont typeface="Arial" charset="0"/>
              <a:buChar char="–"/>
            </a:pPr>
            <a:r>
              <a:rPr lang="en-US" smtClean="0"/>
              <a:t>USHER HEBCA, Dartmouth</a:t>
            </a:r>
          </a:p>
          <a:p>
            <a:pPr lvl="1" eaLnBrk="1" hangingPunct="1">
              <a:buFont typeface="Arial" charset="0"/>
              <a:buChar char="•"/>
            </a:pPr>
            <a:r>
              <a:rPr lang="en-US" smtClean="0"/>
              <a:t>Documented Policy and Practices (e.g., key management ceremony, audit materials, emergency procedures, contingency planning,  lost facilities, etc…)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Say What You Do - DNSSEC Practices Statement</a:t>
            </a:r>
          </a:p>
        </p:txBody>
      </p:sp>
      <p:sp>
        <p:nvSpPr>
          <p:cNvPr id="36867" name="Content Placeholder 2"/>
          <p:cNvSpPr>
            <a:spLocks noGrp="1"/>
          </p:cNvSpPr>
          <p:nvPr>
            <p:ph idx="1"/>
          </p:nvPr>
        </p:nvSpPr>
        <p:spPr>
          <a:xfrm>
            <a:off x="457200" y="1828800"/>
            <a:ext cx="8229600" cy="4525963"/>
          </a:xfrm>
        </p:spPr>
        <p:txBody>
          <a:bodyPr/>
          <a:lstStyle/>
          <a:p>
            <a:pPr eaLnBrk="1" hangingPunct="1"/>
            <a:r>
              <a:rPr lang="en-US" smtClean="0"/>
              <a:t>DNSSEC Policy/Practices Statement (DPS)</a:t>
            </a:r>
          </a:p>
          <a:p>
            <a:pPr lvl="1" eaLnBrk="1" hangingPunct="1"/>
            <a:r>
              <a:rPr lang="en-US" smtClean="0"/>
              <a:t>Drawn from SSL CA CPS</a:t>
            </a:r>
          </a:p>
          <a:p>
            <a:pPr lvl="1" eaLnBrk="1" hangingPunct="1"/>
            <a:r>
              <a:rPr lang="en-US" smtClean="0"/>
              <a:t>Provides a level of assurance and transparency to the stakeholders relying on the security of the operations.</a:t>
            </a:r>
          </a:p>
          <a:p>
            <a:pPr lvl="1" eaLnBrk="1" hangingPunct="1"/>
            <a:r>
              <a:rPr lang="en-US" smtClean="0"/>
              <a:t>Regular re-assessment</a:t>
            </a:r>
          </a:p>
          <a:p>
            <a:pPr lvl="1" eaLnBrk="1" hangingPunct="1"/>
            <a:r>
              <a:rPr lang="en-US" smtClean="0"/>
              <a:t>Management signoff</a:t>
            </a:r>
          </a:p>
          <a:p>
            <a:pPr lvl="2" eaLnBrk="1" hangingPunct="1"/>
            <a:r>
              <a:rPr lang="en-US" smtClean="0"/>
              <a:t>Formalize - Policy Management Authority (PMA)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609600" y="1295400"/>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lstStyle/>
          <a:p>
            <a:r>
              <a:rPr lang="en-US" smtClean="0"/>
              <a:t>Documentation - Root</a:t>
            </a:r>
          </a:p>
        </p:txBody>
      </p:sp>
      <p:sp>
        <p:nvSpPr>
          <p:cNvPr id="37892" name="TextBox 5"/>
          <p:cNvSpPr txBox="1">
            <a:spLocks noChangeArrowheads="1"/>
          </p:cNvSpPr>
          <p:nvPr/>
        </p:nvSpPr>
        <p:spPr bwMode="auto">
          <a:xfrm>
            <a:off x="5943600" y="1600200"/>
            <a:ext cx="2438400" cy="1384300"/>
          </a:xfrm>
          <a:prstGeom prst="rect">
            <a:avLst/>
          </a:prstGeom>
          <a:noFill/>
          <a:ln w="9525">
            <a:noFill/>
            <a:miter lim="800000"/>
            <a:headEnd/>
            <a:tailEnd/>
          </a:ln>
        </p:spPr>
        <p:txBody>
          <a:bodyPr>
            <a:spAutoFit/>
          </a:bodyPr>
          <a:lstStyle/>
          <a:p>
            <a:r>
              <a:rPr lang="en-US" sz="2800">
                <a:latin typeface="Calibri" pitchFamily="34" charset="0"/>
              </a:rPr>
              <a:t>91 Pages and tree of other documents!</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4" name="TextBox 6"/>
          <p:cNvSpPr txBox="1">
            <a:spLocks noChangeArrowheads="1"/>
          </p:cNvSpPr>
          <p:nvPr/>
        </p:nvSpPr>
        <p:spPr bwMode="auto">
          <a:xfrm>
            <a:off x="381000" y="3962400"/>
            <a:ext cx="3276600" cy="523875"/>
          </a:xfrm>
          <a:prstGeom prst="rect">
            <a:avLst/>
          </a:prstGeom>
          <a:noFill/>
          <a:ln w="9525">
            <a:noFill/>
            <a:miter lim="800000"/>
            <a:headEnd/>
            <a:tailEnd/>
          </a:ln>
        </p:spPr>
        <p:txBody>
          <a:bodyPr>
            <a:spAutoFit/>
          </a:bodyPr>
          <a:lstStyle/>
          <a:p>
            <a:r>
              <a:rPr lang="en-US" sz="2800" b="1">
                <a:latin typeface="Calibri" pitchFamily="34" charset="0"/>
              </a:rPr>
              <a:t>Root DPS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3" cstate="print"/>
          <a:srcRect/>
          <a:stretch>
            <a:fillRect/>
          </a:stretch>
        </p:blipFill>
        <p:spPr>
          <a:xfrm>
            <a:off x="609600" y="1828800"/>
            <a:ext cx="3636963" cy="4525963"/>
          </a:xfrm>
          <a:effectLst>
            <a:outerShdw blurRad="292100" dist="139700" dir="2700000" algn="tl" rotWithShape="0">
              <a:srgbClr val="333333">
                <a:alpha val="65000"/>
              </a:srgbClr>
            </a:outerShdw>
          </a:effectLst>
        </p:spPr>
      </p:pic>
      <p:sp>
        <p:nvSpPr>
          <p:cNvPr id="38915" name="Title 1"/>
          <p:cNvSpPr>
            <a:spLocks noGrp="1"/>
          </p:cNvSpPr>
          <p:nvPr>
            <p:ph type="title"/>
          </p:nvPr>
        </p:nvSpPr>
        <p:spPr/>
        <p:txBody>
          <a:bodyPr/>
          <a:lstStyle/>
          <a:p>
            <a:r>
              <a:rPr lang="en-US" smtClean="0"/>
              <a:t>Documentation - .SE</a:t>
            </a:r>
          </a:p>
        </p:txBody>
      </p:sp>
      <p:sp>
        <p:nvSpPr>
          <p:cNvPr id="38916" name="TextBox 4"/>
          <p:cNvSpPr txBox="1">
            <a:spLocks noChangeArrowheads="1"/>
          </p:cNvSpPr>
          <p:nvPr/>
        </p:nvSpPr>
        <p:spPr bwMode="auto">
          <a:xfrm>
            <a:off x="5257800" y="2590800"/>
            <a:ext cx="3124200" cy="954088"/>
          </a:xfrm>
          <a:prstGeom prst="rect">
            <a:avLst/>
          </a:prstGeom>
          <a:noFill/>
          <a:ln w="9525">
            <a:noFill/>
            <a:miter lim="800000"/>
            <a:headEnd/>
            <a:tailEnd/>
          </a:ln>
        </p:spPr>
        <p:txBody>
          <a:bodyPr>
            <a:spAutoFit/>
          </a:bodyPr>
          <a:lstStyle/>
          <a:p>
            <a:r>
              <a:rPr lang="en-US" sz="2800">
                <a:latin typeface="Calibri" pitchFamily="34" charset="0"/>
              </a:rPr>
              <a:t>22 pages, Creative Commons License!</a:t>
            </a:r>
          </a:p>
        </p:txBody>
      </p:sp>
      <p:sp>
        <p:nvSpPr>
          <p:cNvPr id="38917" name="TextBox 5"/>
          <p:cNvSpPr txBox="1">
            <a:spLocks noChangeArrowheads="1"/>
          </p:cNvSpPr>
          <p:nvPr/>
        </p:nvSpPr>
        <p:spPr bwMode="auto">
          <a:xfrm>
            <a:off x="4419600" y="5715000"/>
            <a:ext cx="3276600" cy="523875"/>
          </a:xfrm>
          <a:prstGeom prst="rect">
            <a:avLst/>
          </a:prstGeom>
          <a:noFill/>
          <a:ln w="9525">
            <a:noFill/>
            <a:miter lim="800000"/>
            <a:headEnd/>
            <a:tailEnd/>
          </a:ln>
        </p:spPr>
        <p:txBody>
          <a:bodyPr>
            <a:spAutoFit/>
          </a:bodyPr>
          <a:lstStyle/>
          <a:p>
            <a:r>
              <a:rPr lang="en-US" sz="2800" b="1">
                <a:latin typeface="Calibri" pitchFamily="34" charset="0"/>
              </a:rPr>
              <a:t>.SE DPS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Do what you say</a:t>
            </a:r>
          </a:p>
        </p:txBody>
      </p:sp>
      <p:sp>
        <p:nvSpPr>
          <p:cNvPr id="39939" name="Content Placeholder 2"/>
          <p:cNvSpPr>
            <a:spLocks noGrp="1"/>
          </p:cNvSpPr>
          <p:nvPr>
            <p:ph idx="1"/>
          </p:nvPr>
        </p:nvSpPr>
        <p:spPr/>
        <p:txBody>
          <a:bodyPr/>
          <a:lstStyle/>
          <a:p>
            <a:pPr eaLnBrk="1" hangingPunct="1"/>
            <a:r>
              <a:rPr lang="en-US" smtClean="0"/>
              <a:t>Follow documented procedures / checklists</a:t>
            </a:r>
          </a:p>
          <a:p>
            <a:pPr eaLnBrk="1" hangingPunct="1"/>
            <a:r>
              <a:rPr lang="en-US" smtClean="0"/>
              <a:t>Maintain logs, records and reports of each action, including incidents.</a:t>
            </a:r>
          </a:p>
          <a:p>
            <a:pPr eaLnBrk="1" hangingPunct="1"/>
            <a:r>
              <a:rPr lang="en-US" smtClean="0"/>
              <a:t>Critical operations at Key Ceremonies</a:t>
            </a:r>
          </a:p>
          <a:p>
            <a:pPr lvl="1" eaLnBrk="1" hangingPunct="1"/>
            <a:r>
              <a:rPr lang="en-US" smtClean="0"/>
              <a:t>Video</a:t>
            </a:r>
          </a:p>
          <a:p>
            <a:pPr lvl="1" eaLnBrk="1" hangingPunct="1"/>
            <a:r>
              <a:rPr lang="en-US" smtClean="0"/>
              <a:t>Logged</a:t>
            </a:r>
          </a:p>
          <a:p>
            <a:pPr lvl="1" eaLnBrk="1" hangingPunct="1"/>
            <a:r>
              <a:rPr lang="en-US" smtClean="0"/>
              <a:t>Witnessed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Key Ceremony</a:t>
            </a:r>
          </a:p>
        </p:txBody>
      </p:sp>
      <p:sp>
        <p:nvSpPr>
          <p:cNvPr id="40963" name="Content Placeholder 2"/>
          <p:cNvSpPr>
            <a:spLocks noGrp="1"/>
          </p:cNvSpPr>
          <p:nvPr>
            <p:ph idx="1"/>
          </p:nvPr>
        </p:nvSpPr>
        <p:spPr/>
        <p:txBody>
          <a:bodyPr/>
          <a:lstStyle/>
          <a:p>
            <a:pPr>
              <a:buFont typeface="Arial" charset="0"/>
              <a:buNone/>
            </a:pPr>
            <a:endParaRPr lang="en-US" sz="3600" smtClean="0"/>
          </a:p>
          <a:p>
            <a:pPr>
              <a:buFont typeface="Arial" charset="0"/>
              <a:buNone/>
            </a:pPr>
            <a:r>
              <a:rPr lang="en-US" sz="3600" smtClean="0"/>
              <a:t>	A filmed and audited process carefully scripted for maximum transparency at which cryptographic key material is generated or used.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lstStyle/>
          <a:p>
            <a:pPr eaLnBrk="1" hangingPunct="1"/>
            <a:r>
              <a:rPr lang="en-US" dirty="0" smtClean="0"/>
              <a:t>&lt; 1%  DNSSEC still needs to deployed on more domain names.  </a:t>
            </a:r>
          </a:p>
          <a:p>
            <a:r>
              <a:rPr lang="en-US" dirty="0" smtClean="0"/>
              <a:t>86/313 top level domain (e.g., .com) have DNSSEC deployed.  Internal ICANN-only site:</a:t>
            </a:r>
          </a:p>
          <a:p>
            <a:pPr eaLnBrk="1" hangingPunct="1"/>
            <a:r>
              <a:rPr lang="en-US" dirty="0" smtClean="0"/>
              <a:t>84% of domain names can have DNSSEC deployed on them.</a:t>
            </a:r>
          </a:p>
          <a:p>
            <a:pPr eaLnBrk="1" hangingPunct="1">
              <a:buFont typeface="Wingdings 3" pitchFamily="18" charset="2"/>
              <a:buNone/>
            </a:pPr>
            <a:endParaRPr lang="en-US" dirty="0" smtClean="0"/>
          </a:p>
        </p:txBody>
      </p:sp>
      <p:sp>
        <p:nvSpPr>
          <p:cNvPr id="5123" name="Title 1"/>
          <p:cNvSpPr>
            <a:spLocks noGrp="1"/>
          </p:cNvSpPr>
          <p:nvPr>
            <p:ph type="title"/>
          </p:nvPr>
        </p:nvSpPr>
        <p:spPr/>
        <p:txBody>
          <a:bodyPr/>
          <a:lstStyle/>
          <a:p>
            <a:pPr eaLnBrk="1" hangingPunct="1"/>
            <a:r>
              <a:rPr lang="en-US" smtClean="0"/>
              <a:t>DNSSEC Update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Prove it</a:t>
            </a:r>
          </a:p>
        </p:txBody>
      </p:sp>
      <p:sp>
        <p:nvSpPr>
          <p:cNvPr id="41987" name="Content Placeholder 2"/>
          <p:cNvSpPr>
            <a:spLocks noGrp="1"/>
          </p:cNvSpPr>
          <p:nvPr>
            <p:ph idx="1"/>
          </p:nvPr>
        </p:nvSpPr>
        <p:spPr>
          <a:xfrm>
            <a:off x="533400" y="1600200"/>
            <a:ext cx="8229600" cy="4525963"/>
          </a:xfrm>
        </p:spPr>
        <p:txBody>
          <a:bodyPr/>
          <a:lstStyle/>
          <a:p>
            <a:pPr eaLnBrk="1" hangingPunct="1"/>
            <a:r>
              <a:rPr lang="en-US" sz="4400" smtClean="0"/>
              <a:t>Audits</a:t>
            </a:r>
          </a:p>
          <a:p>
            <a:pPr lvl="1" eaLnBrk="1" hangingPunct="1"/>
            <a:r>
              <a:rPr lang="en-US" sz="4000" smtClean="0"/>
              <a:t>3</a:t>
            </a:r>
            <a:r>
              <a:rPr lang="en-US" sz="4000" baseline="30000" smtClean="0"/>
              <a:t>rd</a:t>
            </a:r>
            <a:r>
              <a:rPr lang="en-US" sz="4000" smtClean="0"/>
              <a:t> party auditor $$ </a:t>
            </a:r>
          </a:p>
          <a:p>
            <a:pPr lvl="1" eaLnBrk="1" hangingPunct="1"/>
            <a:r>
              <a:rPr lang="en-US" sz="4000" smtClean="0"/>
              <a:t>ISO 27000 $$ etc..</a:t>
            </a:r>
          </a:p>
          <a:p>
            <a:pPr lvl="1" eaLnBrk="1" hangingPunct="1"/>
            <a:r>
              <a:rPr lang="en-US" sz="4000" smtClean="0"/>
              <a:t>Internal</a:t>
            </a:r>
          </a:p>
          <a:p>
            <a:pPr eaLnBrk="1" hangingPunct="1"/>
            <a:endParaRPr lang="en-US" smtClean="0"/>
          </a:p>
          <a:p>
            <a:pPr lvl="1" eaLnBrk="1" hangingPunct="1"/>
            <a:endParaRPr lang="en-US" smtClean="0"/>
          </a:p>
          <a:p>
            <a:pPr eaLnBrk="1" hangingPunct="1"/>
            <a:endParaRPr lang="en-US" smtClean="0"/>
          </a:p>
        </p:txBody>
      </p:sp>
      <p:pic>
        <p:nvPicPr>
          <p:cNvPr id="41988" name="Picture 5" descr="https://www.iana.org/_img/systrust.png"/>
          <p:cNvPicPr>
            <a:picLocks noChangeAspect="1" noChangeArrowheads="1"/>
          </p:cNvPicPr>
          <p:nvPr/>
        </p:nvPicPr>
        <p:blipFill>
          <a:blip r:embed="rId2" cstate="print"/>
          <a:srcRect/>
          <a:stretch>
            <a:fillRect/>
          </a:stretch>
        </p:blipFill>
        <p:spPr bwMode="auto">
          <a:xfrm>
            <a:off x="5638800" y="1981200"/>
            <a:ext cx="2895600" cy="1447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Prove it - Audit Material</a:t>
            </a:r>
          </a:p>
        </p:txBody>
      </p:sp>
      <p:sp>
        <p:nvSpPr>
          <p:cNvPr id="43011" name="Content Placeholder 2"/>
          <p:cNvSpPr>
            <a:spLocks noGrp="1"/>
          </p:cNvSpPr>
          <p:nvPr>
            <p:ph idx="1"/>
          </p:nvPr>
        </p:nvSpPr>
        <p:spPr/>
        <p:txBody>
          <a:bodyPr/>
          <a:lstStyle/>
          <a:p>
            <a:r>
              <a:rPr lang="en-US" smtClean="0"/>
              <a:t>Key Ceremony Scripts</a:t>
            </a:r>
          </a:p>
          <a:p>
            <a:r>
              <a:rPr lang="en-US" smtClean="0"/>
              <a:t>Access Control System logs</a:t>
            </a:r>
          </a:p>
          <a:p>
            <a:r>
              <a:rPr lang="en-US" smtClean="0"/>
              <a:t>Facility, Room, Safe logs</a:t>
            </a:r>
          </a:p>
          <a:p>
            <a:r>
              <a:rPr lang="en-US" smtClean="0"/>
              <a:t>Video</a:t>
            </a:r>
          </a:p>
          <a:p>
            <a:r>
              <a:rPr lang="en-US" smtClean="0"/>
              <a:t>Annual Inventory</a:t>
            </a:r>
          </a:p>
          <a:p>
            <a:r>
              <a:rPr lang="en-US" smtClean="0"/>
              <a:t>Logs from other Compensating Controls</a:t>
            </a:r>
          </a:p>
          <a:p>
            <a:r>
              <a:rPr lang="en-US" smtClean="0"/>
              <a:t>Incident Reports</a:t>
            </a:r>
          </a:p>
          <a:p>
            <a:pPr>
              <a:buFont typeface="Arial" charset="0"/>
              <a:buNone/>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Prove it</a:t>
            </a:r>
          </a:p>
        </p:txBody>
      </p:sp>
      <p:sp>
        <p:nvSpPr>
          <p:cNvPr id="44035" name="Content Placeholder 2"/>
          <p:cNvSpPr>
            <a:spLocks noGrp="1"/>
          </p:cNvSpPr>
          <p:nvPr>
            <p:ph idx="1"/>
          </p:nvPr>
        </p:nvSpPr>
        <p:spPr>
          <a:xfrm>
            <a:off x="533400" y="1600200"/>
            <a:ext cx="8229600" cy="4525963"/>
          </a:xfrm>
        </p:spPr>
        <p:txBody>
          <a:bodyPr/>
          <a:lstStyle/>
          <a:p>
            <a:pPr eaLnBrk="1" hangingPunct="1"/>
            <a:r>
              <a:rPr lang="en-US" sz="4000" smtClean="0"/>
              <a:t>Stakeholder Involvement</a:t>
            </a:r>
          </a:p>
          <a:p>
            <a:pPr lvl="1" eaLnBrk="1" hangingPunct="1"/>
            <a:r>
              <a:rPr lang="en-US" sz="3600" smtClean="0"/>
              <a:t>Publish updated material and reports</a:t>
            </a:r>
          </a:p>
          <a:p>
            <a:pPr lvl="1" eaLnBrk="1" hangingPunct="1"/>
            <a:r>
              <a:rPr lang="en-US" sz="3600" smtClean="0"/>
              <a:t>Participation, e.g. External Witnesses from</a:t>
            </a:r>
          </a:p>
          <a:p>
            <a:pPr lvl="3" eaLnBrk="1" hangingPunct="1"/>
            <a:r>
              <a:rPr lang="en-US" sz="2800" smtClean="0"/>
              <a:t>local Internet community</a:t>
            </a:r>
          </a:p>
          <a:p>
            <a:pPr lvl="3" eaLnBrk="1" hangingPunct="1"/>
            <a:r>
              <a:rPr lang="en-US" sz="2800" smtClean="0"/>
              <a:t>Government</a:t>
            </a:r>
          </a:p>
          <a:p>
            <a:pPr lvl="1" eaLnBrk="1" hangingPunct="1"/>
            <a:r>
              <a:rPr lang="en-US" sz="3600" smtClean="0"/>
              <a:t>Listen to Feedback</a:t>
            </a:r>
          </a:p>
          <a:p>
            <a:pPr eaLnBrk="1" hangingPunct="1">
              <a:buFont typeface="Arial" charset="0"/>
              <a:buNone/>
            </a:pPr>
            <a:endParaRPr lang="en-US" smtClean="0"/>
          </a:p>
          <a:p>
            <a:pPr lvl="1" eaLnBrk="1" hangingPunct="1"/>
            <a:endParaRPr lang="en-US" smtClean="0"/>
          </a:p>
          <a:p>
            <a:pPr eaLnBrk="1" hangingPunct="1"/>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Prove it</a:t>
            </a:r>
          </a:p>
        </p:txBody>
      </p:sp>
      <p:sp>
        <p:nvSpPr>
          <p:cNvPr id="45059" name="Content Placeholder 2"/>
          <p:cNvSpPr>
            <a:spLocks noGrp="1"/>
          </p:cNvSpPr>
          <p:nvPr>
            <p:ph idx="1"/>
          </p:nvPr>
        </p:nvSpPr>
        <p:spPr>
          <a:xfrm>
            <a:off x="533400" y="1600200"/>
            <a:ext cx="8229600" cy="4525963"/>
          </a:xfrm>
        </p:spPr>
        <p:txBody>
          <a:bodyPr/>
          <a:lstStyle/>
          <a:p>
            <a:pPr eaLnBrk="1" hangingPunct="1"/>
            <a:r>
              <a:rPr lang="en-US" sz="4000" smtClean="0"/>
              <a:t>Be Responsible </a:t>
            </a:r>
          </a:p>
          <a:p>
            <a:pPr lvl="1" eaLnBrk="1" hangingPunct="1"/>
            <a:r>
              <a:rPr lang="en-US" sz="3600" smtClean="0"/>
              <a:t>Executive Level Involvement</a:t>
            </a:r>
          </a:p>
          <a:p>
            <a:pPr lvl="2" eaLnBrk="1" hangingPunct="1"/>
            <a:r>
              <a:rPr lang="en-US" sz="3200" smtClean="0"/>
              <a:t>In policies via Policy Management Authority</a:t>
            </a:r>
          </a:p>
          <a:p>
            <a:pPr lvl="2" eaLnBrk="1" hangingPunct="1"/>
            <a:r>
              <a:rPr lang="en-US" sz="3200" smtClean="0"/>
              <a:t>Key Ceremony participation</a:t>
            </a:r>
          </a:p>
          <a:p>
            <a:pPr eaLnBrk="1" hangingPunct="1"/>
            <a:endParaRPr lang="en-US" smtClean="0"/>
          </a:p>
          <a:p>
            <a:pPr lvl="1" eaLnBrk="1" hangingPunct="1"/>
            <a:endParaRPr lang="en-US" smtClean="0"/>
          </a:p>
          <a:p>
            <a:pPr eaLnBrk="1" hangingPunct="1"/>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2971800"/>
            <a:ext cx="8229600" cy="1143000"/>
          </a:xfrm>
        </p:spPr>
        <p:txBody>
          <a:bodyPr/>
          <a:lstStyle/>
          <a:p>
            <a:pPr eaLnBrk="1" hangingPunct="1"/>
            <a:r>
              <a:rPr lang="en-US" smtClean="0"/>
              <a:t>Security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Security</a:t>
            </a:r>
          </a:p>
        </p:txBody>
      </p:sp>
      <p:sp>
        <p:nvSpPr>
          <p:cNvPr id="47107" name="Content Placeholder 2"/>
          <p:cNvSpPr>
            <a:spLocks noGrp="1"/>
          </p:cNvSpPr>
          <p:nvPr>
            <p:ph idx="1"/>
          </p:nvPr>
        </p:nvSpPr>
        <p:spPr/>
        <p:txBody>
          <a:bodyPr/>
          <a:lstStyle/>
          <a:p>
            <a:pPr eaLnBrk="1" hangingPunct="1"/>
            <a:r>
              <a:rPr lang="en-US" smtClean="0"/>
              <a:t>Physical</a:t>
            </a:r>
          </a:p>
          <a:p>
            <a:pPr eaLnBrk="1" hangingPunct="1"/>
            <a:r>
              <a:rPr lang="en-US" smtClean="0"/>
              <a:t>Logical</a:t>
            </a:r>
          </a:p>
          <a:p>
            <a:pPr eaLnBrk="1" hangingPunct="1"/>
            <a:r>
              <a:rPr lang="en-US" smtClean="0"/>
              <a:t>Crypto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Physical</a:t>
            </a:r>
          </a:p>
        </p:txBody>
      </p:sp>
      <p:sp>
        <p:nvSpPr>
          <p:cNvPr id="48131" name="Content Placeholder 2"/>
          <p:cNvSpPr>
            <a:spLocks noGrp="1"/>
          </p:cNvSpPr>
          <p:nvPr>
            <p:ph idx="1"/>
          </p:nvPr>
        </p:nvSpPr>
        <p:spPr/>
        <p:txBody>
          <a:bodyPr/>
          <a:lstStyle/>
          <a:p>
            <a:pPr lvl="1"/>
            <a:r>
              <a:rPr lang="en-US" smtClean="0"/>
              <a:t>Environmental</a:t>
            </a:r>
          </a:p>
          <a:p>
            <a:pPr lvl="1"/>
            <a:r>
              <a:rPr lang="en-US" smtClean="0"/>
              <a:t>Tiers</a:t>
            </a:r>
          </a:p>
          <a:p>
            <a:pPr lvl="1"/>
            <a:r>
              <a:rPr lang="en-US" smtClean="0"/>
              <a:t>Access Control</a:t>
            </a:r>
          </a:p>
          <a:p>
            <a:pPr lvl="1"/>
            <a:r>
              <a:rPr lang="en-US" smtClean="0"/>
              <a:t>Intrusion Detection</a:t>
            </a:r>
          </a:p>
          <a:p>
            <a:pPr lvl="1"/>
            <a:r>
              <a:rPr lang="en-US" smtClean="0"/>
              <a:t>Disaster Recovery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Physical - Environmental</a:t>
            </a:r>
          </a:p>
        </p:txBody>
      </p:sp>
      <p:sp>
        <p:nvSpPr>
          <p:cNvPr id="49155" name="Content Placeholder 2"/>
          <p:cNvSpPr>
            <a:spLocks noGrp="1"/>
          </p:cNvSpPr>
          <p:nvPr>
            <p:ph idx="1"/>
          </p:nvPr>
        </p:nvSpPr>
        <p:spPr/>
        <p:txBody>
          <a:bodyPr/>
          <a:lstStyle/>
          <a:p>
            <a:r>
              <a:rPr lang="en-US" smtClean="0"/>
              <a:t>Based on your risk profile </a:t>
            </a:r>
          </a:p>
          <a:p>
            <a:r>
              <a:rPr lang="en-US" smtClean="0"/>
              <a:t>Suitable</a:t>
            </a:r>
          </a:p>
          <a:p>
            <a:pPr lvl="1"/>
            <a:r>
              <a:rPr lang="en-US" smtClean="0"/>
              <a:t>Power</a:t>
            </a:r>
          </a:p>
          <a:p>
            <a:pPr lvl="1"/>
            <a:r>
              <a:rPr lang="en-US" smtClean="0"/>
              <a:t>Air Conditioning</a:t>
            </a:r>
          </a:p>
          <a:p>
            <a:r>
              <a:rPr lang="en-US" smtClean="0"/>
              <a:t>Protection from </a:t>
            </a:r>
          </a:p>
          <a:p>
            <a:pPr lvl="1"/>
            <a:r>
              <a:rPr lang="en-US" smtClean="0"/>
              <a:t>Flooding</a:t>
            </a:r>
          </a:p>
          <a:p>
            <a:pPr lvl="1"/>
            <a:r>
              <a:rPr lang="en-US" smtClean="0"/>
              <a:t>Fire</a:t>
            </a:r>
          </a:p>
          <a:p>
            <a:pPr lvl="1"/>
            <a:r>
              <a:rPr lang="en-US" smtClean="0"/>
              <a:t>Earthquake</a:t>
            </a:r>
          </a:p>
          <a:p>
            <a:pPr>
              <a:buFont typeface="Arial" charset="0"/>
              <a:buNone/>
            </a:pPr>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Physical - Tiers</a:t>
            </a:r>
          </a:p>
        </p:txBody>
      </p:sp>
      <p:sp>
        <p:nvSpPr>
          <p:cNvPr id="50179" name="Content Placeholder 2"/>
          <p:cNvSpPr>
            <a:spLocks noGrp="1"/>
          </p:cNvSpPr>
          <p:nvPr>
            <p:ph idx="1"/>
          </p:nvPr>
        </p:nvSpPr>
        <p:spPr/>
        <p:txBody>
          <a:bodyPr/>
          <a:lstStyle/>
          <a:p>
            <a:r>
              <a:rPr lang="en-US" smtClean="0"/>
              <a:t>Each tier should be successively harder to penetrate than the last</a:t>
            </a:r>
          </a:p>
          <a:p>
            <a:pPr lvl="1"/>
            <a:r>
              <a:rPr lang="en-US" smtClean="0"/>
              <a:t>Facility</a:t>
            </a:r>
          </a:p>
          <a:p>
            <a:pPr lvl="1"/>
            <a:r>
              <a:rPr lang="en-US" smtClean="0"/>
              <a:t>Cage/Room</a:t>
            </a:r>
          </a:p>
          <a:p>
            <a:pPr lvl="1"/>
            <a:r>
              <a:rPr lang="en-US" smtClean="0"/>
              <a:t>Rack</a:t>
            </a:r>
          </a:p>
          <a:p>
            <a:pPr lvl="1"/>
            <a:r>
              <a:rPr lang="en-US" smtClean="0"/>
              <a:t>Safe</a:t>
            </a:r>
          </a:p>
          <a:p>
            <a:pPr lvl="1"/>
            <a:r>
              <a:rPr lang="en-US" smtClean="0"/>
              <a:t>System</a:t>
            </a:r>
          </a:p>
          <a:p>
            <a:r>
              <a:rPr lang="en-US" smtClean="0"/>
              <a:t>Think of concentric boxes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Physical - Tier Construction</a:t>
            </a:r>
          </a:p>
        </p:txBody>
      </p:sp>
      <p:sp>
        <p:nvSpPr>
          <p:cNvPr id="51203" name="Content Placeholder 2"/>
          <p:cNvSpPr>
            <a:spLocks noGrp="1"/>
          </p:cNvSpPr>
          <p:nvPr>
            <p:ph idx="1"/>
          </p:nvPr>
        </p:nvSpPr>
        <p:spPr>
          <a:xfrm>
            <a:off x="457200" y="1722438"/>
            <a:ext cx="8229600" cy="4525962"/>
          </a:xfrm>
        </p:spPr>
        <p:txBody>
          <a:bodyPr/>
          <a:lstStyle/>
          <a:p>
            <a:r>
              <a:rPr lang="en-US" smtClean="0"/>
              <a:t>Base on your risk profile and regulations</a:t>
            </a:r>
          </a:p>
          <a:p>
            <a:r>
              <a:rPr lang="en-US" smtClean="0"/>
              <a:t>Facility design and physical security on</a:t>
            </a:r>
          </a:p>
          <a:p>
            <a:pPr lvl="1"/>
            <a:r>
              <a:rPr lang="en-US" smtClean="0"/>
              <a:t>Other experience</a:t>
            </a:r>
          </a:p>
          <a:p>
            <a:pPr lvl="1"/>
            <a:r>
              <a:rPr lang="en-US" smtClean="0"/>
              <a:t>DCID 6/9</a:t>
            </a:r>
          </a:p>
          <a:p>
            <a:pPr lvl="1"/>
            <a:r>
              <a:rPr lang="en-US" smtClean="0"/>
              <a:t>NIST 800-53 and related documents</a:t>
            </a:r>
          </a:p>
          <a:p>
            <a:pPr lvl="1"/>
            <a:r>
              <a:rPr lang="en-US" smtClean="0"/>
              <a:t>Safe / container standards</a:t>
            </a:r>
          </a:p>
          <a:p>
            <a:pPr>
              <a:buFont typeface="Arial" charset="0"/>
              <a:buNone/>
            </a:pPr>
            <a:endParaRPr lang="en-US" smtClean="0"/>
          </a:p>
          <a:p>
            <a:pPr>
              <a:buFont typeface="Arial" charset="0"/>
              <a:buNone/>
            </a:pPr>
            <a:endParaRPr lang="en-US" smtClean="0"/>
          </a:p>
        </p:txBody>
      </p:sp>
      <p:pic>
        <p:nvPicPr>
          <p:cNvPr id="51204" name="Picture 4"/>
          <p:cNvPicPr>
            <a:picLocks noChangeAspect="1" noChangeArrowheads="1"/>
          </p:cNvPicPr>
          <p:nvPr/>
        </p:nvPicPr>
        <p:blipFill>
          <a:blip r:embed="rId3" cstate="print"/>
          <a:srcRect/>
          <a:stretch>
            <a:fillRect/>
          </a:stretch>
        </p:blipFill>
        <p:spPr bwMode="auto">
          <a:xfrm>
            <a:off x="6934200" y="3581400"/>
            <a:ext cx="1905000" cy="25431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normAutofit lnSpcReduction="10000"/>
          </a:bodyPr>
          <a:lstStyle/>
          <a:p>
            <a:pPr>
              <a:defRPr/>
            </a:pPr>
            <a:r>
              <a:rPr lang="en-US" sz="2400" dirty="0" smtClean="0"/>
              <a:t>Jeff Moss, told the Black Hat Technical Security conference in Las Vegas that now is the time for corporations and organizations to embrace DNSSEC.</a:t>
            </a:r>
          </a:p>
          <a:p>
            <a:pPr>
              <a:defRPr/>
            </a:pPr>
            <a:r>
              <a:rPr lang="en-US" sz="2400" dirty="0" smtClean="0"/>
              <a:t>If you only call us after the house is on fire, you have very few options, Moss told the conference in emphasizing the need for business to prioritize online security, including adoption of DNSSEC. </a:t>
            </a:r>
          </a:p>
          <a:p>
            <a:pPr>
              <a:defRPr/>
            </a:pPr>
            <a:r>
              <a:rPr lang="en-US" sz="2400" dirty="0" smtClean="0"/>
              <a:t>If you don’t have a corporate policy or strategy to sign your zone, you should, said Moss, who is the founder of the Black Hat conference. You're not only going to be helping your own organization, you're going to be helping the rest of the Internet.</a:t>
            </a:r>
          </a:p>
          <a:p>
            <a:pPr>
              <a:buFont typeface="Wingdings 3" pitchFamily="18" charset="2"/>
              <a:buNone/>
              <a:defRPr/>
            </a:pPr>
            <a:r>
              <a:rPr lang="en-US" sz="1100" dirty="0" smtClean="0"/>
              <a:t>http://www.itbusinessnet.com/article/ICANN-Security-Chief-Urges-Widespread-Adoption-of-DNSSEC-1620995</a:t>
            </a:r>
          </a:p>
        </p:txBody>
      </p:sp>
      <p:sp>
        <p:nvSpPr>
          <p:cNvPr id="3" name="Title 2"/>
          <p:cNvSpPr>
            <a:spLocks noGrp="1"/>
          </p:cNvSpPr>
          <p:nvPr>
            <p:ph type="title"/>
          </p:nvPr>
        </p:nvSpPr>
        <p:spPr/>
        <p:txBody>
          <a:bodyPr>
            <a:normAutofit fontScale="90000"/>
          </a:bodyPr>
          <a:lstStyle/>
          <a:p>
            <a:pPr>
              <a:defRPr/>
            </a:pPr>
            <a:r>
              <a:rPr lang="en-US" dirty="0" smtClean="0"/>
              <a:t>BLACKHAT – Jeff Moss, Las Vegas August 04, 2011</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Physical – Safe Tier</a:t>
            </a:r>
          </a:p>
        </p:txBody>
      </p:sp>
      <p:pic>
        <p:nvPicPr>
          <p:cNvPr id="8" name="Picture 4"/>
          <p:cNvPicPr>
            <a:picLocks noChangeAspect="1" noChangeArrowheads="1"/>
          </p:cNvPicPr>
          <p:nvPr/>
        </p:nvPicPr>
        <p:blipFill>
          <a:blip r:embed="rId3" cstate="print"/>
          <a:srcRect/>
          <a:stretch>
            <a:fillRect/>
          </a:stretch>
        </p:blipFill>
        <p:spPr bwMode="auto">
          <a:xfrm>
            <a:off x="2209800" y="2286000"/>
            <a:ext cx="5238750" cy="38481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tretch>
            <a:fillRect/>
          </a:stretch>
        </p:blipFill>
        <p:spPr>
          <a:xfrm>
            <a:off x="4552950" y="3733800"/>
            <a:ext cx="3838575" cy="2047875"/>
          </a:xfrm>
          <a:effectLst>
            <a:outerShdw blurRad="292100" dist="139700" dir="2700000" algn="tl" rotWithShape="0">
              <a:srgbClr val="333333">
                <a:alpha val="65000"/>
              </a:srgbClr>
            </a:outerShdw>
          </a:effectLst>
        </p:spPr>
      </p:pic>
      <p:sp>
        <p:nvSpPr>
          <p:cNvPr id="53251" name="Title 1"/>
          <p:cNvSpPr>
            <a:spLocks noGrp="1"/>
          </p:cNvSpPr>
          <p:nvPr>
            <p:ph type="title"/>
          </p:nvPr>
        </p:nvSpPr>
        <p:spPr/>
        <p:txBody>
          <a:bodyPr/>
          <a:lstStyle/>
          <a:p>
            <a:r>
              <a:rPr lang="en-US" smtClean="0"/>
              <a:t>Physical – Safe Tier</a:t>
            </a:r>
          </a:p>
        </p:txBody>
      </p:sp>
      <p:pic>
        <p:nvPicPr>
          <p:cNvPr id="5" name="Picture 2"/>
          <p:cNvPicPr>
            <a:picLocks noChangeAspect="1" noChangeArrowheads="1"/>
          </p:cNvPicPr>
          <p:nvPr/>
        </p:nvPicPr>
        <p:blipFill>
          <a:blip r:embed="rId4" cstate="print"/>
          <a:srcRect/>
          <a:stretch>
            <a:fillRect/>
          </a:stretch>
        </p:blipFill>
        <p:spPr bwMode="auto">
          <a:xfrm>
            <a:off x="838200" y="2286000"/>
            <a:ext cx="3324225"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Physical - Access Control</a:t>
            </a:r>
          </a:p>
        </p:txBody>
      </p:sp>
      <p:sp>
        <p:nvSpPr>
          <p:cNvPr id="54275" name="Content Placeholder 2"/>
          <p:cNvSpPr>
            <a:spLocks noGrp="1"/>
          </p:cNvSpPr>
          <p:nvPr>
            <p:ph idx="1"/>
          </p:nvPr>
        </p:nvSpPr>
        <p:spPr>
          <a:xfrm>
            <a:off x="457200" y="1722438"/>
            <a:ext cx="8229600" cy="4525962"/>
          </a:xfrm>
        </p:spPr>
        <p:txBody>
          <a:bodyPr/>
          <a:lstStyle/>
          <a:p>
            <a:r>
              <a:rPr lang="en-US" smtClean="0"/>
              <a:t>Base on your risk profile</a:t>
            </a:r>
          </a:p>
          <a:p>
            <a:r>
              <a:rPr lang="en-US" smtClean="0"/>
              <a:t>Access Control System</a:t>
            </a:r>
          </a:p>
          <a:p>
            <a:pPr lvl="1"/>
            <a:r>
              <a:rPr lang="en-US" smtClean="0"/>
              <a:t>Logs of entry/exit</a:t>
            </a:r>
          </a:p>
          <a:p>
            <a:pPr lvl="1"/>
            <a:r>
              <a:rPr lang="en-US" smtClean="0"/>
              <a:t>Dual occupancy / Anti-passback</a:t>
            </a:r>
          </a:p>
          <a:p>
            <a:pPr lvl="1"/>
            <a:r>
              <a:rPr lang="en-US" smtClean="0"/>
              <a:t>Allow Emergency Access</a:t>
            </a:r>
          </a:p>
          <a:p>
            <a:r>
              <a:rPr lang="en-US" smtClean="0"/>
              <a:t>High Security: Control physical access to system independent of physical access controls for the facility</a:t>
            </a:r>
          </a:p>
          <a:p>
            <a:pPr>
              <a:buFont typeface="Arial" charset="0"/>
              <a:buNone/>
            </a:pPr>
            <a:endParaRPr lang="en-US" smtClean="0"/>
          </a:p>
          <a:p>
            <a:pPr>
              <a:buFont typeface="Arial" charset="0"/>
              <a:buNone/>
            </a:pPr>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Physical - Intrusion Detection</a:t>
            </a:r>
          </a:p>
        </p:txBody>
      </p:sp>
      <p:sp>
        <p:nvSpPr>
          <p:cNvPr id="55299" name="Content Placeholder 2"/>
          <p:cNvSpPr>
            <a:spLocks noGrp="1"/>
          </p:cNvSpPr>
          <p:nvPr>
            <p:ph idx="1"/>
          </p:nvPr>
        </p:nvSpPr>
        <p:spPr/>
        <p:txBody>
          <a:bodyPr/>
          <a:lstStyle/>
          <a:p>
            <a:r>
              <a:rPr lang="en-US" smtClean="0"/>
              <a:t>Intrusion Detection System</a:t>
            </a:r>
          </a:p>
          <a:p>
            <a:pPr lvl="1"/>
            <a:r>
              <a:rPr lang="en-US" smtClean="0"/>
              <a:t>Sensors</a:t>
            </a:r>
          </a:p>
          <a:p>
            <a:pPr lvl="1"/>
            <a:r>
              <a:rPr lang="en-US" smtClean="0"/>
              <a:t>Motion</a:t>
            </a:r>
          </a:p>
          <a:p>
            <a:pPr lvl="1"/>
            <a:r>
              <a:rPr lang="en-US" smtClean="0"/>
              <a:t>Camera</a:t>
            </a:r>
          </a:p>
          <a:p>
            <a:r>
              <a:rPr lang="en-US" smtClean="0"/>
              <a:t>Tamper Evident Safes and Packaging</a:t>
            </a:r>
          </a:p>
          <a:p>
            <a:r>
              <a:rPr lang="en-US" smtClean="0"/>
              <a:t>Tamper Proof Equipment</a:t>
            </a:r>
          </a:p>
          <a:p>
            <a:pPr>
              <a:buFont typeface="Arial" charset="0"/>
              <a:buNone/>
            </a:pP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Physical - Disaster Recovery</a:t>
            </a:r>
          </a:p>
        </p:txBody>
      </p:sp>
      <p:sp>
        <p:nvSpPr>
          <p:cNvPr id="56323" name="Content Placeholder 2"/>
          <p:cNvSpPr>
            <a:spLocks noGrp="1"/>
          </p:cNvSpPr>
          <p:nvPr>
            <p:ph idx="1"/>
          </p:nvPr>
        </p:nvSpPr>
        <p:spPr/>
        <p:txBody>
          <a:bodyPr/>
          <a:lstStyle/>
          <a:p>
            <a:r>
              <a:rPr lang="en-US" smtClean="0"/>
              <a:t>Multiple sites</a:t>
            </a:r>
          </a:p>
          <a:p>
            <a:pPr lvl="1"/>
            <a:r>
              <a:rPr lang="en-US" smtClean="0"/>
              <a:t>Mirror</a:t>
            </a:r>
          </a:p>
          <a:p>
            <a:pPr lvl="1"/>
            <a:r>
              <a:rPr lang="en-US" smtClean="0"/>
              <a:t>Backup</a:t>
            </a:r>
          </a:p>
          <a:p>
            <a:r>
              <a:rPr lang="en-US" smtClean="0"/>
              <a:t>Geographical and Vendor diversity</a:t>
            </a:r>
          </a:p>
          <a:p>
            <a:pPr lvl="1">
              <a:buFont typeface="Arial" charset="0"/>
              <a:buNone/>
            </a:pPr>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Logical</a:t>
            </a:r>
          </a:p>
        </p:txBody>
      </p:sp>
      <p:sp>
        <p:nvSpPr>
          <p:cNvPr id="57347" name="Content Placeholder 2"/>
          <p:cNvSpPr>
            <a:spLocks noGrp="1"/>
          </p:cNvSpPr>
          <p:nvPr>
            <p:ph idx="1"/>
          </p:nvPr>
        </p:nvSpPr>
        <p:spPr/>
        <p:txBody>
          <a:bodyPr/>
          <a:lstStyle/>
          <a:p>
            <a:pPr>
              <a:buFont typeface="Arial" charset="0"/>
              <a:buNone/>
            </a:pPr>
            <a:endParaRPr lang="en-US" smtClean="0"/>
          </a:p>
          <a:p>
            <a:r>
              <a:rPr lang="en-US" smtClean="0"/>
              <a:t>Authentication (passwords, PINs)</a:t>
            </a:r>
          </a:p>
          <a:p>
            <a:r>
              <a:rPr lang="en-US" smtClean="0"/>
              <a:t>Multi-Party controls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Logical - Authentication</a:t>
            </a:r>
          </a:p>
        </p:txBody>
      </p:sp>
      <p:sp>
        <p:nvSpPr>
          <p:cNvPr id="58371" name="Content Placeholder 2"/>
          <p:cNvSpPr>
            <a:spLocks noGrp="1"/>
          </p:cNvSpPr>
          <p:nvPr>
            <p:ph idx="1"/>
          </p:nvPr>
        </p:nvSpPr>
        <p:spPr/>
        <p:txBody>
          <a:bodyPr/>
          <a:lstStyle/>
          <a:p>
            <a:pPr eaLnBrk="1" hangingPunct="1"/>
            <a:r>
              <a:rPr lang="en-US" smtClean="0"/>
              <a:t>Procedural: </a:t>
            </a:r>
          </a:p>
          <a:p>
            <a:pPr lvl="1" eaLnBrk="1" hangingPunct="1"/>
            <a:r>
              <a:rPr lang="en-US" smtClean="0"/>
              <a:t>REAL passwords (e.g., 8 characters and mixed)</a:t>
            </a:r>
          </a:p>
          <a:p>
            <a:pPr lvl="1" eaLnBrk="1" hangingPunct="1"/>
            <a:r>
              <a:rPr lang="en-US" smtClean="0"/>
              <a:t>Forced regular updates</a:t>
            </a:r>
          </a:p>
          <a:p>
            <a:pPr lvl="1" eaLnBrk="1" hangingPunct="1"/>
            <a:r>
              <a:rPr lang="en-US" smtClean="0"/>
              <a:t>Out-of-band checks</a:t>
            </a:r>
          </a:p>
          <a:p>
            <a:pPr eaLnBrk="1" hangingPunct="1"/>
            <a:r>
              <a:rPr lang="en-US" smtClean="0"/>
              <a:t>Hardware: </a:t>
            </a:r>
          </a:p>
          <a:p>
            <a:pPr lvl="1" eaLnBrk="1" hangingPunct="1"/>
            <a:r>
              <a:rPr lang="en-US" smtClean="0"/>
              <a:t>Two-factor authentication</a:t>
            </a:r>
          </a:p>
          <a:p>
            <a:pPr lvl="1" eaLnBrk="1" hangingPunct="1"/>
            <a:r>
              <a:rPr lang="en-US" smtClean="0"/>
              <a:t>Smart cards  (cryptographic)</a:t>
            </a:r>
          </a:p>
          <a:p>
            <a:pPr lvl="3" eaLnBrk="1" hangingPunct="1">
              <a:buFont typeface="Arial" charset="0"/>
              <a:buNone/>
            </a:pPr>
            <a:endParaRPr lang="en-US" smtClean="0"/>
          </a:p>
          <a:p>
            <a:pPr>
              <a:buFont typeface="Arial" charset="0"/>
              <a:buNone/>
            </a:pPr>
            <a:endParaRPr lang="en-US"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Logical - Multi-Party Control</a:t>
            </a:r>
          </a:p>
        </p:txBody>
      </p:sp>
      <p:sp>
        <p:nvSpPr>
          <p:cNvPr id="59395" name="Content Placeholder 2"/>
          <p:cNvSpPr>
            <a:spLocks noGrp="1"/>
          </p:cNvSpPr>
          <p:nvPr>
            <p:ph idx="1"/>
          </p:nvPr>
        </p:nvSpPr>
        <p:spPr/>
        <p:txBody>
          <a:bodyPr/>
          <a:lstStyle/>
          <a:p>
            <a:r>
              <a:rPr lang="en-US" smtClean="0"/>
              <a:t>Split Control / Separation of Duties</a:t>
            </a:r>
          </a:p>
          <a:p>
            <a:pPr lvl="1"/>
            <a:r>
              <a:rPr lang="en-US" smtClean="0"/>
              <a:t>E.g., Security Officer and System Admin and Safe Controller</a:t>
            </a:r>
          </a:p>
          <a:p>
            <a:r>
              <a:rPr lang="en-US" smtClean="0"/>
              <a:t>M-of-N</a:t>
            </a:r>
          </a:p>
          <a:p>
            <a:pPr lvl="1" eaLnBrk="1" hangingPunct="1"/>
            <a:r>
              <a:rPr lang="en-US" smtClean="0"/>
              <a:t>Built in equipment (e.g. HSM)</a:t>
            </a:r>
          </a:p>
          <a:p>
            <a:pPr lvl="1" eaLnBrk="1" hangingPunct="1"/>
            <a:r>
              <a:rPr lang="en-US" smtClean="0"/>
              <a:t>Procedural: Split PIN</a:t>
            </a:r>
          </a:p>
          <a:p>
            <a:pPr lvl="1" eaLnBrk="1" hangingPunct="1"/>
            <a:r>
              <a:rPr lang="en-US" smtClean="0"/>
              <a:t>Bolt-On: Split key (Shamir, e.g. ssss.c)</a:t>
            </a:r>
          </a:p>
          <a:p>
            <a:pPr>
              <a:buFont typeface="Arial" charset="0"/>
              <a:buNone/>
            </a:pPr>
            <a:endParaRPr lang="en-US" smtClean="0"/>
          </a:p>
          <a:p>
            <a:endParaRPr 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Crypto</a:t>
            </a:r>
          </a:p>
        </p:txBody>
      </p:sp>
      <p:sp>
        <p:nvSpPr>
          <p:cNvPr id="60419" name="Content Placeholder 2"/>
          <p:cNvSpPr>
            <a:spLocks noGrp="1"/>
          </p:cNvSpPr>
          <p:nvPr>
            <p:ph idx="1"/>
          </p:nvPr>
        </p:nvSpPr>
        <p:spPr/>
        <p:txBody>
          <a:bodyPr/>
          <a:lstStyle/>
          <a:p>
            <a:r>
              <a:rPr lang="en-US" smtClean="0"/>
              <a:t>Algorithms / Key Length</a:t>
            </a:r>
          </a:p>
          <a:p>
            <a:r>
              <a:rPr lang="en-US" smtClean="0"/>
              <a:t>KSK/ZSK Splitting</a:t>
            </a:r>
          </a:p>
          <a:p>
            <a:r>
              <a:rPr lang="en-US" smtClean="0"/>
              <a:t>Effectivity (rollover) Period</a:t>
            </a:r>
          </a:p>
          <a:p>
            <a:r>
              <a:rPr lang="en-US" smtClean="0"/>
              <a:t>Number and Scheduling of keys</a:t>
            </a:r>
          </a:p>
          <a:p>
            <a:r>
              <a:rPr lang="en-US" smtClean="0"/>
              <a:t>Validity Period</a:t>
            </a:r>
          </a:p>
          <a:p>
            <a:r>
              <a:rPr lang="en-US" smtClean="0"/>
              <a:t>Crypto Hardware</a:t>
            </a:r>
          </a:p>
          <a:p>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Crypto - Algorithms / Key Length</a:t>
            </a:r>
          </a:p>
        </p:txBody>
      </p:sp>
      <p:sp>
        <p:nvSpPr>
          <p:cNvPr id="61443" name="Content Placeholder 2"/>
          <p:cNvSpPr>
            <a:spLocks noGrp="1"/>
          </p:cNvSpPr>
          <p:nvPr>
            <p:ph idx="1"/>
          </p:nvPr>
        </p:nvSpPr>
        <p:spPr>
          <a:xfrm>
            <a:off x="457200" y="1447800"/>
            <a:ext cx="8229600" cy="4678363"/>
          </a:xfrm>
        </p:spPr>
        <p:txBody>
          <a:bodyPr/>
          <a:lstStyle/>
          <a:p>
            <a:pPr eaLnBrk="1" hangingPunct="1"/>
            <a:r>
              <a:rPr lang="en-US" smtClean="0"/>
              <a:t>Factors in selection</a:t>
            </a:r>
          </a:p>
          <a:p>
            <a:pPr lvl="1" eaLnBrk="1" hangingPunct="1"/>
            <a:r>
              <a:rPr lang="en-US" smtClean="0"/>
              <a:t>Cryptanalysis</a:t>
            </a:r>
          </a:p>
          <a:p>
            <a:pPr lvl="1" eaLnBrk="1" hangingPunct="1"/>
            <a:r>
              <a:rPr lang="en-US" smtClean="0"/>
              <a:t>Regulations</a:t>
            </a:r>
          </a:p>
          <a:p>
            <a:pPr lvl="1" eaLnBrk="1" hangingPunct="1"/>
            <a:r>
              <a:rPr lang="en-US" smtClean="0"/>
              <a:t>Network limitations</a:t>
            </a:r>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lvl="1" eaLnBrk="1" hangingPunct="1">
              <a:buFont typeface="Arial" charset="0"/>
              <a:buNone/>
            </a:pPr>
            <a:endParaRPr lang="en-US" smtClean="0"/>
          </a:p>
          <a:p>
            <a:pPr eaLnBrk="1" hangingPunct="1"/>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a:xfrm>
            <a:off x="381000" y="1219200"/>
            <a:ext cx="8229600" cy="4525963"/>
          </a:xfrm>
        </p:spPr>
        <p:txBody>
          <a:bodyPr>
            <a:normAutofit fontScale="92500" lnSpcReduction="10000"/>
          </a:bodyPr>
          <a:lstStyle/>
          <a:p>
            <a:pPr eaLnBrk="1" hangingPunct="1">
              <a:spcBef>
                <a:spcPts val="325"/>
              </a:spcBef>
              <a:defRPr/>
            </a:pPr>
            <a:r>
              <a:rPr lang="en-US" smtClean="0"/>
              <a:t>For Companies:</a:t>
            </a:r>
          </a:p>
          <a:p>
            <a:pPr lvl="1" eaLnBrk="1" hangingPunct="1">
              <a:defRPr/>
            </a:pPr>
            <a:r>
              <a:rPr lang="en-US" smtClean="0"/>
              <a:t>Sign your corporate domain names</a:t>
            </a:r>
          </a:p>
          <a:p>
            <a:pPr lvl="1" eaLnBrk="1" hangingPunct="1">
              <a:defRPr/>
            </a:pPr>
            <a:r>
              <a:rPr lang="en-US" smtClean="0"/>
              <a:t>Turn on validation on their DNS resolvers</a:t>
            </a:r>
          </a:p>
          <a:p>
            <a:pPr eaLnBrk="1" hangingPunct="1">
              <a:spcBef>
                <a:spcPts val="325"/>
              </a:spcBef>
              <a:defRPr/>
            </a:pPr>
            <a:r>
              <a:rPr lang="en-US" smtClean="0"/>
              <a:t>For Users:</a:t>
            </a:r>
          </a:p>
          <a:p>
            <a:pPr lvl="1" eaLnBrk="1" hangingPunct="1">
              <a:defRPr/>
            </a:pPr>
            <a:r>
              <a:rPr lang="en-US" smtClean="0"/>
              <a:t>Ask ISP to turn on validation on their DNS resolvers.  (ISP in US with&gt;18M has turned on validation)</a:t>
            </a:r>
          </a:p>
          <a:p>
            <a:pPr eaLnBrk="1" hangingPunct="1">
              <a:spcBef>
                <a:spcPts val="325"/>
              </a:spcBef>
              <a:defRPr/>
            </a:pPr>
            <a:r>
              <a:rPr lang="en-US" smtClean="0"/>
              <a:t>For ccTLDs</a:t>
            </a:r>
          </a:p>
          <a:p>
            <a:pPr lvl="1" eaLnBrk="1" hangingPunct="1">
              <a:defRPr/>
            </a:pPr>
            <a:r>
              <a:rPr lang="en-US" smtClean="0"/>
              <a:t>Do Yourself / Outsource / Somewhere in between</a:t>
            </a:r>
          </a:p>
          <a:p>
            <a:pPr eaLnBrk="1" hangingPunct="1">
              <a:spcBef>
                <a:spcPts val="325"/>
              </a:spcBef>
              <a:defRPr/>
            </a:pPr>
            <a:endParaRPr lang="en-US" smtClean="0"/>
          </a:p>
          <a:p>
            <a:pPr eaLnBrk="1" hangingPunct="1">
              <a:spcBef>
                <a:spcPts val="325"/>
              </a:spcBef>
              <a:defRPr/>
            </a:pPr>
            <a:r>
              <a:rPr lang="en-US" smtClean="0"/>
              <a:t>More Registrars need to support DNSSEC</a:t>
            </a:r>
          </a:p>
        </p:txBody>
      </p:sp>
      <p:sp>
        <p:nvSpPr>
          <p:cNvPr id="7171" name="Title 2"/>
          <p:cNvSpPr>
            <a:spLocks noGrp="1"/>
          </p:cNvSpPr>
          <p:nvPr>
            <p:ph type="title"/>
          </p:nvPr>
        </p:nvSpPr>
        <p:spPr/>
        <p:txBody>
          <a:bodyPr/>
          <a:lstStyle/>
          <a:p>
            <a:r>
              <a:rPr lang="en-US" smtClean="0"/>
              <a:t>Basic HowTo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Crypto - Key Length</a:t>
            </a:r>
          </a:p>
        </p:txBody>
      </p:sp>
      <p:sp>
        <p:nvSpPr>
          <p:cNvPr id="62467" name="Content Placeholder 2"/>
          <p:cNvSpPr>
            <a:spLocks noGrp="1"/>
          </p:cNvSpPr>
          <p:nvPr>
            <p:ph idx="1"/>
          </p:nvPr>
        </p:nvSpPr>
        <p:spPr/>
        <p:txBody>
          <a:bodyPr/>
          <a:lstStyle/>
          <a:p>
            <a:r>
              <a:rPr lang="en-US" smtClean="0"/>
              <a:t>Cryptanalysis from NIST: </a:t>
            </a:r>
            <a:r>
              <a:rPr lang="en-US" i="1" smtClean="0"/>
              <a:t>2048 bit RSA SHA256</a:t>
            </a:r>
          </a:p>
          <a:p>
            <a:pPr>
              <a:buFont typeface="Arial" charset="0"/>
              <a:buNone/>
            </a:pPr>
            <a:endParaRPr lang="en-US" smtClean="0"/>
          </a:p>
        </p:txBody>
      </p:sp>
      <p:pic>
        <p:nvPicPr>
          <p:cNvPr id="62468" name="Picture 2"/>
          <p:cNvPicPr>
            <a:picLocks noChangeAspect="1" noChangeArrowheads="1"/>
          </p:cNvPicPr>
          <p:nvPr/>
        </p:nvPicPr>
        <p:blipFill>
          <a:blip r:embed="rId3" cstate="print"/>
          <a:srcRect/>
          <a:stretch>
            <a:fillRect/>
          </a:stretch>
        </p:blipFill>
        <p:spPr bwMode="auto">
          <a:xfrm>
            <a:off x="685800" y="2438400"/>
            <a:ext cx="7864475" cy="3276600"/>
          </a:xfrm>
          <a:prstGeom prst="rect">
            <a:avLst/>
          </a:prstGeom>
          <a:noFill/>
          <a:ln w="9525">
            <a:noFill/>
            <a:miter lim="800000"/>
            <a:headEnd/>
            <a:tailEnd/>
          </a:ln>
        </p:spPr>
      </p:pic>
      <p:sp>
        <p:nvSpPr>
          <p:cNvPr id="62469" name="Rectangle 5"/>
          <p:cNvSpPr>
            <a:spLocks noChangeArrowheads="1"/>
          </p:cNvSpPr>
          <p:nvPr/>
        </p:nvSpPr>
        <p:spPr bwMode="auto">
          <a:xfrm>
            <a:off x="304800" y="5934075"/>
            <a:ext cx="8458200" cy="647700"/>
          </a:xfrm>
          <a:prstGeom prst="rect">
            <a:avLst/>
          </a:prstGeom>
          <a:noFill/>
          <a:ln w="9525">
            <a:noFill/>
            <a:miter lim="800000"/>
            <a:headEnd/>
            <a:tailEnd/>
          </a:ln>
        </p:spPr>
        <p:txBody>
          <a:bodyPr>
            <a:spAutoFit/>
          </a:bodyPr>
          <a:lstStyle/>
          <a:p>
            <a:pPr eaLnBrk="0" hangingPunct="0">
              <a:spcBef>
                <a:spcPct val="30000"/>
              </a:spcBef>
            </a:pPr>
            <a:r>
              <a:rPr lang="en-US">
                <a:hlinkClick r:id="rId4"/>
              </a:rPr>
              <a:t>http://csrc.nist.gov/publications/nistpubs/800-57/sp800-57_PART3_key-management_Dec2009.pdf</a:t>
            </a:r>
            <a:r>
              <a:rPr lang="en-US"/>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Crypto - Algorithms</a:t>
            </a:r>
          </a:p>
        </p:txBody>
      </p:sp>
      <p:sp>
        <p:nvSpPr>
          <p:cNvPr id="63491" name="Content Placeholder 2"/>
          <p:cNvSpPr>
            <a:spLocks noGrp="1"/>
          </p:cNvSpPr>
          <p:nvPr>
            <p:ph idx="1"/>
          </p:nvPr>
        </p:nvSpPr>
        <p:spPr/>
        <p:txBody>
          <a:bodyPr/>
          <a:lstStyle/>
          <a:p>
            <a:pPr eaLnBrk="1" hangingPunct="1"/>
            <a:r>
              <a:rPr lang="en-US" smtClean="0"/>
              <a:t>Local regulations may determine algorithm</a:t>
            </a:r>
          </a:p>
          <a:p>
            <a:pPr lvl="1" eaLnBrk="1" hangingPunct="1"/>
            <a:r>
              <a:rPr lang="en-US" smtClean="0"/>
              <a:t>GOST </a:t>
            </a:r>
          </a:p>
          <a:p>
            <a:pPr lvl="1" eaLnBrk="1" hangingPunct="1"/>
            <a:r>
              <a:rPr lang="en-US" smtClean="0"/>
              <a:t>DSA</a:t>
            </a:r>
          </a:p>
          <a:p>
            <a:pPr eaLnBrk="1" hangingPunct="1"/>
            <a:r>
              <a:rPr lang="en-US" smtClean="0"/>
              <a:t>Network limitations</a:t>
            </a:r>
          </a:p>
          <a:p>
            <a:pPr lvl="1" eaLnBrk="1" hangingPunct="1"/>
            <a:r>
              <a:rPr lang="en-US" smtClean="0"/>
              <a:t>Fragmentation means shorter key length is better</a:t>
            </a:r>
          </a:p>
          <a:p>
            <a:pPr lvl="1" eaLnBrk="1" hangingPunct="1"/>
            <a:r>
              <a:rPr lang="en-US" smtClean="0"/>
              <a:t>ZSK may be shorter since it gets rolled often</a:t>
            </a:r>
          </a:p>
          <a:p>
            <a:pPr lvl="1" eaLnBrk="1" hangingPunct="1"/>
            <a:r>
              <a:rPr lang="en-US" smtClean="0"/>
              <a:t>Elliptical is ideal – but not available yet</a:t>
            </a:r>
          </a:p>
          <a:p>
            <a:pPr eaLnBrk="1" hangingPunct="1"/>
            <a:endParaRPr lang="en-US"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Crypto - Algorithms</a:t>
            </a:r>
          </a:p>
        </p:txBody>
      </p:sp>
      <p:sp>
        <p:nvSpPr>
          <p:cNvPr id="64515" name="Content Placeholder 4"/>
          <p:cNvSpPr>
            <a:spLocks noGrp="1"/>
          </p:cNvSpPr>
          <p:nvPr>
            <p:ph idx="1"/>
          </p:nvPr>
        </p:nvSpPr>
        <p:spPr/>
        <p:txBody>
          <a:bodyPr/>
          <a:lstStyle/>
          <a:p>
            <a:pPr eaLnBrk="1" hangingPunct="1"/>
            <a:r>
              <a:rPr lang="en-US" smtClean="0"/>
              <a:t>NSEC3 if required</a:t>
            </a:r>
          </a:p>
          <a:p>
            <a:pPr lvl="1" eaLnBrk="1" hangingPunct="1"/>
            <a:r>
              <a:rPr lang="en-US" smtClean="0"/>
              <a:t>Protects against zone walking </a:t>
            </a:r>
          </a:p>
          <a:p>
            <a:pPr lvl="1" eaLnBrk="1" hangingPunct="1"/>
            <a:r>
              <a:rPr lang="en-US" smtClean="0"/>
              <a:t>Avoid if not needed – adds overhead for small zones</a:t>
            </a:r>
          </a:p>
          <a:p>
            <a:pPr lvl="1" eaLnBrk="1" hangingPunct="1"/>
            <a:r>
              <a:rPr lang="en-US" smtClean="0"/>
              <a:t>Non-disclosure agreement? </a:t>
            </a:r>
          </a:p>
          <a:p>
            <a:pPr lvl="1" eaLnBrk="1" hangingPunct="1"/>
            <a:r>
              <a:rPr lang="en-US" smtClean="0"/>
              <a:t>Regulatory requirement?</a:t>
            </a:r>
          </a:p>
          <a:p>
            <a:pPr lvl="1" eaLnBrk="1" hangingPunct="1"/>
            <a:r>
              <a:rPr lang="en-US" smtClean="0"/>
              <a:t>Useful if zone is large, not trivially guessable (only “www” and “mail”) or structured (ip6.arpa), and not expected to have many signed delegations (“opt-out”  avoids recalculation). </a:t>
            </a:r>
          </a:p>
          <a:p>
            <a:pPr lvl="2" eaLnBrk="1" hangingPunct="1">
              <a:buFont typeface="Arial" charset="0"/>
              <a:buNone/>
            </a:pPr>
            <a:endParaRPr lang="en-US" smtClean="0"/>
          </a:p>
          <a:p>
            <a:endParaRPr lang="en-US"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Crypto - KSK/ZSK Split</a:t>
            </a:r>
          </a:p>
        </p:txBody>
      </p:sp>
      <p:sp>
        <p:nvSpPr>
          <p:cNvPr id="65539" name="Content Placeholder 2"/>
          <p:cNvSpPr>
            <a:spLocks noGrp="1"/>
          </p:cNvSpPr>
          <p:nvPr>
            <p:ph idx="1"/>
          </p:nvPr>
        </p:nvSpPr>
        <p:spPr/>
        <p:txBody>
          <a:bodyPr/>
          <a:lstStyle/>
          <a:p>
            <a:pPr marL="342900" lvl="1" indent="-342900">
              <a:buFont typeface="Arial" charset="0"/>
              <a:buChar char="•"/>
            </a:pPr>
            <a:r>
              <a:rPr lang="en-US" sz="3200" smtClean="0"/>
              <a:t>Any reasonable sized zone will change frequently enough to warrant the ZSK to be on-line</a:t>
            </a:r>
          </a:p>
          <a:p>
            <a:r>
              <a:rPr lang="en-US" smtClean="0"/>
              <a:t>Manage compromise risk of on-line ZSK for frequently changing zone</a:t>
            </a:r>
          </a:p>
          <a:p>
            <a:r>
              <a:rPr lang="en-US" smtClean="0"/>
              <a:t>Flexibility in handling interaction with parent zone</a:t>
            </a:r>
          </a:p>
          <a:p>
            <a:r>
              <a:rPr lang="en-US" smtClean="0"/>
              <a:t>Not difficult to implement</a:t>
            </a:r>
          </a:p>
          <a:p>
            <a:pPr>
              <a:buFont typeface="Arial" charset="0"/>
              <a:buNone/>
            </a:pPr>
            <a:endParaRPr lang="en-US" smtClean="0"/>
          </a:p>
          <a:p>
            <a:pPr>
              <a:buFont typeface="Arial" charset="0"/>
              <a:buNone/>
            </a:pPr>
            <a:endParaRPr lang="en-US" smtClean="0"/>
          </a:p>
          <a:p>
            <a:pPr>
              <a:buFont typeface="Arial" charset="0"/>
              <a:buNone/>
            </a:pPr>
            <a:endParaRPr lang="en-US" smtClean="0"/>
          </a:p>
          <a:p>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Crypto – KSK Rollover</a:t>
            </a:r>
          </a:p>
        </p:txBody>
      </p:sp>
      <p:sp>
        <p:nvSpPr>
          <p:cNvPr id="66563" name="Content Placeholder 2"/>
          <p:cNvSpPr>
            <a:spLocks noGrp="1"/>
          </p:cNvSpPr>
          <p:nvPr>
            <p:ph idx="1"/>
          </p:nvPr>
        </p:nvSpPr>
        <p:spPr/>
        <p:txBody>
          <a:bodyPr/>
          <a:lstStyle/>
          <a:p>
            <a:pPr eaLnBrk="1" hangingPunct="1"/>
            <a:r>
              <a:rPr lang="en-US" sz="2800" smtClean="0"/>
              <a:t>Key length sets upper limit on effectivity (rollover) period</a:t>
            </a:r>
          </a:p>
          <a:p>
            <a:pPr eaLnBrk="1" hangingPunct="1"/>
            <a:r>
              <a:rPr lang="en-US" sz="2800" smtClean="0"/>
              <a:t>Earlier cryptanalysis suggests 2048 bit key is good till 2030 so upper limit is ~20 years</a:t>
            </a:r>
          </a:p>
          <a:p>
            <a:pPr eaLnBrk="1" hangingPunct="1"/>
            <a:r>
              <a:rPr lang="en-US" sz="2800" smtClean="0"/>
              <a:t>Other factors:</a:t>
            </a:r>
          </a:p>
          <a:p>
            <a:pPr lvl="1" eaLnBrk="1" hangingPunct="1"/>
            <a:r>
              <a:rPr lang="en-US" sz="2400" smtClean="0"/>
              <a:t>Practice emergency rollover</a:t>
            </a:r>
          </a:p>
          <a:p>
            <a:pPr lvl="1" eaLnBrk="1" hangingPunct="1"/>
            <a:r>
              <a:rPr lang="en-US" sz="2400" smtClean="0"/>
              <a:t>HSM operational considerations</a:t>
            </a:r>
          </a:p>
          <a:p>
            <a:pPr lvl="1" eaLnBrk="1" hangingPunct="1"/>
            <a:r>
              <a:rPr lang="en-US" sz="2400" smtClean="0"/>
              <a:t>Trusted employee turnover</a:t>
            </a:r>
          </a:p>
          <a:p>
            <a:pPr lvl="1" eaLnBrk="1" hangingPunct="1"/>
            <a:r>
              <a:rPr lang="en-US" sz="2400" smtClean="0"/>
              <a:t>Hard to roll if Trust Anchor.  Easy if not.</a:t>
            </a:r>
          </a:p>
          <a:p>
            <a:pPr lvl="1" eaLnBrk="1" hangingPunct="1"/>
            <a:r>
              <a:rPr lang="en-US" sz="2400" smtClean="0"/>
              <a:t>Automated TA update - RFC5011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Crypto - KSK Rollover (cont)</a:t>
            </a:r>
          </a:p>
        </p:txBody>
      </p:sp>
      <p:sp>
        <p:nvSpPr>
          <p:cNvPr id="67587" name="Content Placeholder 2"/>
          <p:cNvSpPr>
            <a:spLocks noGrp="1"/>
          </p:cNvSpPr>
          <p:nvPr>
            <p:ph idx="1"/>
          </p:nvPr>
        </p:nvSpPr>
        <p:spPr/>
        <p:txBody>
          <a:bodyPr/>
          <a:lstStyle/>
          <a:p>
            <a:pPr eaLnBrk="1" hangingPunct="1"/>
            <a:r>
              <a:rPr lang="en-US" smtClean="0"/>
              <a:t>Only roll when compromised.</a:t>
            </a:r>
          </a:p>
          <a:p>
            <a:pPr eaLnBrk="1" hangingPunct="1"/>
            <a:r>
              <a:rPr lang="en-US" smtClean="0"/>
              <a:t>Counter argument is to need to exercise emergency rollover for compromise recovery </a:t>
            </a:r>
          </a:p>
          <a:p>
            <a:pPr eaLnBrk="1" hangingPunct="1"/>
            <a:r>
              <a:rPr lang="en-US" smtClean="0"/>
              <a:t>No widespread agreement </a:t>
            </a:r>
          </a:p>
          <a:p>
            <a:pPr eaLnBrk="1" hangingPunct="1"/>
            <a:r>
              <a:rPr lang="en-US" smtClean="0"/>
              <a:t>If the KSK is not used as a Trust Anchor and decision is to do rollovers, not so difficult.</a:t>
            </a:r>
          </a:p>
          <a:p>
            <a:pPr lvl="1" eaLnBrk="1" hangingPunct="1"/>
            <a:r>
              <a:rPr lang="en-US" smtClean="0"/>
              <a:t> RFC4641bis suggests ~ 1 year effectivity period since year time-span is easily planned and communicated.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Crypto – ZSK Rollover</a:t>
            </a:r>
          </a:p>
        </p:txBody>
      </p:sp>
      <p:sp>
        <p:nvSpPr>
          <p:cNvPr id="68611" name="Content Placeholder 2"/>
          <p:cNvSpPr>
            <a:spLocks noGrp="1"/>
          </p:cNvSpPr>
          <p:nvPr>
            <p:ph idx="1"/>
          </p:nvPr>
        </p:nvSpPr>
        <p:spPr/>
        <p:txBody>
          <a:bodyPr/>
          <a:lstStyle/>
          <a:p>
            <a:pPr eaLnBrk="1" hangingPunct="1"/>
            <a:r>
              <a:rPr lang="en-US" sz="2800" smtClean="0"/>
              <a:t>ZSK more frequently accessed: operational considerations</a:t>
            </a:r>
          </a:p>
          <a:p>
            <a:pPr marL="342900" lvl="1" indent="-342900" eaLnBrk="1" hangingPunct="1">
              <a:buFont typeface="Arial" charset="0"/>
              <a:buChar char="•"/>
            </a:pPr>
            <a:r>
              <a:rPr lang="en-US" smtClean="0"/>
              <a:t>ZSK compromise less severe since under zone owner control but rollover should happen soon.</a:t>
            </a:r>
          </a:p>
          <a:p>
            <a:pPr eaLnBrk="1" hangingPunct="1"/>
            <a:r>
              <a:rPr lang="en-US" sz="2800" smtClean="0"/>
              <a:t>If online, exposed to various threats: keep off-net and roll.</a:t>
            </a:r>
          </a:p>
          <a:p>
            <a:pPr eaLnBrk="1" hangingPunct="1">
              <a:buFont typeface="Arial" charset="0"/>
              <a:buNone/>
            </a:pPr>
            <a:endParaRPr lang="en-US" sz="2800" smtClean="0"/>
          </a:p>
          <a:p>
            <a:pPr>
              <a:buFont typeface="Arial" charset="0"/>
              <a:buNone/>
            </a:pPr>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Number and Schedule of Keys</a:t>
            </a:r>
          </a:p>
        </p:txBody>
      </p:sp>
      <p:sp>
        <p:nvSpPr>
          <p:cNvPr id="3" name="Content Placeholder 2"/>
          <p:cNvSpPr>
            <a:spLocks noGrp="1"/>
          </p:cNvSpPr>
          <p:nvPr>
            <p:ph idx="1"/>
          </p:nvPr>
        </p:nvSpPr>
        <p:spPr>
          <a:xfrm>
            <a:off x="457200" y="1447800"/>
            <a:ext cx="8229600" cy="4678363"/>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1, 2, or 3 published (DNSKEY) keys for KSK and/or ZSK</a:t>
            </a:r>
          </a:p>
          <a:p>
            <a:pPr lvl="1" eaLnBrk="1" fontAlgn="auto" hangingPunct="1">
              <a:spcAft>
                <a:spcPts val="0"/>
              </a:spcAft>
              <a:buFont typeface="Arial" pitchFamily="34" charset="0"/>
              <a:buChar char="•"/>
              <a:defRPr/>
            </a:pPr>
            <a:r>
              <a:rPr lang="en-US" dirty="0" smtClean="0"/>
              <a:t>UDP fragmentation on DNSKEY RRset + RRSIGs</a:t>
            </a:r>
          </a:p>
          <a:p>
            <a:pPr lvl="1" eaLnBrk="1" fontAlgn="auto" hangingPunct="1">
              <a:spcAft>
                <a:spcPts val="0"/>
              </a:spcAft>
              <a:buFont typeface="Arial" pitchFamily="34" charset="0"/>
              <a:buChar char="•"/>
              <a:defRPr/>
            </a:pPr>
            <a:r>
              <a:rPr lang="en-US" dirty="0" smtClean="0"/>
              <a:t>Note: DNSKEY </a:t>
            </a:r>
            <a:r>
              <a:rPr lang="en-US" dirty="0" err="1" smtClean="0"/>
              <a:t>RRset</a:t>
            </a:r>
            <a:r>
              <a:rPr lang="en-US" dirty="0" smtClean="0"/>
              <a:t> does not need to be signed by ZSK</a:t>
            </a:r>
          </a:p>
          <a:p>
            <a:pPr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r>
              <a:rPr lang="en-US" dirty="0" smtClean="0"/>
              <a:t>Pre-publish KSK</a:t>
            </a:r>
          </a:p>
          <a:p>
            <a:pPr lvl="1" eaLnBrk="1" fontAlgn="auto" hangingPunct="1">
              <a:spcAft>
                <a:spcPts val="0"/>
              </a:spcAft>
              <a:buFont typeface="Arial" pitchFamily="34" charset="0"/>
              <a:buChar char="•"/>
              <a:defRPr/>
            </a:pPr>
            <a:r>
              <a:rPr lang="en-US" dirty="0" smtClean="0"/>
              <a:t>more work for parent w/ extra steps;</a:t>
            </a:r>
          </a:p>
          <a:p>
            <a:pPr lvl="1" eaLnBrk="1" fontAlgn="auto" hangingPunct="1">
              <a:spcAft>
                <a:spcPts val="0"/>
              </a:spcAft>
              <a:buFont typeface="Arial" pitchFamily="34" charset="0"/>
              <a:buChar char="•"/>
              <a:defRPr/>
            </a:pPr>
            <a:r>
              <a:rPr lang="en-US" dirty="0" smtClean="0"/>
              <a:t>cant pre-verify new DS;</a:t>
            </a:r>
          </a:p>
          <a:p>
            <a:pPr lvl="1" eaLnBrk="1" fontAlgn="auto" hangingPunct="1">
              <a:spcAft>
                <a:spcPts val="0"/>
              </a:spcAft>
              <a:buFont typeface="Arial" pitchFamily="34" charset="0"/>
              <a:buChar char="•"/>
              <a:defRPr/>
            </a:pPr>
            <a:r>
              <a:rPr lang="en-US" dirty="0" smtClean="0"/>
              <a:t>doesn’t work for combined </a:t>
            </a:r>
            <a:r>
              <a:rPr lang="en-US" dirty="0" err="1" smtClean="0"/>
              <a:t>alg</a:t>
            </a:r>
            <a:r>
              <a:rPr lang="en-US" dirty="0" smtClean="0"/>
              <a:t> rollover </a:t>
            </a:r>
          </a:p>
          <a:p>
            <a:pPr eaLnBrk="1" fontAlgn="auto" hangingPunct="1">
              <a:spcAft>
                <a:spcPts val="0"/>
              </a:spcAft>
              <a:buFont typeface="Arial" pitchFamily="34" charset="0"/>
              <a:buChar char="•"/>
              <a:defRPr/>
            </a:pPr>
            <a:r>
              <a:rPr lang="en-US" dirty="0" smtClean="0"/>
              <a:t>Double sign for KSK </a:t>
            </a:r>
          </a:p>
          <a:p>
            <a:pPr lvl="1" eaLnBrk="1" fontAlgn="auto" hangingPunct="1">
              <a:spcAft>
                <a:spcPts val="0"/>
              </a:spcAft>
              <a:buFont typeface="Arial" pitchFamily="34" charset="0"/>
              <a:buChar char="•"/>
              <a:defRPr/>
            </a:pPr>
            <a:r>
              <a:rPr lang="en-US" dirty="0" smtClean="0"/>
              <a:t>only DNSKEYs signed so doesn’t make zone too big</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Generally pre-publish for ZSK.  Double sign for KSK.</a:t>
            </a:r>
          </a:p>
          <a:p>
            <a:pPr eaLnBrk="1" fontAlgn="auto" hangingPunct="1">
              <a:spcAft>
                <a:spcPts val="0"/>
              </a:spcAft>
              <a:buFont typeface="Arial" pitchFamily="34" charset="0"/>
              <a:buChar char="•"/>
              <a:defRPr/>
            </a:pPr>
            <a:r>
              <a:rPr lang="en-US" dirty="0" smtClean="0"/>
              <a:t>For root we use 1 KSK and 1 ZSK.  Pre-publish new ZSK during ZSK rollover and double sign with both KSKs during KSK rollover.</a:t>
            </a:r>
          </a:p>
          <a:p>
            <a:pPr lvl="1" eaLnBrk="1" fontAlgn="auto" hangingPunct="1">
              <a:spcAft>
                <a:spcPts val="0"/>
              </a:spcAft>
              <a:buFont typeface="Arial" charset="0"/>
              <a:buNone/>
              <a:defRPr/>
            </a:pPr>
            <a:endParaRPr lang="en-US" dirty="0" smtClean="0"/>
          </a:p>
          <a:p>
            <a:pPr lvl="2" eaLnBrk="1" fontAlgn="auto" hangingPunct="1">
              <a:spcAft>
                <a:spcPts val="0"/>
              </a:spcAft>
              <a:buFont typeface="Arial" pitchFamily="34" charset="0"/>
              <a:buChar char="•"/>
              <a:defRPr/>
            </a:pPr>
            <a:endParaRPr lang="en-US" dirty="0" smtClean="0"/>
          </a:p>
          <a:p>
            <a:pPr lvl="2"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Number and Schedule of Keys (cont)</a:t>
            </a:r>
          </a:p>
        </p:txBody>
      </p:sp>
      <p:sp>
        <p:nvSpPr>
          <p:cNvPr id="70659" name="Content Placeholder 2"/>
          <p:cNvSpPr>
            <a:spLocks noGrp="1"/>
          </p:cNvSpPr>
          <p:nvPr>
            <p:ph idx="1"/>
          </p:nvPr>
        </p:nvSpPr>
        <p:spPr/>
        <p:txBody>
          <a:bodyPr/>
          <a:lstStyle/>
          <a:p>
            <a:r>
              <a:rPr lang="en-US" smtClean="0"/>
              <a:t>Example (root)</a:t>
            </a:r>
          </a:p>
        </p:txBody>
      </p:sp>
      <p:pic>
        <p:nvPicPr>
          <p:cNvPr id="70660" name="Picture 2"/>
          <p:cNvPicPr>
            <a:picLocks noChangeAspect="1" noChangeArrowheads="1"/>
          </p:cNvPicPr>
          <p:nvPr/>
        </p:nvPicPr>
        <p:blipFill>
          <a:blip r:embed="rId2" cstate="print"/>
          <a:srcRect/>
          <a:stretch>
            <a:fillRect/>
          </a:stretch>
        </p:blipFill>
        <p:spPr bwMode="auto">
          <a:xfrm>
            <a:off x="609600" y="2209800"/>
            <a:ext cx="8001000" cy="4376738"/>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t>Crypto - Signature Validity Period</a:t>
            </a:r>
          </a:p>
        </p:txBody>
      </p:sp>
      <p:sp>
        <p:nvSpPr>
          <p:cNvPr id="71683" name="Content Placeholder 2"/>
          <p:cNvSpPr>
            <a:spLocks noGrp="1"/>
          </p:cNvSpPr>
          <p:nvPr>
            <p:ph idx="1"/>
          </p:nvPr>
        </p:nvSpPr>
        <p:spPr/>
        <p:txBody>
          <a:bodyPr/>
          <a:lstStyle/>
          <a:p>
            <a:pPr eaLnBrk="1" hangingPunct="1"/>
            <a:r>
              <a:rPr lang="en-US" sz="2400" smtClean="0"/>
              <a:t>Short to minimize replay attack    -  quickly recover from compromise</a:t>
            </a:r>
          </a:p>
          <a:p>
            <a:pPr lvl="1" eaLnBrk="1" hangingPunct="1"/>
            <a:r>
              <a:rPr lang="en-US" sz="1800" smtClean="0"/>
              <a:t>Max validity period  &lt; how long wiling to tolerate replay attack</a:t>
            </a:r>
          </a:p>
          <a:p>
            <a:pPr eaLnBrk="1" hangingPunct="1"/>
            <a:r>
              <a:rPr lang="en-US" sz="2400" smtClean="0"/>
              <a:t>Long to limit operational risks from equipment failure</a:t>
            </a:r>
          </a:p>
          <a:p>
            <a:pPr lvl="1" eaLnBrk="1" hangingPunct="1"/>
            <a:r>
              <a:rPr lang="en-US" sz="1800" smtClean="0"/>
              <a:t>Min validity period &gt; operational failure recovery time.  </a:t>
            </a:r>
            <a:endParaRPr lang="en-US" sz="2400" smtClean="0"/>
          </a:p>
          <a:p>
            <a:pPr eaLnBrk="1" hangingPunct="1"/>
            <a:r>
              <a:rPr lang="en-US" sz="2400" smtClean="0"/>
              <a:t>Validity periods overlap to deal with clock skew</a:t>
            </a:r>
          </a:p>
          <a:p>
            <a:pPr eaLnBrk="1" hangingPunct="1"/>
            <a:r>
              <a:rPr lang="en-US" sz="2400" smtClean="0"/>
              <a:t>Other Guidelines</a:t>
            </a:r>
          </a:p>
          <a:p>
            <a:pPr lvl="1" eaLnBrk="1" hangingPunct="1"/>
            <a:r>
              <a:rPr lang="en-US" sz="2400" smtClean="0"/>
              <a:t>Avoid expiration in cache: Max TTL  &lt; validity period/N  where N &gt; 2</a:t>
            </a:r>
          </a:p>
          <a:p>
            <a:pPr lvl="1" eaLnBrk="1" hangingPunct="1"/>
            <a:r>
              <a:rPr lang="en-US" sz="2400" smtClean="0"/>
              <a:t>Secondaries do not serve expired signatures: SOA expiration &lt; validity period</a:t>
            </a:r>
          </a:p>
          <a:p>
            <a:pPr eaLnBrk="1" hangingPunct="1"/>
            <a:endParaRPr lang="en-US" sz="2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smtClean="0"/>
              <a:t>“More has happened here today than meets the eye. An infrastructure has been created for a hierarchical security system, which can be purposed and re‐purposed in a number of different ways. ..” – Vint Cerf</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Game changing Internet Core Infrastructure Upgrade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Crypto - Hardware</a:t>
            </a:r>
          </a:p>
        </p:txBody>
      </p:sp>
      <p:sp>
        <p:nvSpPr>
          <p:cNvPr id="72707" name="Content Placeholder 2"/>
          <p:cNvSpPr>
            <a:spLocks noGrp="1"/>
          </p:cNvSpPr>
          <p:nvPr>
            <p:ph idx="1"/>
          </p:nvPr>
        </p:nvSpPr>
        <p:spPr>
          <a:xfrm>
            <a:off x="457200" y="1371600"/>
            <a:ext cx="8229600" cy="4525963"/>
          </a:xfrm>
        </p:spPr>
        <p:txBody>
          <a:bodyPr/>
          <a:lstStyle/>
          <a:p>
            <a:pPr eaLnBrk="1" hangingPunct="1"/>
            <a:r>
              <a:rPr lang="en-US" sz="2800" smtClean="0"/>
              <a:t>Satisfy your stakeholders</a:t>
            </a:r>
          </a:p>
          <a:p>
            <a:pPr lvl="1" eaLnBrk="1" hangingPunct="1"/>
            <a:r>
              <a:rPr lang="en-US" sz="2400" smtClean="0"/>
              <a:t>Doesn’t need to be certified to be secure (e.g., off-line PC)</a:t>
            </a:r>
          </a:p>
          <a:p>
            <a:pPr lvl="1" eaLnBrk="1" hangingPunct="1"/>
            <a:r>
              <a:rPr lang="en-US" sz="2400" smtClean="0"/>
              <a:t>Can use transparent process and procedures to instill trust</a:t>
            </a:r>
          </a:p>
          <a:p>
            <a:pPr lvl="1" eaLnBrk="1" hangingPunct="1"/>
            <a:r>
              <a:rPr lang="en-US" sz="2400" smtClean="0"/>
              <a:t>But most Registries use or plan to use HSM. Maybe CYA?</a:t>
            </a:r>
          </a:p>
          <a:p>
            <a:pPr eaLnBrk="1" hangingPunct="1"/>
            <a:r>
              <a:rPr lang="en-US" sz="2800" smtClean="0"/>
              <a:t>AT LEAST USE A GOOD Random Number Generator (RNG)!</a:t>
            </a:r>
            <a:endParaRPr lang="en-US" sz="2800" i="1" smtClean="0"/>
          </a:p>
          <a:p>
            <a:pPr eaLnBrk="1" hangingPunct="1"/>
            <a:r>
              <a:rPr lang="en-US" sz="2800" smtClean="0"/>
              <a:t>Use common standards avoid vendor lock-in. </a:t>
            </a:r>
          </a:p>
          <a:p>
            <a:pPr lvl="1" eaLnBrk="1" hangingPunct="1"/>
            <a:r>
              <a:rPr lang="en-US" sz="2400" smtClean="0"/>
              <a:t>Note: KSK rollover may be ~10 years.</a:t>
            </a:r>
          </a:p>
          <a:p>
            <a:pPr eaLnBrk="1" hangingPunct="1"/>
            <a:r>
              <a:rPr lang="en-US" sz="2800" smtClean="0"/>
              <a:t>Remember you must have a way to backup keys!</a:t>
            </a:r>
          </a:p>
          <a:p>
            <a:pPr>
              <a:buFont typeface="Arial" charset="0"/>
              <a:buNone/>
            </a:pPr>
            <a:endParaRPr lang="en-US" sz="2800"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Crypto - Hardware Security Module (HSM)</a:t>
            </a:r>
          </a:p>
        </p:txBody>
      </p:sp>
      <p:sp>
        <p:nvSpPr>
          <p:cNvPr id="73731" name="Content Placeholder 2"/>
          <p:cNvSpPr>
            <a:spLocks noGrp="1"/>
          </p:cNvSpPr>
          <p:nvPr>
            <p:ph idx="1"/>
          </p:nvPr>
        </p:nvSpPr>
        <p:spPr/>
        <p:txBody>
          <a:bodyPr/>
          <a:lstStyle/>
          <a:p>
            <a:pPr eaLnBrk="1" hangingPunct="1"/>
            <a:r>
              <a:rPr lang="en-US" sz="2400" smtClean="0"/>
              <a:t>FIPS 140-2 Level 3</a:t>
            </a:r>
          </a:p>
          <a:p>
            <a:pPr lvl="1" eaLnBrk="1" hangingPunct="1"/>
            <a:r>
              <a:rPr lang="en-US" sz="2000" smtClean="0"/>
              <a:t>Sun SCA6000 (~30000 RSA 1024/sec)  ~$10000 (was $1000!!)</a:t>
            </a:r>
          </a:p>
          <a:p>
            <a:pPr lvl="1" eaLnBrk="1" hangingPunct="1"/>
            <a:r>
              <a:rPr lang="en-US" sz="2000" smtClean="0"/>
              <a:t>Thales/Ncipher nshield (~500 RSA 1024/sec) ~$15000</a:t>
            </a:r>
            <a:endParaRPr lang="en-US" sz="2400" smtClean="0"/>
          </a:p>
          <a:p>
            <a:pPr eaLnBrk="1" hangingPunct="1"/>
            <a:r>
              <a:rPr lang="en-US" sz="2400" smtClean="0"/>
              <a:t>FIPS 140-2 Level 4</a:t>
            </a:r>
          </a:p>
          <a:p>
            <a:pPr lvl="1" eaLnBrk="1" hangingPunct="1"/>
            <a:r>
              <a:rPr lang="en-US" sz="2000" smtClean="0"/>
              <a:t>AEP Keyper (~1200 RSA 1024/sec) ~$15000</a:t>
            </a:r>
          </a:p>
          <a:p>
            <a:pPr lvl="1" eaLnBrk="1" hangingPunct="1"/>
            <a:r>
              <a:rPr lang="en-US" sz="2000" smtClean="0"/>
              <a:t>IBM 4765 (~1000 RSA 1024/sec) ~$9000</a:t>
            </a:r>
          </a:p>
          <a:p>
            <a:pPr eaLnBrk="1" hangingPunct="1"/>
            <a:r>
              <a:rPr lang="en-US" sz="2400" smtClean="0"/>
              <a:t>Recognized by your national certification authority</a:t>
            </a:r>
          </a:p>
          <a:p>
            <a:pPr lvl="1" eaLnBrk="1" hangingPunct="1"/>
            <a:r>
              <a:rPr lang="en-US" sz="2000" smtClean="0"/>
              <a:t>Kryptus (Brazil) ~ $2500</a:t>
            </a:r>
          </a:p>
          <a:p>
            <a:pPr eaLnBrk="1" hangingPunct="1">
              <a:buFont typeface="Arial" charset="0"/>
              <a:buNone/>
            </a:pPr>
            <a:endParaRPr lang="en-US" sz="2400" smtClean="0"/>
          </a:p>
          <a:p>
            <a:pPr eaLnBrk="1" hangingPunct="1">
              <a:buFont typeface="Arial" charset="0"/>
              <a:buNone/>
            </a:pPr>
            <a:r>
              <a:rPr lang="en-US" sz="2400" smtClean="0"/>
              <a:t>Study:</a:t>
            </a:r>
            <a:r>
              <a:rPr lang="en-US" sz="2400" smtClean="0">
                <a:hlinkClick r:id="rId2"/>
              </a:rPr>
              <a:t> http://www.opendnssec.org/wp-content/uploads/2011/01/A-Review-of-Hardware-Security-Modules-Fall-2010.pdf</a:t>
            </a:r>
            <a:endParaRPr lang="en-US" sz="2400" smtClean="0"/>
          </a:p>
          <a:p>
            <a:pPr lvl="1" eaLnBrk="1" hangingPunct="1"/>
            <a:endParaRPr lang="en-US" sz="20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mtClean="0"/>
              <a:t>Crypto - PKCS11</a:t>
            </a:r>
          </a:p>
        </p:txBody>
      </p:sp>
      <p:sp>
        <p:nvSpPr>
          <p:cNvPr id="74755" name="Content Placeholder 2"/>
          <p:cNvSpPr>
            <a:spLocks noGrp="1"/>
          </p:cNvSpPr>
          <p:nvPr>
            <p:ph idx="1"/>
          </p:nvPr>
        </p:nvSpPr>
        <p:spPr/>
        <p:txBody>
          <a:bodyPr/>
          <a:lstStyle/>
          <a:p>
            <a:r>
              <a:rPr lang="en-US" smtClean="0"/>
              <a:t>A common interface for HSM and smartcards</a:t>
            </a:r>
          </a:p>
          <a:p>
            <a:pPr lvl="1"/>
            <a:r>
              <a:rPr lang="en-US" smtClean="0"/>
              <a:t>C_Sign()</a:t>
            </a:r>
          </a:p>
          <a:p>
            <a:pPr lvl="1"/>
            <a:r>
              <a:rPr lang="en-US" smtClean="0"/>
              <a:t>C_GeneratePair()</a:t>
            </a:r>
          </a:p>
          <a:p>
            <a:r>
              <a:rPr lang="en-US" smtClean="0"/>
              <a:t>Avoids vendor lock-in - somewhat</a:t>
            </a:r>
          </a:p>
          <a:p>
            <a:r>
              <a:rPr lang="en-US" smtClean="0"/>
              <a:t>Vendor Supplied Drivers (mostly Linux, Windows) and some open source</a:t>
            </a:r>
          </a:p>
          <a:p>
            <a:pPr>
              <a:buFont typeface="Arial" charset="0"/>
              <a:buNone/>
            </a:pPr>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Crypto - Smartcards / Tokens</a:t>
            </a:r>
          </a:p>
        </p:txBody>
      </p:sp>
      <p:sp>
        <p:nvSpPr>
          <p:cNvPr id="75779" name="Content Placeholder 2"/>
          <p:cNvSpPr>
            <a:spLocks noGrp="1"/>
          </p:cNvSpPr>
          <p:nvPr>
            <p:ph idx="1"/>
          </p:nvPr>
        </p:nvSpPr>
        <p:spPr>
          <a:xfrm>
            <a:off x="457200" y="1371600"/>
            <a:ext cx="8229600" cy="4754563"/>
          </a:xfrm>
        </p:spPr>
        <p:txBody>
          <a:bodyPr/>
          <a:lstStyle/>
          <a:p>
            <a:r>
              <a:rPr lang="en-US" sz="2800" smtClean="0"/>
              <a:t>Smartcards (PKI)  (card reader ~$20)</a:t>
            </a:r>
          </a:p>
          <a:p>
            <a:pPr lvl="1"/>
            <a:r>
              <a:rPr lang="en-US" sz="2400" smtClean="0"/>
              <a:t>Oberthur ~$5-$15</a:t>
            </a:r>
          </a:p>
          <a:p>
            <a:pPr lvl="1"/>
            <a:r>
              <a:rPr lang="en-US" sz="2400" smtClean="0"/>
              <a:t>AthenaSC IDProtect ~$35</a:t>
            </a:r>
          </a:p>
          <a:p>
            <a:pPr lvl="1"/>
            <a:r>
              <a:rPr lang="en-US" sz="2400" smtClean="0"/>
              <a:t>Feitian ~$5-10</a:t>
            </a:r>
          </a:p>
          <a:p>
            <a:r>
              <a:rPr lang="en-US" sz="2800" smtClean="0"/>
              <a:t>Token</a:t>
            </a:r>
          </a:p>
          <a:p>
            <a:pPr lvl="1" eaLnBrk="1" hangingPunct="1"/>
            <a:r>
              <a:rPr lang="en-US" sz="2400" smtClean="0"/>
              <a:t>Aladdin/SafeNet USB e-Token ~$50</a:t>
            </a:r>
          </a:p>
          <a:p>
            <a:pPr lvl="1" eaLnBrk="1" hangingPunct="1"/>
            <a:r>
              <a:rPr lang="en-US" sz="2400" smtClean="0"/>
              <a:t>SDencrypter micro HSM www.go-trust.com</a:t>
            </a:r>
            <a:r>
              <a:rPr lang="en-US" sz="2400" u="sng" smtClean="0"/>
              <a:t> </a:t>
            </a:r>
            <a:endParaRPr lang="en-US" sz="2400" smtClean="0"/>
          </a:p>
          <a:p>
            <a:r>
              <a:rPr lang="en-US" sz="2800" smtClean="0"/>
              <a:t>Open source PKCS11 Drivers available</a:t>
            </a:r>
          </a:p>
          <a:p>
            <a:pPr lvl="1"/>
            <a:r>
              <a:rPr lang="en-US" sz="2400" smtClean="0"/>
              <a:t>OpenSC</a:t>
            </a:r>
          </a:p>
          <a:p>
            <a:r>
              <a:rPr lang="en-US" sz="2800" smtClean="0"/>
              <a:t>Has RNG</a:t>
            </a:r>
          </a:p>
          <a:p>
            <a:r>
              <a:rPr lang="en-US" sz="2800" smtClean="0"/>
              <a:t>Slow ~0.5-10 1024 RSA signatures per second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533400" y="381000"/>
            <a:ext cx="8610600" cy="944563"/>
          </a:xfrm>
        </p:spPr>
        <p:txBody>
          <a:bodyPr/>
          <a:lstStyle/>
          <a:p>
            <a:r>
              <a:rPr lang="en-US" smtClean="0"/>
              <a:t>Crypto -Random Number Generator</a:t>
            </a:r>
          </a:p>
        </p:txBody>
      </p:sp>
      <p:sp>
        <p:nvSpPr>
          <p:cNvPr id="76803" name="Content Placeholder 2"/>
          <p:cNvSpPr>
            <a:spLocks noGrp="1"/>
          </p:cNvSpPr>
          <p:nvPr>
            <p:ph idx="1"/>
          </p:nvPr>
        </p:nvSpPr>
        <p:spPr>
          <a:xfrm>
            <a:off x="457200" y="1752600"/>
            <a:ext cx="8229600" cy="4525963"/>
          </a:xfrm>
        </p:spPr>
        <p:txBody>
          <a:bodyPr/>
          <a:lstStyle/>
          <a:p>
            <a:r>
              <a:rPr lang="en-US" smtClean="0"/>
              <a:t>rand()</a:t>
            </a:r>
          </a:p>
          <a:p>
            <a:r>
              <a:rPr lang="en-US" smtClean="0"/>
              <a:t>Netscape: Date+PIDs</a:t>
            </a:r>
          </a:p>
          <a:p>
            <a:r>
              <a:rPr lang="en-US" smtClean="0"/>
              <a:t>LavaRand</a:t>
            </a:r>
          </a:p>
          <a:p>
            <a:r>
              <a:rPr lang="en-US" smtClean="0"/>
              <a:t>System Entropy /dev/random</a:t>
            </a:r>
          </a:p>
          <a:p>
            <a:r>
              <a:rPr lang="en-US" smtClean="0"/>
              <a:t>Quantum Mechanical  $</a:t>
            </a:r>
          </a:p>
          <a:p>
            <a:r>
              <a:rPr lang="en-US" smtClean="0"/>
              <a:t>Standards based (FIPS, NIST 800-90 DRBG) </a:t>
            </a:r>
          </a:p>
          <a:p>
            <a:r>
              <a:rPr lang="en-US" smtClean="0"/>
              <a:t>Coming soon: Intel atomic</a:t>
            </a:r>
          </a:p>
        </p:txBody>
      </p:sp>
      <p:pic>
        <p:nvPicPr>
          <p:cNvPr id="76804" name="Picture 4"/>
          <p:cNvPicPr>
            <a:picLocks noChangeAspect="1" noChangeArrowheads="1"/>
          </p:cNvPicPr>
          <p:nvPr/>
        </p:nvPicPr>
        <p:blipFill>
          <a:blip r:embed="rId2" cstate="print"/>
          <a:srcRect/>
          <a:stretch>
            <a:fillRect/>
          </a:stretch>
        </p:blipFill>
        <p:spPr bwMode="auto">
          <a:xfrm>
            <a:off x="6477000" y="5334000"/>
            <a:ext cx="1524000" cy="1143000"/>
          </a:xfrm>
          <a:prstGeom prst="rect">
            <a:avLst/>
          </a:prstGeom>
          <a:noFill/>
          <a:ln w="9525">
            <a:noFill/>
            <a:miter lim="800000"/>
            <a:headEnd/>
            <a:tailEnd/>
          </a:ln>
        </p:spPr>
      </p:pic>
      <p:pic>
        <p:nvPicPr>
          <p:cNvPr id="76805" name="Picture 7" descr="Random Number"/>
          <p:cNvPicPr>
            <a:picLocks noChangeAspect="1" noChangeArrowheads="1"/>
          </p:cNvPicPr>
          <p:nvPr/>
        </p:nvPicPr>
        <p:blipFill>
          <a:blip r:embed="rId3" cstate="print"/>
          <a:srcRect/>
          <a:stretch>
            <a:fillRect/>
          </a:stretch>
        </p:blipFill>
        <p:spPr bwMode="auto">
          <a:xfrm>
            <a:off x="4495800" y="1447800"/>
            <a:ext cx="3810000" cy="1371600"/>
          </a:xfrm>
          <a:prstGeom prst="rect">
            <a:avLst/>
          </a:prstGeom>
          <a:noFill/>
          <a:ln w="9525">
            <a:noFill/>
            <a:miter lim="800000"/>
            <a:headEnd/>
            <a:tailEnd/>
          </a:ln>
        </p:spPr>
      </p:pic>
      <p:pic>
        <p:nvPicPr>
          <p:cNvPr id="76806" name="Picture 2" descr="image of lava lamp"/>
          <p:cNvPicPr>
            <a:picLocks noChangeAspect="1" noChangeArrowheads="1"/>
          </p:cNvPicPr>
          <p:nvPr/>
        </p:nvPicPr>
        <p:blipFill>
          <a:blip r:embed="rId4" cstate="print"/>
          <a:srcRect/>
          <a:stretch>
            <a:fillRect/>
          </a:stretch>
        </p:blipFill>
        <p:spPr bwMode="auto">
          <a:xfrm>
            <a:off x="7924800" y="3048000"/>
            <a:ext cx="952500" cy="2257425"/>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Crypto - FIPS 140-2 Level 4 HSM</a:t>
            </a:r>
          </a:p>
        </p:txBody>
      </p:sp>
      <p:sp>
        <p:nvSpPr>
          <p:cNvPr id="77827" name="Content Placeholder 2"/>
          <p:cNvSpPr>
            <a:spLocks noGrp="1"/>
          </p:cNvSpPr>
          <p:nvPr>
            <p:ph idx="1"/>
          </p:nvPr>
        </p:nvSpPr>
        <p:spPr>
          <a:xfrm>
            <a:off x="457200" y="1600200"/>
            <a:ext cx="3352800" cy="762000"/>
          </a:xfrm>
        </p:spPr>
        <p:txBody>
          <a:bodyPr/>
          <a:lstStyle/>
          <a:p>
            <a:pPr>
              <a:buFont typeface="Arial" charset="0"/>
              <a:buNone/>
            </a:pPr>
            <a:r>
              <a:rPr lang="en-US" smtClean="0"/>
              <a:t>Root, .FR, …</a:t>
            </a:r>
          </a:p>
        </p:txBody>
      </p:sp>
      <p:pic>
        <p:nvPicPr>
          <p:cNvPr id="4" name="Picture 1"/>
          <p:cNvPicPr>
            <a:picLocks noChangeAspect="1" noChangeArrowheads="1"/>
          </p:cNvPicPr>
          <p:nvPr/>
        </p:nvPicPr>
        <p:blipFill>
          <a:blip r:embed="rId2" cstate="print"/>
          <a:srcRect/>
          <a:stretch>
            <a:fillRect/>
          </a:stretch>
        </p:blipFill>
        <p:spPr bwMode="auto">
          <a:xfrm>
            <a:off x="1524000" y="2667000"/>
            <a:ext cx="5715000" cy="3333750"/>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77829" name="Picture 4"/>
          <p:cNvPicPr>
            <a:picLocks noChangeAspect="1" noChangeArrowheads="1"/>
          </p:cNvPicPr>
          <p:nvPr/>
        </p:nvPicPr>
        <p:blipFill>
          <a:blip r:embed="rId3" cstate="print"/>
          <a:srcRect/>
          <a:stretch>
            <a:fillRect/>
          </a:stretch>
        </p:blipFill>
        <p:spPr bwMode="auto">
          <a:xfrm>
            <a:off x="6667500" y="1447800"/>
            <a:ext cx="2476500" cy="184785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1"/>
          </p:nvPr>
        </p:nvSpPr>
        <p:spPr>
          <a:xfrm>
            <a:off x="457200" y="1905000"/>
            <a:ext cx="8229600" cy="4221163"/>
          </a:xfrm>
        </p:spPr>
        <p:txBody>
          <a:bodyPr/>
          <a:lstStyle/>
          <a:p>
            <a:r>
              <a:rPr lang="en-US" smtClean="0"/>
              <a:t>But FIPS 140-2 Level 3 is also common</a:t>
            </a:r>
          </a:p>
          <a:p>
            <a:r>
              <a:rPr lang="en-US" smtClean="0"/>
              <a:t>Many TLDs using Level 3 .com , .se, .uk, .com, etc… $10K-$40K</a:t>
            </a:r>
          </a:p>
          <a:p>
            <a:pPr>
              <a:buFont typeface="Arial" charset="0"/>
              <a:buNone/>
            </a:pPr>
            <a:r>
              <a:rPr lang="en-US" smtClean="0"/>
              <a:t>HSMs (ENISA)</a:t>
            </a:r>
          </a:p>
          <a:p>
            <a:endParaRPr lang="en-US" smtClean="0"/>
          </a:p>
        </p:txBody>
      </p:sp>
      <p:sp>
        <p:nvSpPr>
          <p:cNvPr id="78851" name="Title 1"/>
          <p:cNvSpPr>
            <a:spLocks noGrp="1"/>
          </p:cNvSpPr>
          <p:nvPr>
            <p:ph type="title"/>
          </p:nvPr>
        </p:nvSpPr>
        <p:spPr/>
        <p:txBody>
          <a:bodyPr/>
          <a:lstStyle/>
          <a:p>
            <a:r>
              <a:rPr lang="en-US" smtClean="0"/>
              <a:t>Crypto – FIPS Level 3 HSM</a:t>
            </a:r>
          </a:p>
        </p:txBody>
      </p:sp>
      <p:pic>
        <p:nvPicPr>
          <p:cNvPr id="78852" name="Picture 4" descr="http://www.cesnet.cz/doc/2008/zprava/sca_6000.jpg"/>
          <p:cNvPicPr>
            <a:picLocks noChangeAspect="1" noChangeArrowheads="1"/>
          </p:cNvPicPr>
          <p:nvPr/>
        </p:nvPicPr>
        <p:blipFill>
          <a:blip r:embed="rId2" cstate="print"/>
          <a:srcRect/>
          <a:stretch>
            <a:fillRect/>
          </a:stretch>
        </p:blipFill>
        <p:spPr bwMode="auto">
          <a:xfrm>
            <a:off x="609600" y="3733800"/>
            <a:ext cx="2971800" cy="2228850"/>
          </a:xfrm>
          <a:prstGeom prst="rect">
            <a:avLst/>
          </a:prstGeom>
          <a:noFill/>
          <a:ln w="9525">
            <a:noFill/>
            <a:miter lim="800000"/>
            <a:headEnd/>
            <a:tailEnd/>
          </a:ln>
        </p:spPr>
      </p:pic>
      <p:sp>
        <p:nvSpPr>
          <p:cNvPr id="78853" name="AutoShape 3" descr="http://www.chrysalis-its.com/images/Products/Luna_CA4.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78854" name="Picture 4"/>
          <p:cNvPicPr>
            <a:picLocks noChangeAspect="1" noChangeArrowheads="1"/>
          </p:cNvPicPr>
          <p:nvPr/>
        </p:nvPicPr>
        <p:blipFill>
          <a:blip r:embed="rId3" cstate="print"/>
          <a:srcRect/>
          <a:stretch>
            <a:fillRect/>
          </a:stretch>
        </p:blipFill>
        <p:spPr bwMode="auto">
          <a:xfrm>
            <a:off x="4038600" y="4191000"/>
            <a:ext cx="4743450" cy="187642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7"/>
          <p:cNvPicPr>
            <a:picLocks noChangeAspect="1" noChangeArrowheads="1"/>
          </p:cNvPicPr>
          <p:nvPr/>
        </p:nvPicPr>
        <p:blipFill>
          <a:blip r:embed="rId3" cstate="print"/>
          <a:srcRect/>
          <a:stretch>
            <a:fillRect/>
          </a:stretch>
        </p:blipFill>
        <p:spPr bwMode="auto">
          <a:xfrm>
            <a:off x="0" y="4724400"/>
            <a:ext cx="5857875" cy="5019675"/>
          </a:xfrm>
          <a:prstGeom prst="rect">
            <a:avLst/>
          </a:prstGeom>
          <a:noFill/>
          <a:ln w="9525">
            <a:noFill/>
            <a:miter lim="800000"/>
            <a:headEnd/>
            <a:tailEnd/>
          </a:ln>
        </p:spPr>
      </p:pic>
      <p:pic>
        <p:nvPicPr>
          <p:cNvPr id="79875" name="Picture 6"/>
          <p:cNvPicPr>
            <a:picLocks noChangeAspect="1" noChangeArrowheads="1"/>
          </p:cNvPicPr>
          <p:nvPr/>
        </p:nvPicPr>
        <p:blipFill>
          <a:blip r:embed="rId4" cstate="print"/>
          <a:srcRect/>
          <a:stretch>
            <a:fillRect/>
          </a:stretch>
        </p:blipFill>
        <p:spPr bwMode="auto">
          <a:xfrm>
            <a:off x="3419475" y="838200"/>
            <a:ext cx="5724525" cy="4352925"/>
          </a:xfrm>
          <a:prstGeom prst="rect">
            <a:avLst/>
          </a:prstGeom>
          <a:noFill/>
          <a:ln w="9525">
            <a:noFill/>
            <a:miter lim="800000"/>
            <a:headEnd/>
            <a:tailEnd/>
          </a:ln>
        </p:spPr>
      </p:pic>
      <p:pic>
        <p:nvPicPr>
          <p:cNvPr id="79876" name="Picture 5"/>
          <p:cNvPicPr>
            <a:picLocks noChangeAspect="1" noChangeArrowheads="1"/>
          </p:cNvPicPr>
          <p:nvPr/>
        </p:nvPicPr>
        <p:blipFill>
          <a:blip r:embed="rId5" cstate="print"/>
          <a:srcRect/>
          <a:stretch>
            <a:fillRect/>
          </a:stretch>
        </p:blipFill>
        <p:spPr bwMode="auto">
          <a:xfrm>
            <a:off x="3124200" y="2486025"/>
            <a:ext cx="5753100" cy="4371975"/>
          </a:xfrm>
          <a:prstGeom prst="rect">
            <a:avLst/>
          </a:prstGeom>
          <a:noFill/>
          <a:ln w="9525">
            <a:noFill/>
            <a:miter lim="800000"/>
            <a:headEnd/>
            <a:tailEnd/>
          </a:ln>
        </p:spPr>
      </p:pic>
      <p:pic>
        <p:nvPicPr>
          <p:cNvPr id="1026" name="Picture 2" descr="C:\Users\richard.lamb\AppData\Local\Microsoft\Windows\Temporary Internet Files\Content.Outlook\BTOBSB82\photo (4).JPG"/>
          <p:cNvPicPr>
            <a:picLocks noGrp="1" noChangeAspect="1" noChangeArrowheads="1"/>
          </p:cNvPicPr>
          <p:nvPr>
            <p:ph idx="1"/>
          </p:nvPr>
        </p:nvPicPr>
        <p:blipFill>
          <a:blip r:embed="rId6" cstate="print"/>
          <a:srcRect/>
          <a:stretch>
            <a:fillRect/>
          </a:stretch>
        </p:blipFill>
        <p:spPr>
          <a:xfrm>
            <a:off x="228600" y="1295400"/>
            <a:ext cx="4692650" cy="3505200"/>
          </a:xfrm>
          <a:effectLst>
            <a:outerShdw blurRad="292100" dist="139700" dir="2700000" algn="tl" rotWithShape="0">
              <a:srgbClr val="333333">
                <a:alpha val="65000"/>
              </a:srgbClr>
            </a:outerShdw>
          </a:effectLst>
        </p:spPr>
      </p:pic>
      <p:sp>
        <p:nvSpPr>
          <p:cNvPr id="79878" name="Title 1"/>
          <p:cNvSpPr>
            <a:spLocks noGrp="1"/>
          </p:cNvSpPr>
          <p:nvPr>
            <p:ph type="title"/>
          </p:nvPr>
        </p:nvSpPr>
        <p:spPr/>
        <p:txBody>
          <a:bodyPr/>
          <a:lstStyle/>
          <a:p>
            <a:r>
              <a:rPr lang="en-US" smtClean="0"/>
              <a:t>Crypto - But this is also “level 3”</a:t>
            </a:r>
          </a:p>
        </p:txBody>
      </p:sp>
      <p:pic>
        <p:nvPicPr>
          <p:cNvPr id="1028" name="Picture 4" descr="http://www.newyorkmobilenotaryservice.com/safedepositbox.jpg"/>
          <p:cNvPicPr>
            <a:picLocks noChangeAspect="1" noChangeArrowheads="1"/>
          </p:cNvPicPr>
          <p:nvPr/>
        </p:nvPicPr>
        <p:blipFill>
          <a:blip r:embed="rId7" cstate="print"/>
          <a:srcRect/>
          <a:stretch>
            <a:fillRect/>
          </a:stretch>
        </p:blipFill>
        <p:spPr bwMode="auto">
          <a:xfrm>
            <a:off x="6172200" y="2590800"/>
            <a:ext cx="2647950" cy="1524000"/>
          </a:xfrm>
          <a:prstGeom prst="rect">
            <a:avLst/>
          </a:prstGeom>
          <a:ln>
            <a:noFill/>
          </a:ln>
          <a:effectLst>
            <a:outerShdw blurRad="292100" dist="139700" dir="2700000" algn="tl" rotWithShape="0">
              <a:srgbClr val="333333">
                <a:alpha val="65000"/>
              </a:srgbClr>
            </a:outerShdw>
          </a:effectLst>
        </p:spPr>
      </p:pic>
      <p:sp>
        <p:nvSpPr>
          <p:cNvPr id="79880" name="TextBox 7"/>
          <p:cNvSpPr txBox="1">
            <a:spLocks noChangeArrowheads="1"/>
          </p:cNvSpPr>
          <p:nvPr/>
        </p:nvSpPr>
        <p:spPr bwMode="auto">
          <a:xfrm>
            <a:off x="5334000" y="3200400"/>
            <a:ext cx="533400" cy="1016000"/>
          </a:xfrm>
          <a:prstGeom prst="rect">
            <a:avLst/>
          </a:prstGeom>
          <a:noFill/>
          <a:ln w="9525">
            <a:noFill/>
            <a:miter lim="800000"/>
            <a:headEnd/>
            <a:tailEnd/>
          </a:ln>
        </p:spPr>
        <p:txBody>
          <a:bodyPr>
            <a:spAutoFit/>
          </a:bodyPr>
          <a:lstStyle/>
          <a:p>
            <a:r>
              <a:rPr lang="en-US" sz="6000" b="1">
                <a:latin typeface="Calibri" pitchFamily="34" charset="0"/>
              </a:rPr>
              <a: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Crypto - Other Hardware (cont)</a:t>
            </a:r>
          </a:p>
        </p:txBody>
      </p:sp>
      <p:sp>
        <p:nvSpPr>
          <p:cNvPr id="80899" name="Content Placeholder 2"/>
          <p:cNvSpPr>
            <a:spLocks noGrp="1"/>
          </p:cNvSpPr>
          <p:nvPr>
            <p:ph idx="1"/>
          </p:nvPr>
        </p:nvSpPr>
        <p:spPr/>
        <p:txBody>
          <a:bodyPr/>
          <a:lstStyle/>
          <a:p>
            <a:r>
              <a:rPr lang="en-US" smtClean="0"/>
              <a:t>Two-Factor</a:t>
            </a:r>
          </a:p>
          <a:p>
            <a:pPr lvl="1"/>
            <a:r>
              <a:rPr lang="en-US" smtClean="0"/>
              <a:t>RSA SecureID</a:t>
            </a:r>
          </a:p>
          <a:p>
            <a:pPr lvl="1"/>
            <a:r>
              <a:rPr lang="en-US" smtClean="0"/>
              <a:t>Vasco “footballs” ~$5</a:t>
            </a:r>
          </a:p>
          <a:p>
            <a:pPr lvl="1"/>
            <a:r>
              <a:rPr lang="en-US" smtClean="0"/>
              <a:t>NagraID cards ~$30</a:t>
            </a:r>
          </a:p>
          <a:p>
            <a:r>
              <a:rPr lang="en-US" smtClean="0"/>
              <a:t>Good for registrant-registrar authentication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09600" y="3124200"/>
            <a:ext cx="8229600" cy="1143000"/>
          </a:xfrm>
        </p:spPr>
        <p:txBody>
          <a:bodyPr/>
          <a:lstStyle/>
          <a:p>
            <a:r>
              <a:rPr lang="en-US" smtClean="0"/>
              <a:t>Miscellaneous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normAutofit lnSpcReduction="10000"/>
          </a:bodyPr>
          <a:lstStyle/>
          <a:p>
            <a:pPr eaLnBrk="1" hangingPunct="1">
              <a:defRPr/>
            </a:pPr>
            <a:r>
              <a:rPr lang="en-US" smtClean="0"/>
              <a:t>Looks like we now have a global, secure database for “free”! </a:t>
            </a:r>
          </a:p>
          <a:p>
            <a:pPr eaLnBrk="1" hangingPunct="1">
              <a:defRPr/>
            </a:pPr>
            <a:r>
              <a:rPr lang="en-US" smtClean="0"/>
              <a:t>A globally trusted Public Key Infrastructure</a:t>
            </a:r>
          </a:p>
          <a:p>
            <a:pPr eaLnBrk="1" hangingPunct="1">
              <a:defRPr/>
            </a:pPr>
            <a:r>
              <a:rPr lang="en-US" smtClean="0"/>
              <a:t>Enabler for global security applications</a:t>
            </a:r>
          </a:p>
          <a:p>
            <a:pPr eaLnBrk="1" hangingPunct="1">
              <a:defRPr/>
            </a:pPr>
            <a:r>
              <a:rPr lang="en-US" smtClean="0"/>
              <a:t>An authentication platform for identification</a:t>
            </a:r>
          </a:p>
          <a:p>
            <a:pPr lvl="1" eaLnBrk="1" hangingPunct="1">
              <a:defRPr/>
            </a:pPr>
            <a:r>
              <a:rPr lang="en-US" smtClean="0"/>
              <a:t>Identifying the threat is a key obstacle for cyber security efforts.   </a:t>
            </a:r>
          </a:p>
          <a:p>
            <a:pPr eaLnBrk="1" hangingPunct="1">
              <a:defRPr/>
            </a:pPr>
            <a:r>
              <a:rPr lang="en-US" smtClean="0"/>
              <a:t>Cross-organizational and trans-national</a:t>
            </a:r>
          </a:p>
          <a:p>
            <a:pPr eaLnBrk="1" hangingPunct="1">
              <a:defRPr/>
            </a:pPr>
            <a:r>
              <a:rPr lang="en-US" smtClean="0"/>
              <a:t>.. A global platform for innovation</a:t>
            </a:r>
          </a:p>
          <a:p>
            <a:pPr eaLnBrk="1" hangingPunct="1">
              <a:buFont typeface="Wingdings 3" pitchFamily="18" charset="2"/>
              <a:buNone/>
              <a:defRPr/>
            </a:pPr>
            <a:endParaRPr lang="en-US" smtClean="0"/>
          </a:p>
          <a:p>
            <a:pPr eaLnBrk="1" hangingPunct="1">
              <a:buFont typeface="Wingdings 3" pitchFamily="18" charset="2"/>
              <a:buNone/>
              <a:defRPr/>
            </a:pPr>
            <a:endParaRPr lang="en-US" smtClean="0"/>
          </a:p>
          <a:p>
            <a:pPr>
              <a:buFont typeface="Wingdings 3" pitchFamily="18" charset="2"/>
              <a:buNone/>
              <a:defRPr/>
            </a:pPr>
            <a:endParaRPr lang="en-US" smtClean="0"/>
          </a:p>
        </p:txBody>
      </p:sp>
      <p:sp>
        <p:nvSpPr>
          <p:cNvPr id="9219" name="Title 2"/>
          <p:cNvSpPr>
            <a:spLocks noGrp="1"/>
          </p:cNvSpPr>
          <p:nvPr>
            <p:ph type="title"/>
          </p:nvPr>
        </p:nvSpPr>
        <p:spPr/>
        <p:txBody>
          <a:bodyPr/>
          <a:lstStyle/>
          <a:p>
            <a:r>
              <a:rPr lang="en-US" smtClean="0"/>
              <a:t>Opportunity</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Tools and Software</a:t>
            </a:r>
          </a:p>
        </p:txBody>
      </p:sp>
      <p:sp>
        <p:nvSpPr>
          <p:cNvPr id="82947" name="Content Placeholder 2"/>
          <p:cNvSpPr>
            <a:spLocks noGrp="1"/>
          </p:cNvSpPr>
          <p:nvPr>
            <p:ph idx="1"/>
          </p:nvPr>
        </p:nvSpPr>
        <p:spPr>
          <a:xfrm>
            <a:off x="457200" y="1295400"/>
            <a:ext cx="8229600" cy="4830763"/>
          </a:xfrm>
        </p:spPr>
        <p:txBody>
          <a:bodyPr/>
          <a:lstStyle/>
          <a:p>
            <a:pPr eaLnBrk="1" hangingPunct="1"/>
            <a:r>
              <a:rPr lang="en-US" sz="2000" smtClean="0"/>
              <a:t>BIND</a:t>
            </a:r>
          </a:p>
          <a:p>
            <a:pPr marL="742950" lvl="2" indent="-342900" eaLnBrk="1" hangingPunct="1"/>
            <a:r>
              <a:rPr lang="en-US" sz="1600" smtClean="0"/>
              <a:t>BIND 9.8.x dynamic zone signing</a:t>
            </a:r>
          </a:p>
          <a:p>
            <a:pPr marL="742950" lvl="2" indent="-342900" eaLnBrk="1" hangingPunct="1"/>
            <a:r>
              <a:rPr lang="en-US" sz="1600" smtClean="0"/>
              <a:t>dig [+sigchase]</a:t>
            </a:r>
          </a:p>
          <a:p>
            <a:pPr marL="742950" lvl="2" indent="-342900" eaLnBrk="1" hangingPunct="1"/>
            <a:r>
              <a:rPr lang="en-US" sz="1600" smtClean="0"/>
              <a:t>dnssec-signzone, dnssec-dsfromkey, dnssec-dsfromkey </a:t>
            </a:r>
          </a:p>
          <a:p>
            <a:pPr eaLnBrk="1" hangingPunct="1"/>
            <a:r>
              <a:rPr lang="en-US" sz="2000" smtClean="0"/>
              <a:t>LDNS</a:t>
            </a:r>
          </a:p>
          <a:p>
            <a:pPr lvl="1" eaLnBrk="1" hangingPunct="1"/>
            <a:r>
              <a:rPr lang="en-US" sz="1800" smtClean="0"/>
              <a:t>ldns-*</a:t>
            </a:r>
          </a:p>
          <a:p>
            <a:pPr eaLnBrk="1" hangingPunct="1"/>
            <a:r>
              <a:rPr lang="en-US" sz="2000" smtClean="0"/>
              <a:t>OpenDNSSEC</a:t>
            </a:r>
          </a:p>
          <a:p>
            <a:pPr eaLnBrk="1" hangingPunct="1"/>
            <a:r>
              <a:rPr lang="en-US" sz="2000" smtClean="0"/>
              <a:t>PKCS11</a:t>
            </a:r>
          </a:p>
          <a:p>
            <a:pPr lvl="1" eaLnBrk="1" hangingPunct="1"/>
            <a:r>
              <a:rPr lang="en-US" sz="1800" smtClean="0"/>
              <a:t>Some tools</a:t>
            </a:r>
          </a:p>
          <a:p>
            <a:pPr lvl="1" eaLnBrk="1" hangingPunct="1"/>
            <a:r>
              <a:rPr lang="en-US" sz="1800" smtClean="0"/>
              <a:t>But Not so hard.  Plenty of examples out there.</a:t>
            </a:r>
          </a:p>
          <a:p>
            <a:pPr eaLnBrk="1" hangingPunct="1"/>
            <a:r>
              <a:rPr lang="en-US" sz="2000" smtClean="0"/>
              <a:t>Test Tools</a:t>
            </a:r>
          </a:p>
          <a:p>
            <a:pPr lvl="1" eaLnBrk="1" hangingPunct="1"/>
            <a:r>
              <a:rPr lang="en-US" sz="1800" smtClean="0">
                <a:hlinkClick r:id="rId2"/>
              </a:rPr>
              <a:t>http://dnsviz.net</a:t>
            </a:r>
            <a:r>
              <a:rPr lang="en-US" sz="1800" smtClean="0"/>
              <a:t> </a:t>
            </a:r>
            <a:endParaRPr lang="en-US" sz="2200" smtClean="0"/>
          </a:p>
          <a:p>
            <a:pPr lvl="1" eaLnBrk="1" hangingPunct="1"/>
            <a:r>
              <a:rPr lang="en-US" sz="1600" smtClean="0"/>
              <a:t>TLDMon - </a:t>
            </a:r>
            <a:r>
              <a:rPr lang="en-US" sz="1600" smtClean="0">
                <a:hlinkClick r:id="rId3"/>
              </a:rPr>
              <a:t>https://www.dns-oarc.net/oarc/services/tldmon</a:t>
            </a:r>
            <a:endParaRPr lang="en-US" sz="1600" smtClean="0"/>
          </a:p>
          <a:p>
            <a:pPr lvl="1" eaLnBrk="1" hangingPunct="1"/>
            <a:r>
              <a:rPr lang="en-US" sz="1600" smtClean="0"/>
              <a:t>DNSMON - </a:t>
            </a:r>
            <a:r>
              <a:rPr lang="en-US" sz="1600" smtClean="0">
                <a:hlinkClick r:id="rId4"/>
              </a:rPr>
              <a:t>http://dnsmon.ripe.net/dns-servmon/</a:t>
            </a:r>
            <a:endParaRPr lang="en-US" sz="16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Parental policies</a:t>
            </a:r>
          </a:p>
        </p:txBody>
      </p:sp>
      <p:sp>
        <p:nvSpPr>
          <p:cNvPr id="3" name="Content Placeholder 2"/>
          <p:cNvSpPr>
            <a:spLocks noGrp="1"/>
          </p:cNvSpPr>
          <p:nvPr>
            <p:ph idx="1"/>
          </p:nvPr>
        </p:nvSpPr>
        <p:spPr/>
        <p:txBody>
          <a:bodyPr rtlCol="0">
            <a:normAutofit fontScale="70000" lnSpcReduction="20000"/>
          </a:bodyPr>
          <a:lstStyle/>
          <a:p>
            <a:pPr lvl="1" eaLnBrk="1" fontAlgn="auto" hangingPunct="1">
              <a:spcAft>
                <a:spcPts val="0"/>
              </a:spcAft>
              <a:buFont typeface="Arial" pitchFamily="34" charset="0"/>
              <a:buChar char="•"/>
              <a:defRPr/>
            </a:pPr>
            <a:r>
              <a:rPr lang="en-US" dirty="0" smtClean="0"/>
              <a:t>Initial key exchange</a:t>
            </a:r>
          </a:p>
          <a:p>
            <a:pPr lvl="2" eaLnBrk="1" fontAlgn="auto" hangingPunct="1">
              <a:spcAft>
                <a:spcPts val="0"/>
              </a:spcAft>
              <a:buFont typeface="Arial" pitchFamily="34" charset="0"/>
              <a:buChar char="•"/>
              <a:defRPr/>
            </a:pPr>
            <a:r>
              <a:rPr lang="en-US" dirty="0" smtClean="0"/>
              <a:t>Out of band check even if dnskey available</a:t>
            </a:r>
          </a:p>
          <a:p>
            <a:pPr lvl="2" eaLnBrk="1" fontAlgn="auto" hangingPunct="1">
              <a:spcAft>
                <a:spcPts val="0"/>
              </a:spcAft>
              <a:buFont typeface="Arial" pitchFamily="34" charset="0"/>
              <a:buChar char="•"/>
              <a:defRPr/>
            </a:pPr>
            <a:r>
              <a:rPr lang="en-US" dirty="0" smtClean="0"/>
              <a:t>Accept DS at minimum</a:t>
            </a:r>
          </a:p>
          <a:p>
            <a:pPr lvl="2" eaLnBrk="1" fontAlgn="auto" hangingPunct="1">
              <a:spcAft>
                <a:spcPts val="0"/>
              </a:spcAft>
              <a:buFont typeface="Arial" pitchFamily="34" charset="0"/>
              <a:buChar char="•"/>
              <a:defRPr/>
            </a:pPr>
            <a:r>
              <a:rPr lang="en-US" dirty="0" smtClean="0"/>
              <a:t>Verify matching DNSKEY (root does this)</a:t>
            </a:r>
          </a:p>
          <a:p>
            <a:pPr lvl="2" eaLnBrk="1" fontAlgn="auto" hangingPunct="1">
              <a:spcAft>
                <a:spcPts val="0"/>
              </a:spcAft>
              <a:buFont typeface="Arial" pitchFamily="34" charset="0"/>
              <a:buChar char="•"/>
              <a:defRPr/>
            </a:pPr>
            <a:r>
              <a:rPr lang="en-US" dirty="0" smtClean="0"/>
              <a:t>Awaiting simplifying protocols that update DS in band between parent and child using established crypto relationship (non-TA only)</a:t>
            </a:r>
          </a:p>
          <a:p>
            <a:pPr lvl="1" eaLnBrk="1" fontAlgn="auto" hangingPunct="1">
              <a:spcAft>
                <a:spcPts val="0"/>
              </a:spcAft>
              <a:buFont typeface="Arial" pitchFamily="34" charset="0"/>
              <a:buChar char="•"/>
              <a:defRPr/>
            </a:pPr>
            <a:r>
              <a:rPr lang="en-US" dirty="0" smtClean="0"/>
              <a:t>Avoid security lameness – no matching DNSKEY for DS : “bogus”</a:t>
            </a:r>
          </a:p>
          <a:p>
            <a:pPr lvl="2" eaLnBrk="1" fontAlgn="auto" hangingPunct="1">
              <a:spcAft>
                <a:spcPts val="0"/>
              </a:spcAft>
              <a:buFont typeface="Arial" pitchFamily="34" charset="0"/>
              <a:buChar char="•"/>
              <a:defRPr/>
            </a:pPr>
            <a:r>
              <a:rPr lang="en-US" dirty="0" smtClean="0"/>
              <a:t>Child’s careful removal of KSK DNSKEY material</a:t>
            </a:r>
          </a:p>
          <a:p>
            <a:pPr lvl="2" eaLnBrk="1" fontAlgn="auto" hangingPunct="1">
              <a:spcAft>
                <a:spcPts val="0"/>
              </a:spcAft>
              <a:buFont typeface="Arial" pitchFamily="34" charset="0"/>
              <a:buChar char="•"/>
              <a:defRPr/>
            </a:pPr>
            <a:r>
              <a:rPr lang="en-US" dirty="0" smtClean="0"/>
              <a:t>Advice to child not to remove the KSK before the parent has a DS record for the new KSK in place (otherwise attacker’s zone valid while yours is not)</a:t>
            </a:r>
          </a:p>
          <a:p>
            <a:pPr lvl="1" eaLnBrk="1" fontAlgn="auto" hangingPunct="1">
              <a:spcAft>
                <a:spcPts val="0"/>
              </a:spcAft>
              <a:buFont typeface="Arial" pitchFamily="34" charset="0"/>
              <a:buChar char="•"/>
              <a:defRPr/>
            </a:pPr>
            <a:r>
              <a:rPr lang="en-US" dirty="0" smtClean="0"/>
              <a:t>Changing DNS operators</a:t>
            </a:r>
          </a:p>
          <a:p>
            <a:pPr lvl="2" eaLnBrk="1" fontAlgn="auto" hangingPunct="1">
              <a:spcAft>
                <a:spcPts val="0"/>
              </a:spcAft>
              <a:buFont typeface="Arial" pitchFamily="34" charset="0"/>
              <a:buChar char="•"/>
              <a:defRPr/>
            </a:pPr>
            <a:r>
              <a:rPr lang="en-US" dirty="0" smtClean="0"/>
              <a:t>Cooperative (double KSK signed + ZSK pre-pub)  - publish your policies.  Reasonable TTLs </a:t>
            </a:r>
            <a:r>
              <a:rPr lang="en-US" dirty="0" smtClean="0">
                <a:sym typeface="Wingdings" pitchFamily="2" charset="2"/>
              </a:rPr>
              <a:t></a:t>
            </a:r>
            <a:endParaRPr lang="en-US" dirty="0" smtClean="0"/>
          </a:p>
          <a:p>
            <a:pPr lvl="2" eaLnBrk="1" fontAlgn="auto" hangingPunct="1">
              <a:spcAft>
                <a:spcPts val="0"/>
              </a:spcAft>
              <a:buFont typeface="Arial" pitchFamily="34" charset="0"/>
              <a:buChar char="•"/>
              <a:defRPr/>
            </a:pPr>
            <a:r>
              <a:rPr lang="en-US" dirty="0" smtClean="0"/>
              <a:t>Non-cooperative – 10year TTL+validity period for DNSKEY </a:t>
            </a:r>
            <a:r>
              <a:rPr lang="en-US" dirty="0" smtClean="0">
                <a:sym typeface="Wingdings" pitchFamily="2" charset="2"/>
              </a:rPr>
              <a:t>    Solution: ask registry to remove DS</a:t>
            </a:r>
          </a:p>
          <a:p>
            <a:pPr lvl="2" eaLnBrk="1" fontAlgn="auto" hangingPunct="1">
              <a:spcAft>
                <a:spcPts val="0"/>
              </a:spcAft>
              <a:buFont typeface="Arial" pitchFamily="34" charset="0"/>
              <a:buChar char="•"/>
              <a:defRPr/>
            </a:pPr>
            <a:r>
              <a:rPr lang="en-US" dirty="0" smtClean="0">
                <a:sym typeface="Wingdings" pitchFamily="2" charset="2"/>
              </a:rPr>
              <a:t>Proper contractual relationships between all parties is only solution.</a:t>
            </a:r>
            <a:endParaRPr lang="en-US" dirty="0" smtClean="0"/>
          </a:p>
          <a:p>
            <a:pPr lvl="1" eaLnBrk="1" fontAlgn="auto" hangingPunct="1">
              <a:spcAft>
                <a:spcPts val="0"/>
              </a:spcAft>
              <a:buFont typeface="Arial" charset="0"/>
              <a:buNone/>
              <a:defRPr/>
            </a:pPr>
            <a:endParaRPr lang="en-US" dirty="0" smtClean="0"/>
          </a:p>
          <a:p>
            <a:pPr eaLnBrk="1" fontAlgn="auto" hangingPunct="1">
              <a:spcAft>
                <a:spcPts val="0"/>
              </a:spcAft>
              <a:buFont typeface="Arial" charset="0"/>
              <a:buNone/>
              <a:defRPr/>
            </a:pPr>
            <a:endParaRPr lang="en-US"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09600" y="3352800"/>
            <a:ext cx="8229600" cy="1143000"/>
          </a:xfrm>
        </p:spPr>
        <p:txBody>
          <a:bodyPr/>
          <a:lstStyle/>
          <a:p>
            <a:pPr eaLnBrk="1" hangingPunct="1"/>
            <a:r>
              <a:rPr lang="en-US" smtClean="0"/>
              <a:t>Demo Implementation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533400" y="0"/>
            <a:ext cx="8229600" cy="1143000"/>
          </a:xfrm>
        </p:spPr>
        <p:txBody>
          <a:bodyPr/>
          <a:lstStyle/>
          <a:p>
            <a:pPr eaLnBrk="1" hangingPunct="1"/>
            <a:r>
              <a:rPr lang="en-US" smtClean="0"/>
              <a:t>Demo Implementation</a:t>
            </a:r>
          </a:p>
        </p:txBody>
      </p:sp>
      <p:sp>
        <p:nvSpPr>
          <p:cNvPr id="86019" name="Content Placeholder 2"/>
          <p:cNvSpPr>
            <a:spLocks noGrp="1"/>
          </p:cNvSpPr>
          <p:nvPr>
            <p:ph idx="1"/>
          </p:nvPr>
        </p:nvSpPr>
        <p:spPr>
          <a:xfrm>
            <a:off x="457200" y="1066800"/>
            <a:ext cx="8229600" cy="4754563"/>
          </a:xfrm>
        </p:spPr>
        <p:txBody>
          <a:bodyPr/>
          <a:lstStyle/>
          <a:p>
            <a:pPr eaLnBrk="1" hangingPunct="1"/>
            <a:r>
              <a:rPr lang="en-US" sz="2800" dirty="0" smtClean="0"/>
              <a:t>Key lengths – KSK:2048 RSA  ZSK:1024 RSA</a:t>
            </a:r>
          </a:p>
          <a:p>
            <a:pPr eaLnBrk="1" hangingPunct="1"/>
            <a:r>
              <a:rPr lang="en-US" sz="2800" dirty="0" smtClean="0"/>
              <a:t>Rollover – </a:t>
            </a:r>
            <a:r>
              <a:rPr lang="en-US" sz="2800" dirty="0" err="1" smtClean="0"/>
              <a:t>KSK:as</a:t>
            </a:r>
            <a:r>
              <a:rPr lang="en-US" sz="2800" dirty="0" smtClean="0"/>
              <a:t> needed  ZSK:90 days</a:t>
            </a:r>
          </a:p>
          <a:p>
            <a:pPr eaLnBrk="1" hangingPunct="1"/>
            <a:r>
              <a:rPr lang="en-US" sz="2800" dirty="0" smtClean="0"/>
              <a:t>RSASHA256 NSEC3</a:t>
            </a:r>
          </a:p>
          <a:p>
            <a:pPr eaLnBrk="1" hangingPunct="1"/>
            <a:r>
              <a:rPr lang="en-US" sz="2800" dirty="0" smtClean="0"/>
              <a:t>Physical – HSM inside Safe inside Rack inside Cage inside Commercial Data Center</a:t>
            </a:r>
          </a:p>
          <a:p>
            <a:pPr eaLnBrk="1" hangingPunct="1"/>
            <a:r>
              <a:rPr lang="en-US" sz="2800" dirty="0" smtClean="0"/>
              <a:t>Logical – Separation of roles: cage access, safe combination, HSM activation across three roles</a:t>
            </a:r>
          </a:p>
          <a:p>
            <a:pPr eaLnBrk="1" hangingPunct="1"/>
            <a:r>
              <a:rPr lang="en-US" sz="2800" dirty="0" smtClean="0"/>
              <a:t>Crypto – use FIPS certified smartcards as HSM and RNG</a:t>
            </a:r>
          </a:p>
          <a:p>
            <a:pPr lvl="1" eaLnBrk="1" hangingPunct="1"/>
            <a:r>
              <a:rPr lang="en-US" sz="2400" dirty="0" smtClean="0"/>
              <a:t>Generate KSK and ZSK offline using RNG</a:t>
            </a:r>
          </a:p>
          <a:p>
            <a:pPr lvl="1" eaLnBrk="1" hangingPunct="1"/>
            <a:r>
              <a:rPr lang="en-US" sz="2400" dirty="0" smtClean="0"/>
              <a:t>KSK use off-line</a:t>
            </a:r>
          </a:p>
          <a:p>
            <a:pPr lvl="1" eaLnBrk="1" hangingPunct="1"/>
            <a:r>
              <a:rPr lang="en-US" sz="2400" dirty="0" smtClean="0"/>
              <a:t>ZSK use off-net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990600" y="1905000"/>
            <a:ext cx="54102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1143000" y="2362200"/>
            <a:ext cx="51816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1295400" y="2819400"/>
            <a:ext cx="48768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1447800" y="3276600"/>
            <a:ext cx="4648200" cy="2057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046" name="Title 1"/>
          <p:cNvSpPr>
            <a:spLocks noGrp="1"/>
          </p:cNvSpPr>
          <p:nvPr>
            <p:ph type="title"/>
          </p:nvPr>
        </p:nvSpPr>
        <p:spPr/>
        <p:txBody>
          <a:bodyPr/>
          <a:lstStyle/>
          <a:p>
            <a:pPr eaLnBrk="1" hangingPunct="1"/>
            <a:r>
              <a:rPr lang="en-US" smtClean="0"/>
              <a:t>Off-Line Key generator and KSK Signer</a:t>
            </a:r>
          </a:p>
        </p:txBody>
      </p:sp>
      <p:grpSp>
        <p:nvGrpSpPr>
          <p:cNvPr id="87047" name="Group 14"/>
          <p:cNvGrpSpPr>
            <a:grpSpLocks/>
          </p:cNvGrpSpPr>
          <p:nvPr/>
        </p:nvGrpSpPr>
        <p:grpSpPr bwMode="auto">
          <a:xfrm>
            <a:off x="1447800" y="3429000"/>
            <a:ext cx="1447800" cy="1817688"/>
            <a:chOff x="1524000" y="3048000"/>
            <a:chExt cx="1447800" cy="1817132"/>
          </a:xfrm>
        </p:grpSpPr>
        <p:sp>
          <p:nvSpPr>
            <p:cNvPr id="87060" name="TextBox 3"/>
            <p:cNvSpPr txBox="1">
              <a:spLocks noChangeArrowheads="1"/>
            </p:cNvSpPr>
            <p:nvPr/>
          </p:nvSpPr>
          <p:spPr bwMode="auto">
            <a:xfrm>
              <a:off x="1600200" y="3581400"/>
              <a:ext cx="1295400" cy="369219"/>
            </a:xfrm>
            <a:prstGeom prst="rect">
              <a:avLst/>
            </a:prstGeom>
            <a:noFill/>
            <a:ln w="25400">
              <a:solidFill>
                <a:schemeClr val="tx1"/>
              </a:solidFill>
              <a:miter lim="800000"/>
              <a:headEnd/>
              <a:tailEnd/>
            </a:ln>
          </p:spPr>
          <p:txBody>
            <a:bodyPr>
              <a:spAutoFit/>
            </a:bodyPr>
            <a:lstStyle/>
            <a:p>
              <a:r>
                <a:rPr lang="en-US"/>
                <a:t>KSK+RNG</a:t>
              </a:r>
            </a:p>
          </p:txBody>
        </p:sp>
        <p:sp>
          <p:nvSpPr>
            <p:cNvPr id="87061" name="TextBox 4"/>
            <p:cNvSpPr txBox="1">
              <a:spLocks noChangeArrowheads="1"/>
            </p:cNvSpPr>
            <p:nvPr/>
          </p:nvSpPr>
          <p:spPr bwMode="auto">
            <a:xfrm>
              <a:off x="1524000" y="3048000"/>
              <a:ext cx="1447800" cy="369332"/>
            </a:xfrm>
            <a:prstGeom prst="rect">
              <a:avLst/>
            </a:prstGeom>
            <a:noFill/>
            <a:ln w="25400">
              <a:noFill/>
              <a:miter lim="800000"/>
              <a:headEnd/>
              <a:tailEnd/>
            </a:ln>
          </p:spPr>
          <p:txBody>
            <a:bodyPr>
              <a:spAutoFit/>
            </a:bodyPr>
            <a:lstStyle/>
            <a:p>
              <a:r>
                <a:rPr lang="en-US"/>
                <a:t>smartcards</a:t>
              </a:r>
            </a:p>
          </p:txBody>
        </p:sp>
        <p:sp>
          <p:nvSpPr>
            <p:cNvPr id="87062" name="TextBox 6"/>
            <p:cNvSpPr txBox="1">
              <a:spLocks noChangeArrowheads="1"/>
            </p:cNvSpPr>
            <p:nvPr/>
          </p:nvSpPr>
          <p:spPr bwMode="auto">
            <a:xfrm>
              <a:off x="1600200" y="4038600"/>
              <a:ext cx="1295400" cy="369332"/>
            </a:xfrm>
            <a:prstGeom prst="rect">
              <a:avLst/>
            </a:prstGeom>
            <a:noFill/>
            <a:ln w="25400">
              <a:solidFill>
                <a:schemeClr val="tx1"/>
              </a:solidFill>
              <a:miter lim="800000"/>
              <a:headEnd/>
              <a:tailEnd/>
            </a:ln>
          </p:spPr>
          <p:txBody>
            <a:bodyPr>
              <a:spAutoFit/>
            </a:bodyPr>
            <a:lstStyle/>
            <a:p>
              <a:r>
                <a:rPr lang="en-US"/>
                <a:t>KSK+RNG</a:t>
              </a:r>
            </a:p>
          </p:txBody>
        </p:sp>
        <p:sp>
          <p:nvSpPr>
            <p:cNvPr id="87063" name="TextBox 8"/>
            <p:cNvSpPr txBox="1">
              <a:spLocks noChangeArrowheads="1"/>
            </p:cNvSpPr>
            <p:nvPr/>
          </p:nvSpPr>
          <p:spPr bwMode="auto">
            <a:xfrm>
              <a:off x="1600200" y="4495800"/>
              <a:ext cx="1295400" cy="369332"/>
            </a:xfrm>
            <a:prstGeom prst="rect">
              <a:avLst/>
            </a:prstGeom>
            <a:noFill/>
            <a:ln w="25400">
              <a:solidFill>
                <a:schemeClr val="tx1"/>
              </a:solidFill>
              <a:miter lim="800000"/>
              <a:headEnd/>
              <a:tailEnd/>
            </a:ln>
          </p:spPr>
          <p:txBody>
            <a:bodyPr>
              <a:spAutoFit/>
            </a:bodyPr>
            <a:lstStyle/>
            <a:p>
              <a:r>
                <a:rPr lang="en-US"/>
                <a:t>KSK+RNG</a:t>
              </a:r>
            </a:p>
          </p:txBody>
        </p:sp>
      </p:grpSp>
      <p:sp>
        <p:nvSpPr>
          <p:cNvPr id="87048" name="TextBox 9"/>
          <p:cNvSpPr txBox="1">
            <a:spLocks noChangeArrowheads="1"/>
          </p:cNvSpPr>
          <p:nvPr/>
        </p:nvSpPr>
        <p:spPr bwMode="auto">
          <a:xfrm>
            <a:off x="3124200" y="4572000"/>
            <a:ext cx="1295400" cy="369888"/>
          </a:xfrm>
          <a:prstGeom prst="rect">
            <a:avLst/>
          </a:prstGeom>
          <a:noFill/>
          <a:ln w="25400">
            <a:solidFill>
              <a:schemeClr val="tx1"/>
            </a:solidFill>
            <a:miter lim="800000"/>
            <a:headEnd/>
            <a:tailEnd/>
          </a:ln>
        </p:spPr>
        <p:txBody>
          <a:bodyPr>
            <a:spAutoFit/>
          </a:bodyPr>
          <a:lstStyle/>
          <a:p>
            <a:r>
              <a:rPr lang="en-US"/>
              <a:t>reader</a:t>
            </a:r>
          </a:p>
        </p:txBody>
      </p:sp>
      <p:sp>
        <p:nvSpPr>
          <p:cNvPr id="87049" name="TextBox 10"/>
          <p:cNvSpPr txBox="1">
            <a:spLocks noChangeArrowheads="1"/>
          </p:cNvSpPr>
          <p:nvPr/>
        </p:nvSpPr>
        <p:spPr bwMode="auto">
          <a:xfrm>
            <a:off x="4724400" y="4572000"/>
            <a:ext cx="1295400" cy="369888"/>
          </a:xfrm>
          <a:prstGeom prst="rect">
            <a:avLst/>
          </a:prstGeom>
          <a:noFill/>
          <a:ln w="25400">
            <a:solidFill>
              <a:schemeClr val="tx1"/>
            </a:solidFill>
            <a:miter lim="800000"/>
            <a:headEnd/>
            <a:tailEnd/>
          </a:ln>
        </p:spPr>
        <p:txBody>
          <a:bodyPr>
            <a:spAutoFit/>
          </a:bodyPr>
          <a:lstStyle/>
          <a:p>
            <a:r>
              <a:rPr lang="en-US"/>
              <a:t>laptop</a:t>
            </a:r>
          </a:p>
        </p:txBody>
      </p:sp>
      <p:sp>
        <p:nvSpPr>
          <p:cNvPr id="87050" name="TextBox 11"/>
          <p:cNvSpPr txBox="1">
            <a:spLocks noChangeArrowheads="1"/>
          </p:cNvSpPr>
          <p:nvPr/>
        </p:nvSpPr>
        <p:spPr bwMode="auto">
          <a:xfrm>
            <a:off x="3886200" y="3962400"/>
            <a:ext cx="1828800" cy="369888"/>
          </a:xfrm>
          <a:prstGeom prst="rect">
            <a:avLst/>
          </a:prstGeom>
          <a:noFill/>
          <a:ln w="25400">
            <a:solidFill>
              <a:schemeClr val="tx1"/>
            </a:solidFill>
            <a:miter lim="800000"/>
            <a:headEnd/>
            <a:tailEnd/>
          </a:ln>
        </p:spPr>
        <p:txBody>
          <a:bodyPr>
            <a:spAutoFit/>
          </a:bodyPr>
          <a:lstStyle/>
          <a:p>
            <a:r>
              <a:rPr lang="en-US"/>
              <a:t>Live O/S DVD</a:t>
            </a:r>
          </a:p>
        </p:txBody>
      </p:sp>
      <p:grpSp>
        <p:nvGrpSpPr>
          <p:cNvPr id="87051" name="Group 37"/>
          <p:cNvGrpSpPr>
            <a:grpSpLocks/>
          </p:cNvGrpSpPr>
          <p:nvPr/>
        </p:nvGrpSpPr>
        <p:grpSpPr bwMode="auto">
          <a:xfrm>
            <a:off x="6477000" y="3581400"/>
            <a:ext cx="2057400" cy="2287588"/>
            <a:chOff x="6477000" y="2438399"/>
            <a:chExt cx="2286000" cy="2287589"/>
          </a:xfrm>
        </p:grpSpPr>
        <p:grpSp>
          <p:nvGrpSpPr>
            <p:cNvPr id="87056" name="Group 21"/>
            <p:cNvGrpSpPr>
              <a:grpSpLocks/>
            </p:cNvGrpSpPr>
            <p:nvPr/>
          </p:nvGrpSpPr>
          <p:grpSpPr bwMode="auto">
            <a:xfrm>
              <a:off x="6553200" y="2438399"/>
              <a:ext cx="2209800" cy="2287589"/>
              <a:chOff x="4061179" y="4267199"/>
              <a:chExt cx="1555045" cy="2287727"/>
            </a:xfrm>
          </p:grpSpPr>
          <p:sp>
            <p:nvSpPr>
              <p:cNvPr id="87058"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7059"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669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052" name="TextBox 23"/>
          <p:cNvSpPr txBox="1">
            <a:spLocks noChangeArrowheads="1"/>
          </p:cNvSpPr>
          <p:nvPr/>
        </p:nvSpPr>
        <p:spPr bwMode="auto">
          <a:xfrm>
            <a:off x="5029200" y="3352800"/>
            <a:ext cx="1447800" cy="461963"/>
          </a:xfrm>
          <a:prstGeom prst="rect">
            <a:avLst/>
          </a:prstGeom>
          <a:noFill/>
          <a:ln w="25400">
            <a:noFill/>
            <a:miter lim="800000"/>
            <a:headEnd/>
            <a:tailEnd/>
          </a:ln>
        </p:spPr>
        <p:txBody>
          <a:bodyPr>
            <a:spAutoFit/>
          </a:bodyPr>
          <a:lstStyle/>
          <a:p>
            <a:r>
              <a:rPr lang="en-US" sz="2400" b="1" i="1"/>
              <a:t>SAFE</a:t>
            </a:r>
          </a:p>
        </p:txBody>
      </p:sp>
      <p:sp>
        <p:nvSpPr>
          <p:cNvPr id="87053" name="TextBox 23"/>
          <p:cNvSpPr txBox="1">
            <a:spLocks noChangeArrowheads="1"/>
          </p:cNvSpPr>
          <p:nvPr/>
        </p:nvSpPr>
        <p:spPr bwMode="auto">
          <a:xfrm>
            <a:off x="5029200" y="2819400"/>
            <a:ext cx="1447800" cy="461963"/>
          </a:xfrm>
          <a:prstGeom prst="rect">
            <a:avLst/>
          </a:prstGeom>
          <a:noFill/>
          <a:ln w="25400">
            <a:noFill/>
            <a:miter lim="800000"/>
            <a:headEnd/>
            <a:tailEnd/>
          </a:ln>
        </p:spPr>
        <p:txBody>
          <a:bodyPr>
            <a:spAutoFit/>
          </a:bodyPr>
          <a:lstStyle/>
          <a:p>
            <a:r>
              <a:rPr lang="en-US" sz="2400" b="1" i="1"/>
              <a:t>RACK</a:t>
            </a:r>
          </a:p>
        </p:txBody>
      </p:sp>
      <p:sp>
        <p:nvSpPr>
          <p:cNvPr id="87054" name="TextBox 23"/>
          <p:cNvSpPr txBox="1">
            <a:spLocks noChangeArrowheads="1"/>
          </p:cNvSpPr>
          <p:nvPr/>
        </p:nvSpPr>
        <p:spPr bwMode="auto">
          <a:xfrm>
            <a:off x="5257800" y="2362200"/>
            <a:ext cx="1447800" cy="461963"/>
          </a:xfrm>
          <a:prstGeom prst="rect">
            <a:avLst/>
          </a:prstGeom>
          <a:noFill/>
          <a:ln w="25400">
            <a:noFill/>
            <a:miter lim="800000"/>
            <a:headEnd/>
            <a:tailEnd/>
          </a:ln>
        </p:spPr>
        <p:txBody>
          <a:bodyPr>
            <a:spAutoFit/>
          </a:bodyPr>
          <a:lstStyle/>
          <a:p>
            <a:r>
              <a:rPr lang="en-US" sz="2400" b="1" i="1"/>
              <a:t>CAGE</a:t>
            </a:r>
          </a:p>
        </p:txBody>
      </p:sp>
      <p:sp>
        <p:nvSpPr>
          <p:cNvPr id="87055" name="TextBox 23"/>
          <p:cNvSpPr txBox="1">
            <a:spLocks noChangeArrowheads="1"/>
          </p:cNvSpPr>
          <p:nvPr/>
        </p:nvSpPr>
        <p:spPr bwMode="auto">
          <a:xfrm>
            <a:off x="4114800" y="1905000"/>
            <a:ext cx="2743200" cy="461963"/>
          </a:xfrm>
          <a:prstGeom prst="rect">
            <a:avLst/>
          </a:prstGeom>
          <a:noFill/>
          <a:ln w="25400">
            <a:noFill/>
            <a:miter lim="800000"/>
            <a:headEnd/>
            <a:tailEnd/>
          </a:ln>
        </p:spPr>
        <p:txBody>
          <a:bodyPr>
            <a:spAutoFit/>
          </a:bodyPr>
          <a:lstStyle/>
          <a:p>
            <a:r>
              <a:rPr lang="en-US" sz="2400" b="1" i="1"/>
              <a:t>DATA CENTER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133600" y="1981200"/>
            <a:ext cx="37338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2286000" y="2438400"/>
            <a:ext cx="3429000" cy="3124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2438400" y="2895600"/>
            <a:ext cx="3124200" cy="2590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69" name="Title 1"/>
          <p:cNvSpPr>
            <a:spLocks noGrp="1"/>
          </p:cNvSpPr>
          <p:nvPr>
            <p:ph type="title"/>
          </p:nvPr>
        </p:nvSpPr>
        <p:spPr/>
        <p:txBody>
          <a:bodyPr/>
          <a:lstStyle/>
          <a:p>
            <a:pPr eaLnBrk="1" hangingPunct="1"/>
            <a:r>
              <a:rPr lang="en-US" smtClean="0"/>
              <a:t>Off-Net Signer</a:t>
            </a:r>
          </a:p>
        </p:txBody>
      </p:sp>
      <p:grpSp>
        <p:nvGrpSpPr>
          <p:cNvPr id="88070" name="Group 37"/>
          <p:cNvGrpSpPr>
            <a:grpSpLocks/>
          </p:cNvGrpSpPr>
          <p:nvPr/>
        </p:nvGrpSpPr>
        <p:grpSpPr bwMode="auto">
          <a:xfrm>
            <a:off x="304800" y="4038600"/>
            <a:ext cx="1981200" cy="2287588"/>
            <a:chOff x="6477000" y="2438399"/>
            <a:chExt cx="2286000" cy="2287589"/>
          </a:xfrm>
        </p:grpSpPr>
        <p:grpSp>
          <p:nvGrpSpPr>
            <p:cNvPr id="88094" name="Group 21"/>
            <p:cNvGrpSpPr>
              <a:grpSpLocks/>
            </p:cNvGrpSpPr>
            <p:nvPr/>
          </p:nvGrpSpPr>
          <p:grpSpPr bwMode="auto">
            <a:xfrm>
              <a:off x="6553200" y="2438399"/>
              <a:ext cx="2209800" cy="2287589"/>
              <a:chOff x="4061179" y="4267199"/>
              <a:chExt cx="1555045" cy="2287727"/>
            </a:xfrm>
          </p:grpSpPr>
          <p:sp>
            <p:nvSpPr>
              <p:cNvPr id="88096" name="TextBox 22"/>
              <p:cNvSpPr txBox="1">
                <a:spLocks noChangeArrowheads="1"/>
              </p:cNvSpPr>
              <p:nvPr/>
            </p:nvSpPr>
            <p:spPr bwMode="auto">
              <a:xfrm>
                <a:off x="4114800" y="4800600"/>
                <a:ext cx="1295400" cy="1754326"/>
              </a:xfrm>
              <a:prstGeom prst="rect">
                <a:avLst/>
              </a:prstGeom>
              <a:noFill/>
              <a:ln w="25400">
                <a:solidFill>
                  <a:schemeClr val="tx1"/>
                </a:solidFill>
                <a:miter lim="800000"/>
                <a:headEnd/>
                <a:tailEnd/>
              </a:ln>
            </p:spPr>
            <p:txBody>
              <a:bodyPr>
                <a:spAutoFit/>
              </a:bodyPr>
              <a:lstStyle/>
              <a:p>
                <a:r>
                  <a:rPr lang="en-US" b="1"/>
                  <a:t>KSK signed DNSKEYs</a:t>
                </a:r>
              </a:p>
              <a:p>
                <a:endParaRPr lang="en-US" b="1"/>
              </a:p>
              <a:p>
                <a:r>
                  <a:rPr lang="en-US" b="1"/>
                  <a:t>Encrypted ZSKs</a:t>
                </a:r>
              </a:p>
            </p:txBody>
          </p:sp>
          <p:sp>
            <p:nvSpPr>
              <p:cNvPr id="88097" name="TextBox 23"/>
              <p:cNvSpPr txBox="1">
                <a:spLocks noChangeArrowheads="1"/>
              </p:cNvSpPr>
              <p:nvPr/>
            </p:nvSpPr>
            <p:spPr bwMode="auto">
              <a:xfrm>
                <a:off x="4061179" y="4267199"/>
                <a:ext cx="1555045" cy="381023"/>
              </a:xfrm>
              <a:prstGeom prst="rect">
                <a:avLst/>
              </a:prstGeom>
              <a:noFill/>
              <a:ln w="25400">
                <a:noFill/>
                <a:miter lim="800000"/>
                <a:headEnd/>
                <a:tailEnd/>
              </a:ln>
            </p:spPr>
            <p:txBody>
              <a:bodyPr>
                <a:spAutoFit/>
              </a:bodyPr>
              <a:lstStyle/>
              <a:p>
                <a:r>
                  <a:rPr lang="en-US" b="1"/>
                  <a:t>Flash Drive</a:t>
                </a:r>
              </a:p>
            </p:txBody>
          </p:sp>
        </p:grpSp>
        <p:cxnSp>
          <p:nvCxnSpPr>
            <p:cNvPr id="26" name="Straight Arrow Connector 25"/>
            <p:cNvCxnSpPr/>
            <p:nvPr/>
          </p:nvCxnSpPr>
          <p:spPr>
            <a:xfrm>
              <a:off x="6477000" y="2819399"/>
              <a:ext cx="2057034"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8071" name="TextBox 23"/>
          <p:cNvSpPr txBox="1">
            <a:spLocks noChangeArrowheads="1"/>
          </p:cNvSpPr>
          <p:nvPr/>
        </p:nvSpPr>
        <p:spPr bwMode="auto">
          <a:xfrm>
            <a:off x="4419600" y="2895600"/>
            <a:ext cx="1447800" cy="461963"/>
          </a:xfrm>
          <a:prstGeom prst="rect">
            <a:avLst/>
          </a:prstGeom>
          <a:noFill/>
          <a:ln w="25400">
            <a:noFill/>
            <a:miter lim="800000"/>
            <a:headEnd/>
            <a:tailEnd/>
          </a:ln>
        </p:spPr>
        <p:txBody>
          <a:bodyPr>
            <a:spAutoFit/>
          </a:bodyPr>
          <a:lstStyle/>
          <a:p>
            <a:r>
              <a:rPr lang="en-US" sz="2400" b="1" i="1"/>
              <a:t>RACK</a:t>
            </a:r>
          </a:p>
        </p:txBody>
      </p:sp>
      <p:sp>
        <p:nvSpPr>
          <p:cNvPr id="88072" name="TextBox 23"/>
          <p:cNvSpPr txBox="1">
            <a:spLocks noChangeArrowheads="1"/>
          </p:cNvSpPr>
          <p:nvPr/>
        </p:nvSpPr>
        <p:spPr bwMode="auto">
          <a:xfrm>
            <a:off x="4572000" y="2438400"/>
            <a:ext cx="1447800" cy="461963"/>
          </a:xfrm>
          <a:prstGeom prst="rect">
            <a:avLst/>
          </a:prstGeom>
          <a:noFill/>
          <a:ln w="25400">
            <a:noFill/>
            <a:miter lim="800000"/>
            <a:headEnd/>
            <a:tailEnd/>
          </a:ln>
        </p:spPr>
        <p:txBody>
          <a:bodyPr>
            <a:spAutoFit/>
          </a:bodyPr>
          <a:lstStyle/>
          <a:p>
            <a:r>
              <a:rPr lang="en-US" sz="2400" b="1" i="1"/>
              <a:t>CAGE</a:t>
            </a:r>
          </a:p>
        </p:txBody>
      </p:sp>
      <p:sp>
        <p:nvSpPr>
          <p:cNvPr id="88073" name="TextBox 23"/>
          <p:cNvSpPr txBox="1">
            <a:spLocks noChangeArrowheads="1"/>
          </p:cNvSpPr>
          <p:nvPr/>
        </p:nvSpPr>
        <p:spPr bwMode="auto">
          <a:xfrm>
            <a:off x="3581400" y="1905000"/>
            <a:ext cx="2743200" cy="461963"/>
          </a:xfrm>
          <a:prstGeom prst="rect">
            <a:avLst/>
          </a:prstGeom>
          <a:noFill/>
          <a:ln w="25400">
            <a:noFill/>
            <a:miter lim="800000"/>
            <a:headEnd/>
            <a:tailEnd/>
          </a:ln>
        </p:spPr>
        <p:txBody>
          <a:bodyPr>
            <a:spAutoFit/>
          </a:bodyPr>
          <a:lstStyle/>
          <a:p>
            <a:r>
              <a:rPr lang="en-US" sz="2400" b="1" i="1"/>
              <a:t>DATA CENTER</a:t>
            </a:r>
          </a:p>
        </p:txBody>
      </p:sp>
      <p:sp>
        <p:nvSpPr>
          <p:cNvPr id="88074" name="TextBox 9"/>
          <p:cNvSpPr txBox="1">
            <a:spLocks noChangeArrowheads="1"/>
          </p:cNvSpPr>
          <p:nvPr/>
        </p:nvSpPr>
        <p:spPr bwMode="auto">
          <a:xfrm>
            <a:off x="2590800" y="4800600"/>
            <a:ext cx="1295400" cy="369888"/>
          </a:xfrm>
          <a:prstGeom prst="rect">
            <a:avLst/>
          </a:prstGeom>
          <a:noFill/>
          <a:ln w="25400">
            <a:solidFill>
              <a:schemeClr val="tx1"/>
            </a:solidFill>
            <a:miter lim="800000"/>
            <a:headEnd/>
            <a:tailEnd/>
          </a:ln>
        </p:spPr>
        <p:txBody>
          <a:bodyPr>
            <a:spAutoFit/>
          </a:bodyPr>
          <a:lstStyle/>
          <a:p>
            <a:r>
              <a:rPr lang="en-US"/>
              <a:t>signer</a:t>
            </a:r>
          </a:p>
        </p:txBody>
      </p:sp>
      <p:sp>
        <p:nvSpPr>
          <p:cNvPr id="88075" name="TextBox 10"/>
          <p:cNvSpPr txBox="1">
            <a:spLocks noChangeArrowheads="1"/>
          </p:cNvSpPr>
          <p:nvPr/>
        </p:nvSpPr>
        <p:spPr bwMode="auto">
          <a:xfrm>
            <a:off x="4191000" y="4800600"/>
            <a:ext cx="1295400" cy="369888"/>
          </a:xfrm>
          <a:prstGeom prst="rect">
            <a:avLst/>
          </a:prstGeom>
          <a:noFill/>
          <a:ln w="25400">
            <a:solidFill>
              <a:schemeClr val="tx1"/>
            </a:solidFill>
            <a:miter lim="800000"/>
            <a:headEnd/>
            <a:tailEnd/>
          </a:ln>
        </p:spPr>
        <p:txBody>
          <a:bodyPr>
            <a:spAutoFit/>
          </a:bodyPr>
          <a:lstStyle/>
          <a:p>
            <a:r>
              <a:rPr lang="en-US"/>
              <a:t>firewall</a:t>
            </a:r>
          </a:p>
        </p:txBody>
      </p:sp>
      <p:cxnSp>
        <p:nvCxnSpPr>
          <p:cNvPr id="29" name="Straight Arrow Connector 28"/>
          <p:cNvCxnSpPr/>
          <p:nvPr/>
        </p:nvCxnSpPr>
        <p:spPr>
          <a:xfrm rot="5400000">
            <a:off x="2971801" y="4343400"/>
            <a:ext cx="457200" cy="3175"/>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grpSp>
        <p:nvGrpSpPr>
          <p:cNvPr id="88077" name="Group 35"/>
          <p:cNvGrpSpPr>
            <a:grpSpLocks/>
          </p:cNvGrpSpPr>
          <p:nvPr/>
        </p:nvGrpSpPr>
        <p:grpSpPr bwMode="auto">
          <a:xfrm>
            <a:off x="2667000" y="3048000"/>
            <a:ext cx="1295400" cy="990600"/>
            <a:chOff x="2438400" y="1371600"/>
            <a:chExt cx="1295400" cy="990600"/>
          </a:xfrm>
        </p:grpSpPr>
        <p:sp>
          <p:nvSpPr>
            <p:cNvPr id="37" name="Flowchart: Magnetic Disk 36"/>
            <p:cNvSpPr/>
            <p:nvPr/>
          </p:nvSpPr>
          <p:spPr>
            <a:xfrm>
              <a:off x="2438400" y="1371600"/>
              <a:ext cx="1066800" cy="9906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093" name="TextBox 9"/>
            <p:cNvSpPr txBox="1">
              <a:spLocks noChangeArrowheads="1"/>
            </p:cNvSpPr>
            <p:nvPr/>
          </p:nvSpPr>
          <p:spPr bwMode="auto">
            <a:xfrm>
              <a:off x="2438400" y="1828800"/>
              <a:ext cx="1295400" cy="369888"/>
            </a:xfrm>
            <a:prstGeom prst="rect">
              <a:avLst/>
            </a:prstGeom>
            <a:noFill/>
            <a:ln w="25400">
              <a:noFill/>
              <a:miter lim="800000"/>
              <a:headEnd/>
              <a:tailEnd/>
            </a:ln>
          </p:spPr>
          <p:txBody>
            <a:bodyPr>
              <a:spAutoFit/>
            </a:bodyPr>
            <a:lstStyle/>
            <a:p>
              <a:r>
                <a:rPr lang="en-US"/>
                <a:t>zonefile</a:t>
              </a:r>
            </a:p>
          </p:txBody>
        </p:sp>
      </p:grpSp>
      <p:sp>
        <p:nvSpPr>
          <p:cNvPr id="88078" name="TextBox 26"/>
          <p:cNvSpPr txBox="1">
            <a:spLocks noChangeArrowheads="1"/>
          </p:cNvSpPr>
          <p:nvPr/>
        </p:nvSpPr>
        <p:spPr bwMode="auto">
          <a:xfrm>
            <a:off x="6096000" y="3886200"/>
            <a:ext cx="990600" cy="646113"/>
          </a:xfrm>
          <a:prstGeom prst="rect">
            <a:avLst/>
          </a:prstGeom>
          <a:noFill/>
          <a:ln w="25400">
            <a:solidFill>
              <a:schemeClr val="tx1"/>
            </a:solidFill>
            <a:miter lim="800000"/>
            <a:headEnd/>
            <a:tailEnd/>
          </a:ln>
        </p:spPr>
        <p:txBody>
          <a:bodyPr>
            <a:spAutoFit/>
          </a:bodyPr>
          <a:lstStyle/>
          <a:p>
            <a:r>
              <a:rPr lang="en-US"/>
              <a:t>hidden master</a:t>
            </a:r>
          </a:p>
        </p:txBody>
      </p:sp>
      <p:sp>
        <p:nvSpPr>
          <p:cNvPr id="88079" name="TextBox 27"/>
          <p:cNvSpPr txBox="1">
            <a:spLocks noChangeArrowheads="1"/>
          </p:cNvSpPr>
          <p:nvPr/>
        </p:nvSpPr>
        <p:spPr bwMode="auto">
          <a:xfrm>
            <a:off x="6096000" y="4724400"/>
            <a:ext cx="990600" cy="646113"/>
          </a:xfrm>
          <a:prstGeom prst="rect">
            <a:avLst/>
          </a:prstGeom>
          <a:noFill/>
          <a:ln w="25400">
            <a:solidFill>
              <a:schemeClr val="tx1"/>
            </a:solidFill>
            <a:miter lim="800000"/>
            <a:headEnd/>
            <a:tailEnd/>
          </a:ln>
        </p:spPr>
        <p:txBody>
          <a:bodyPr>
            <a:spAutoFit/>
          </a:bodyPr>
          <a:lstStyle/>
          <a:p>
            <a:r>
              <a:rPr lang="en-US"/>
              <a:t>hidden master</a:t>
            </a:r>
          </a:p>
        </p:txBody>
      </p:sp>
      <p:grpSp>
        <p:nvGrpSpPr>
          <p:cNvPr id="88080" name="Group 31"/>
          <p:cNvGrpSpPr>
            <a:grpSpLocks/>
          </p:cNvGrpSpPr>
          <p:nvPr/>
        </p:nvGrpSpPr>
        <p:grpSpPr bwMode="auto">
          <a:xfrm>
            <a:off x="7315200" y="4038600"/>
            <a:ext cx="1447800" cy="1284288"/>
            <a:chOff x="7239000" y="3124200"/>
            <a:chExt cx="1447800" cy="1283732"/>
          </a:xfrm>
        </p:grpSpPr>
        <p:sp>
          <p:nvSpPr>
            <p:cNvPr id="88089" name="TextBox 28"/>
            <p:cNvSpPr txBox="1">
              <a:spLocks noChangeArrowheads="1"/>
            </p:cNvSpPr>
            <p:nvPr/>
          </p:nvSpPr>
          <p:spPr bwMode="auto">
            <a:xfrm>
              <a:off x="7239000" y="31242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0" name="TextBox 29"/>
            <p:cNvSpPr txBox="1">
              <a:spLocks noChangeArrowheads="1"/>
            </p:cNvSpPr>
            <p:nvPr/>
          </p:nvSpPr>
          <p:spPr bwMode="auto">
            <a:xfrm>
              <a:off x="7239000" y="3581400"/>
              <a:ext cx="1447800" cy="369332"/>
            </a:xfrm>
            <a:prstGeom prst="rect">
              <a:avLst/>
            </a:prstGeom>
            <a:noFill/>
            <a:ln w="25400">
              <a:solidFill>
                <a:schemeClr val="tx1"/>
              </a:solidFill>
              <a:miter lim="800000"/>
              <a:headEnd/>
              <a:tailEnd/>
            </a:ln>
          </p:spPr>
          <p:txBody>
            <a:bodyPr>
              <a:spAutoFit/>
            </a:bodyPr>
            <a:lstStyle/>
            <a:p>
              <a:r>
                <a:rPr lang="en-US"/>
                <a:t>nameserver</a:t>
              </a:r>
            </a:p>
          </p:txBody>
        </p:sp>
        <p:sp>
          <p:nvSpPr>
            <p:cNvPr id="88091" name="TextBox 30"/>
            <p:cNvSpPr txBox="1">
              <a:spLocks noChangeArrowheads="1"/>
            </p:cNvSpPr>
            <p:nvPr/>
          </p:nvSpPr>
          <p:spPr bwMode="auto">
            <a:xfrm>
              <a:off x="7239000" y="4038600"/>
              <a:ext cx="1447800" cy="369332"/>
            </a:xfrm>
            <a:prstGeom prst="rect">
              <a:avLst/>
            </a:prstGeom>
            <a:noFill/>
            <a:ln w="25400">
              <a:solidFill>
                <a:schemeClr val="tx1"/>
              </a:solidFill>
              <a:miter lim="800000"/>
              <a:headEnd/>
              <a:tailEnd/>
            </a:ln>
          </p:spPr>
          <p:txBody>
            <a:bodyPr>
              <a:spAutoFit/>
            </a:bodyPr>
            <a:lstStyle/>
            <a:p>
              <a:r>
                <a:rPr lang="en-US"/>
                <a:t>nameserver</a:t>
              </a:r>
            </a:p>
          </p:txBody>
        </p:sp>
      </p:grpSp>
      <p:cxnSp>
        <p:nvCxnSpPr>
          <p:cNvPr id="45" name="Straight Arrow Connector 44"/>
          <p:cNvCxnSpPr>
            <a:endCxn id="88078" idx="1"/>
          </p:cNvCxnSpPr>
          <p:nvPr/>
        </p:nvCxnSpPr>
        <p:spPr>
          <a:xfrm rot="5400000" flipH="1" flipV="1">
            <a:off x="5419725" y="4276725"/>
            <a:ext cx="74295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88075" idx="3"/>
          </p:cNvCxnSpPr>
          <p:nvPr/>
        </p:nvCxnSpPr>
        <p:spPr>
          <a:xfrm>
            <a:off x="5486400" y="4986338"/>
            <a:ext cx="609600" cy="1190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8090" idx="1"/>
          </p:cNvCxnSpPr>
          <p:nvPr/>
        </p:nvCxnSpPr>
        <p:spPr>
          <a:xfrm rot="10800000" flipV="1">
            <a:off x="7086600" y="4679950"/>
            <a:ext cx="228600" cy="366713"/>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a:stCxn id="88079" idx="3"/>
            <a:endCxn id="88091" idx="1"/>
          </p:cNvCxnSpPr>
          <p:nvPr/>
        </p:nvCxnSpPr>
        <p:spPr>
          <a:xfrm>
            <a:off x="7086600" y="5048250"/>
            <a:ext cx="228600" cy="90488"/>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a:stCxn id="88089" idx="1"/>
            <a:endCxn id="88078" idx="3"/>
          </p:cNvCxnSpPr>
          <p:nvPr/>
        </p:nvCxnSpPr>
        <p:spPr>
          <a:xfrm rot="10800000">
            <a:off x="7086600" y="4210050"/>
            <a:ext cx="228600" cy="12700"/>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a:stCxn id="88090" idx="1"/>
            <a:endCxn id="88078" idx="3"/>
          </p:cNvCxnSpPr>
          <p:nvPr/>
        </p:nvCxnSpPr>
        <p:spPr>
          <a:xfrm rot="10800000">
            <a:off x="7086600" y="4210050"/>
            <a:ext cx="228600" cy="471488"/>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a:stCxn id="88091" idx="1"/>
            <a:endCxn id="88078" idx="3"/>
          </p:cNvCxnSpPr>
          <p:nvPr/>
        </p:nvCxnSpPr>
        <p:spPr>
          <a:xfrm rot="10800000">
            <a:off x="7086600" y="4210050"/>
            <a:ext cx="228600" cy="928688"/>
          </a:xfrm>
          <a:prstGeom prst="line">
            <a:avLst/>
          </a:prstGeom>
          <a:ln w="25400"/>
        </p:spPr>
        <p:style>
          <a:lnRef idx="1">
            <a:schemeClr val="dk1"/>
          </a:lnRef>
          <a:fillRef idx="0">
            <a:schemeClr val="dk1"/>
          </a:fillRef>
          <a:effectRef idx="0">
            <a:schemeClr val="dk1"/>
          </a:effectRef>
          <a:fontRef idx="minor">
            <a:schemeClr val="tx1"/>
          </a:fontRef>
        </p:style>
      </p:cxnSp>
      <p:cxnSp>
        <p:nvCxnSpPr>
          <p:cNvPr id="63" name="Straight Connector 62"/>
          <p:cNvCxnSpPr>
            <a:stCxn id="88089" idx="1"/>
            <a:endCxn id="88079" idx="3"/>
          </p:cNvCxnSpPr>
          <p:nvPr/>
        </p:nvCxnSpPr>
        <p:spPr>
          <a:xfrm rot="10800000" flipV="1">
            <a:off x="7086600" y="4222750"/>
            <a:ext cx="228600" cy="823913"/>
          </a:xfrm>
          <a:prstGeom prst="line">
            <a:avLst/>
          </a:prstGeom>
          <a:ln w="2540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Management</a:t>
            </a:r>
            <a:endParaRPr lang="en-US" dirty="0"/>
          </a:p>
        </p:txBody>
      </p:sp>
      <p:sp>
        <p:nvSpPr>
          <p:cNvPr id="4" name="TextBox 3"/>
          <p:cNvSpPr txBox="1"/>
          <p:nvPr/>
        </p:nvSpPr>
        <p:spPr>
          <a:xfrm>
            <a:off x="762000" y="2747665"/>
            <a:ext cx="1600200" cy="646331"/>
          </a:xfrm>
          <a:prstGeom prst="rect">
            <a:avLst/>
          </a:prstGeom>
          <a:noFill/>
          <a:ln>
            <a:solidFill>
              <a:schemeClr val="tx1"/>
            </a:solidFill>
          </a:ln>
        </p:spPr>
        <p:txBody>
          <a:bodyPr wrap="square" rtlCol="0">
            <a:spAutoFit/>
          </a:bodyPr>
          <a:lstStyle/>
          <a:p>
            <a:pPr algn="ctr"/>
            <a:r>
              <a:rPr lang="en-US" dirty="0" smtClean="0"/>
              <a:t>Offline Laptop with TPM</a:t>
            </a:r>
            <a:endParaRPr lang="en-US" dirty="0"/>
          </a:p>
        </p:txBody>
      </p:sp>
      <p:sp>
        <p:nvSpPr>
          <p:cNvPr id="5" name="TextBox 4"/>
          <p:cNvSpPr txBox="1"/>
          <p:nvPr/>
        </p:nvSpPr>
        <p:spPr>
          <a:xfrm>
            <a:off x="5168484" y="2797433"/>
            <a:ext cx="1600200" cy="830997"/>
          </a:xfrm>
          <a:prstGeom prst="rect">
            <a:avLst/>
          </a:prstGeom>
          <a:noFill/>
          <a:ln>
            <a:solidFill>
              <a:schemeClr val="tx1"/>
            </a:solidFill>
          </a:ln>
        </p:spPr>
        <p:txBody>
          <a:bodyPr wrap="square" rtlCol="0">
            <a:spAutoFit/>
          </a:bodyPr>
          <a:lstStyle/>
          <a:p>
            <a:pPr algn="ctr"/>
            <a:r>
              <a:rPr lang="en-US" sz="1600" dirty="0" smtClean="0"/>
              <a:t>Online/off-net DNSSEC </a:t>
            </a:r>
            <a:r>
              <a:rPr lang="en-US" sz="1600" dirty="0" smtClean="0"/>
              <a:t>Signer</a:t>
            </a:r>
            <a:endParaRPr lang="en-US" sz="1600" dirty="0"/>
          </a:p>
        </p:txBody>
      </p:sp>
      <p:sp>
        <p:nvSpPr>
          <p:cNvPr id="6" name="Flowchart: Magnetic Disk 5"/>
          <p:cNvSpPr/>
          <p:nvPr/>
        </p:nvSpPr>
        <p:spPr>
          <a:xfrm>
            <a:off x="5739984" y="3978533"/>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968584" y="2450931"/>
            <a:ext cx="0" cy="3465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68684" y="3254633"/>
            <a:ext cx="420974" cy="44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2"/>
            <a:endCxn id="6" idx="1"/>
          </p:cNvCxnSpPr>
          <p:nvPr/>
        </p:nvCxnSpPr>
        <p:spPr>
          <a:xfrm>
            <a:off x="5968584" y="3628430"/>
            <a:ext cx="0" cy="350103"/>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168484" y="4734699"/>
            <a:ext cx="1600200" cy="369332"/>
          </a:xfrm>
          <a:prstGeom prst="rect">
            <a:avLst/>
          </a:prstGeom>
          <a:noFill/>
          <a:ln>
            <a:noFill/>
          </a:ln>
        </p:spPr>
        <p:txBody>
          <a:bodyPr wrap="square" rtlCol="0">
            <a:spAutoFit/>
          </a:bodyPr>
          <a:lstStyle/>
          <a:p>
            <a:pPr algn="ctr"/>
            <a:r>
              <a:rPr lang="en-US" dirty="0" smtClean="0"/>
              <a:t>Generate ZSKs</a:t>
            </a:r>
            <a:endParaRPr lang="en-US" dirty="0"/>
          </a:p>
        </p:txBody>
      </p:sp>
      <p:sp>
        <p:nvSpPr>
          <p:cNvPr id="19" name="TextBox 18"/>
          <p:cNvSpPr txBox="1"/>
          <p:nvPr/>
        </p:nvSpPr>
        <p:spPr>
          <a:xfrm>
            <a:off x="3000531" y="4180701"/>
            <a:ext cx="1600200" cy="923330"/>
          </a:xfrm>
          <a:prstGeom prst="rect">
            <a:avLst/>
          </a:prstGeom>
          <a:noFill/>
          <a:ln>
            <a:noFill/>
          </a:ln>
        </p:spPr>
        <p:txBody>
          <a:bodyPr wrap="square" rtlCol="0">
            <a:spAutoFit/>
          </a:bodyPr>
          <a:lstStyle/>
          <a:p>
            <a:pPr algn="ctr"/>
            <a:r>
              <a:rPr lang="en-US" dirty="0" smtClean="0"/>
              <a:t>Transport public half of ZSKs</a:t>
            </a:r>
            <a:endParaRPr lang="en-US" dirty="0"/>
          </a:p>
        </p:txBody>
      </p:sp>
      <p:sp>
        <p:nvSpPr>
          <p:cNvPr id="20" name="TextBox 19"/>
          <p:cNvSpPr txBox="1"/>
          <p:nvPr/>
        </p:nvSpPr>
        <p:spPr>
          <a:xfrm>
            <a:off x="762000" y="4349234"/>
            <a:ext cx="1600200" cy="369332"/>
          </a:xfrm>
          <a:prstGeom prst="rect">
            <a:avLst/>
          </a:prstGeom>
          <a:noFill/>
          <a:ln>
            <a:noFill/>
          </a:ln>
        </p:spPr>
        <p:txBody>
          <a:bodyPr wrap="square" rtlCol="0">
            <a:spAutoFit/>
          </a:bodyPr>
          <a:lstStyle/>
          <a:p>
            <a:pPr algn="ctr"/>
            <a:r>
              <a:rPr lang="en-US" dirty="0" smtClean="0"/>
              <a:t>Generate KSK</a:t>
            </a:r>
            <a:endParaRPr lang="en-US" dirty="0"/>
          </a:p>
        </p:txBody>
      </p:sp>
      <p:sp>
        <p:nvSpPr>
          <p:cNvPr id="21" name="TextBox 20"/>
          <p:cNvSpPr txBox="1"/>
          <p:nvPr/>
        </p:nvSpPr>
        <p:spPr>
          <a:xfrm>
            <a:off x="762000" y="2039034"/>
            <a:ext cx="1600200" cy="646331"/>
          </a:xfrm>
          <a:prstGeom prst="rect">
            <a:avLst/>
          </a:prstGeom>
          <a:noFill/>
          <a:ln>
            <a:noFill/>
          </a:ln>
        </p:spPr>
        <p:txBody>
          <a:bodyPr wrap="square" rtlCol="0">
            <a:spAutoFit/>
          </a:bodyPr>
          <a:lstStyle/>
          <a:p>
            <a:pPr algn="ctr"/>
            <a:r>
              <a:rPr lang="en-US" dirty="0" smtClean="0"/>
              <a:t>Sign ZSKs with KSK</a:t>
            </a:r>
            <a:endParaRPr lang="en-US" dirty="0"/>
          </a:p>
        </p:txBody>
      </p:sp>
      <p:sp>
        <p:nvSpPr>
          <p:cNvPr id="22" name="TextBox 21"/>
          <p:cNvSpPr txBox="1"/>
          <p:nvPr/>
        </p:nvSpPr>
        <p:spPr>
          <a:xfrm>
            <a:off x="2971800" y="1447800"/>
            <a:ext cx="1600200" cy="1077218"/>
          </a:xfrm>
          <a:prstGeom prst="rect">
            <a:avLst/>
          </a:prstGeom>
          <a:noFill/>
          <a:ln>
            <a:noFill/>
          </a:ln>
        </p:spPr>
        <p:txBody>
          <a:bodyPr wrap="square" rtlCol="0">
            <a:spAutoFit/>
          </a:bodyPr>
          <a:lstStyle/>
          <a:p>
            <a:pPr algn="ctr"/>
            <a:r>
              <a:rPr lang="en-US" sz="1600" dirty="0" smtClean="0"/>
              <a:t>Transport KSK signed DNSKEY </a:t>
            </a:r>
            <a:r>
              <a:rPr lang="en-US" sz="1600" dirty="0" err="1" smtClean="0"/>
              <a:t>RRsets</a:t>
            </a:r>
            <a:endParaRPr lang="en-US" sz="1600" dirty="0"/>
          </a:p>
        </p:txBody>
      </p:sp>
      <p:sp>
        <p:nvSpPr>
          <p:cNvPr id="23" name="TextBox 22"/>
          <p:cNvSpPr txBox="1"/>
          <p:nvPr/>
        </p:nvSpPr>
        <p:spPr>
          <a:xfrm>
            <a:off x="6389558" y="2053798"/>
            <a:ext cx="1600200" cy="584775"/>
          </a:xfrm>
          <a:prstGeom prst="rect">
            <a:avLst/>
          </a:prstGeom>
          <a:noFill/>
          <a:ln>
            <a:noFill/>
          </a:ln>
        </p:spPr>
        <p:txBody>
          <a:bodyPr wrap="square" rtlCol="0">
            <a:spAutoFit/>
          </a:bodyPr>
          <a:lstStyle/>
          <a:p>
            <a:pPr algn="ctr"/>
            <a:r>
              <a:rPr lang="en-US" sz="1600" dirty="0" smtClean="0"/>
              <a:t>Sign zones with ZSK</a:t>
            </a:r>
            <a:endParaRPr lang="en-US" sz="1600" dirty="0"/>
          </a:p>
        </p:txBody>
      </p:sp>
      <p:sp>
        <p:nvSpPr>
          <p:cNvPr id="24" name="TextBox 23"/>
          <p:cNvSpPr txBox="1"/>
          <p:nvPr/>
        </p:nvSpPr>
        <p:spPr>
          <a:xfrm>
            <a:off x="7189658" y="2931467"/>
            <a:ext cx="838200" cy="584775"/>
          </a:xfrm>
          <a:prstGeom prst="rect">
            <a:avLst/>
          </a:prstGeom>
          <a:noFill/>
          <a:ln>
            <a:noFill/>
          </a:ln>
        </p:spPr>
        <p:txBody>
          <a:bodyPr wrap="square" rtlCol="0">
            <a:spAutoFit/>
          </a:bodyPr>
          <a:lstStyle/>
          <a:p>
            <a:pPr algn="ctr"/>
            <a:r>
              <a:rPr lang="en-US" sz="1600" dirty="0" smtClean="0"/>
              <a:t>signed</a:t>
            </a:r>
          </a:p>
          <a:p>
            <a:pPr algn="ctr"/>
            <a:r>
              <a:rPr lang="en-US" sz="1600" dirty="0" smtClean="0"/>
              <a:t>zone</a:t>
            </a:r>
            <a:endParaRPr lang="en-US" sz="1600" dirty="0"/>
          </a:p>
        </p:txBody>
      </p:sp>
      <p:sp>
        <p:nvSpPr>
          <p:cNvPr id="25" name="TextBox 24"/>
          <p:cNvSpPr txBox="1"/>
          <p:nvPr/>
        </p:nvSpPr>
        <p:spPr>
          <a:xfrm>
            <a:off x="5435184" y="1846302"/>
            <a:ext cx="1066800" cy="584775"/>
          </a:xfrm>
          <a:prstGeom prst="rect">
            <a:avLst/>
          </a:prstGeom>
          <a:noFill/>
          <a:ln>
            <a:noFill/>
          </a:ln>
        </p:spPr>
        <p:txBody>
          <a:bodyPr wrap="square" rtlCol="0">
            <a:spAutoFit/>
          </a:bodyPr>
          <a:lstStyle/>
          <a:p>
            <a:pPr algn="ctr"/>
            <a:r>
              <a:rPr lang="en-US" sz="1600" dirty="0" smtClean="0"/>
              <a:t>unsigned</a:t>
            </a:r>
          </a:p>
          <a:p>
            <a:pPr algn="ctr"/>
            <a:r>
              <a:rPr lang="en-US" sz="1600" dirty="0" smtClean="0"/>
              <a:t>zone</a:t>
            </a:r>
            <a:endParaRPr lang="en-US" sz="1600" dirty="0"/>
          </a:p>
        </p:txBody>
      </p:sp>
      <p:sp>
        <p:nvSpPr>
          <p:cNvPr id="26" name="Flowchart: Magnetic Disk 25"/>
          <p:cNvSpPr/>
          <p:nvPr/>
        </p:nvSpPr>
        <p:spPr>
          <a:xfrm>
            <a:off x="1333500" y="3623965"/>
            <a:ext cx="457200" cy="685800"/>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4" idx="2"/>
            <a:endCxn id="26" idx="1"/>
          </p:cNvCxnSpPr>
          <p:nvPr/>
        </p:nvCxnSpPr>
        <p:spPr>
          <a:xfrm>
            <a:off x="1562100" y="3393996"/>
            <a:ext cx="0" cy="229969"/>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8481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a:off x="4676931" y="1752600"/>
            <a:ext cx="0" cy="411480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5682834" y="4387334"/>
            <a:ext cx="571500" cy="276999"/>
          </a:xfrm>
          <a:prstGeom prst="rect">
            <a:avLst/>
          </a:prstGeom>
          <a:noFill/>
          <a:ln>
            <a:noFill/>
          </a:ln>
        </p:spPr>
        <p:txBody>
          <a:bodyPr wrap="square" rtlCol="0">
            <a:spAutoFit/>
          </a:bodyPr>
          <a:lstStyle/>
          <a:p>
            <a:pPr algn="ctr"/>
            <a:r>
              <a:rPr lang="en-US" sz="1200" dirty="0" smtClean="0"/>
              <a:t>ZSKs</a:t>
            </a:r>
            <a:endParaRPr lang="en-US" sz="1200" dirty="0"/>
          </a:p>
        </p:txBody>
      </p:sp>
      <p:cxnSp>
        <p:nvCxnSpPr>
          <p:cNvPr id="40" name="Straight Arrow Connector 39"/>
          <p:cNvCxnSpPr/>
          <p:nvPr/>
        </p:nvCxnSpPr>
        <p:spPr>
          <a:xfrm flipH="1" flipV="1">
            <a:off x="3107961" y="4050374"/>
            <a:ext cx="1395334" cy="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276350" y="4032766"/>
            <a:ext cx="571500" cy="276999"/>
          </a:xfrm>
          <a:prstGeom prst="rect">
            <a:avLst/>
          </a:prstGeom>
          <a:noFill/>
          <a:ln>
            <a:noFill/>
          </a:ln>
        </p:spPr>
        <p:txBody>
          <a:bodyPr wrap="square" rtlCol="0">
            <a:spAutoFit/>
          </a:bodyPr>
          <a:lstStyle/>
          <a:p>
            <a:pPr algn="ctr"/>
            <a:r>
              <a:rPr lang="en-US" sz="1200" dirty="0" smtClean="0"/>
              <a:t>KSK</a:t>
            </a:r>
            <a:endParaRPr lang="en-US" sz="1200" dirty="0"/>
          </a:p>
        </p:txBody>
      </p:sp>
      <p:cxnSp>
        <p:nvCxnSpPr>
          <p:cNvPr id="45" name="Straight Arrow Connector 44"/>
          <p:cNvCxnSpPr/>
          <p:nvPr/>
        </p:nvCxnSpPr>
        <p:spPr>
          <a:xfrm flipV="1">
            <a:off x="3107961" y="2685365"/>
            <a:ext cx="1395334" cy="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90600" y="5104031"/>
            <a:ext cx="1600200" cy="1200329"/>
          </a:xfrm>
          <a:prstGeom prst="rect">
            <a:avLst/>
          </a:prstGeom>
          <a:noFill/>
          <a:ln>
            <a:noFill/>
          </a:ln>
        </p:spPr>
        <p:txBody>
          <a:bodyPr wrap="square" rtlCol="0">
            <a:spAutoFit/>
          </a:bodyPr>
          <a:lstStyle/>
          <a:p>
            <a:pPr algn="ctr"/>
            <a:r>
              <a:rPr lang="en-US" dirty="0" smtClean="0"/>
              <a:t>Secure Key Generation and Signing Environment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39" grpId="0"/>
      <p:bldP spid="4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533400" y="2971800"/>
            <a:ext cx="8229600" cy="1143000"/>
          </a:xfrm>
        </p:spPr>
        <p:txBody>
          <a:bodyPr/>
          <a:lstStyle/>
          <a:p>
            <a:pPr eaLnBrk="1" hangingPunct="1"/>
            <a:r>
              <a:rPr lang="en-US" smtClean="0"/>
              <a:t>Write DNSSEC Practice Statement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23"/>
          <p:cNvSpPr>
            <a:spLocks noChangeShapeType="1"/>
          </p:cNvSpPr>
          <p:nvPr/>
        </p:nvSpPr>
        <p:spPr bwMode="auto">
          <a:xfrm flipH="1">
            <a:off x="49530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1054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10244" name="Line 2"/>
          <p:cNvSpPr>
            <a:spLocks noChangeShapeType="1"/>
          </p:cNvSpPr>
          <p:nvPr/>
        </p:nvSpPr>
        <p:spPr bwMode="auto">
          <a:xfrm flipH="1">
            <a:off x="50292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10245" name="Title 1"/>
          <p:cNvSpPr>
            <a:spLocks noGrp="1"/>
          </p:cNvSpPr>
          <p:nvPr>
            <p:ph type="title"/>
          </p:nvPr>
        </p:nvSpPr>
        <p:spPr>
          <a:xfrm>
            <a:off x="533400" y="228600"/>
            <a:ext cx="8229600" cy="1143000"/>
          </a:xfrm>
        </p:spPr>
        <p:txBody>
          <a:bodyPr/>
          <a:lstStyle/>
          <a:p>
            <a:pPr eaLnBrk="1" hangingPunct="1"/>
            <a:r>
              <a:rPr lang="en-US" sz="3600" smtClean="0"/>
              <a:t>Sources of Trust on the Internet</a:t>
            </a:r>
          </a:p>
        </p:txBody>
      </p:sp>
      <p:grpSp>
        <p:nvGrpSpPr>
          <p:cNvPr id="10246" name="Group 4"/>
          <p:cNvGrpSpPr>
            <a:grpSpLocks/>
          </p:cNvGrpSpPr>
          <p:nvPr/>
        </p:nvGrpSpPr>
        <p:grpSpPr bwMode="auto">
          <a:xfrm>
            <a:off x="533400" y="1600200"/>
            <a:ext cx="2971800" cy="1189038"/>
            <a:chOff x="336" y="1248"/>
            <a:chExt cx="1872" cy="749"/>
          </a:xfrm>
        </p:grpSpPr>
        <p:pic>
          <p:nvPicPr>
            <p:cNvPr id="10265" name="Picture 5" descr="MCj04315990000[1]"/>
            <p:cNvPicPr>
              <a:picLocks noChangeAspect="1" noChangeArrowheads="1"/>
            </p:cNvPicPr>
            <p:nvPr/>
          </p:nvPicPr>
          <p:blipFill>
            <a:blip r:embed="rId3" cstate="print"/>
            <a:srcRect/>
            <a:stretch>
              <a:fillRect/>
            </a:stretch>
          </p:blipFill>
          <p:spPr bwMode="auto">
            <a:xfrm>
              <a:off x="768" y="1440"/>
              <a:ext cx="546" cy="557"/>
            </a:xfrm>
            <a:prstGeom prst="rect">
              <a:avLst/>
            </a:prstGeom>
            <a:noFill/>
            <a:ln w="9525">
              <a:noFill/>
              <a:miter lim="800000"/>
              <a:headEnd/>
              <a:tailEnd/>
            </a:ln>
          </p:spPr>
        </p:pic>
        <p:sp>
          <p:nvSpPr>
            <p:cNvPr id="10266" name="TextBox 12"/>
            <p:cNvSpPr txBox="1">
              <a:spLocks noChangeArrowheads="1"/>
            </p:cNvSpPr>
            <p:nvPr/>
          </p:nvSpPr>
          <p:spPr bwMode="auto">
            <a:xfrm>
              <a:off x="336" y="1248"/>
              <a:ext cx="1872" cy="233"/>
            </a:xfrm>
            <a:prstGeom prst="rect">
              <a:avLst/>
            </a:prstGeom>
            <a:noFill/>
            <a:ln w="9525">
              <a:noFill/>
              <a:miter lim="800000"/>
              <a:headEnd/>
              <a:tailEnd/>
            </a:ln>
          </p:spPr>
          <p:txBody>
            <a:bodyPr>
              <a:spAutoFit/>
            </a:bodyPr>
            <a:lstStyle/>
            <a:p>
              <a:r>
                <a:rPr lang="en-US">
                  <a:latin typeface="Calibri" pitchFamily="34" charset="0"/>
                </a:rPr>
                <a:t>CA Certificate roots ~1482</a:t>
              </a:r>
            </a:p>
          </p:txBody>
        </p:sp>
      </p:grpSp>
      <p:sp>
        <p:nvSpPr>
          <p:cNvPr id="10247" name="TextBox 12"/>
          <p:cNvSpPr txBox="1">
            <a:spLocks noChangeArrowheads="1"/>
          </p:cNvSpPr>
          <p:nvPr/>
        </p:nvSpPr>
        <p:spPr bwMode="auto">
          <a:xfrm>
            <a:off x="64008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10248" name="TextBox 12"/>
          <p:cNvSpPr txBox="1">
            <a:spLocks noChangeArrowheads="1"/>
          </p:cNvSpPr>
          <p:nvPr/>
        </p:nvSpPr>
        <p:spPr bwMode="auto">
          <a:xfrm>
            <a:off x="1524000" y="5105400"/>
            <a:ext cx="2286000" cy="877888"/>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Yet to be discovered security innovations and enhancements</a:t>
            </a:r>
          </a:p>
        </p:txBody>
      </p:sp>
      <p:sp>
        <p:nvSpPr>
          <p:cNvPr id="10249" name="Text Box 16"/>
          <p:cNvSpPr txBox="1">
            <a:spLocks noChangeArrowheads="1"/>
          </p:cNvSpPr>
          <p:nvPr/>
        </p:nvSpPr>
        <p:spPr bwMode="auto">
          <a:xfrm>
            <a:off x="1524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10250" name="Line 19"/>
          <p:cNvSpPr>
            <a:spLocks noChangeShapeType="1"/>
          </p:cNvSpPr>
          <p:nvPr/>
        </p:nvSpPr>
        <p:spPr bwMode="auto">
          <a:xfrm flipH="1">
            <a:off x="10668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10251" name="Line 22"/>
          <p:cNvSpPr>
            <a:spLocks noChangeShapeType="1"/>
          </p:cNvSpPr>
          <p:nvPr/>
        </p:nvSpPr>
        <p:spPr bwMode="auto">
          <a:xfrm flipH="1">
            <a:off x="5334000" y="2971800"/>
            <a:ext cx="228600" cy="381000"/>
          </a:xfrm>
          <a:prstGeom prst="line">
            <a:avLst/>
          </a:prstGeom>
          <a:noFill/>
          <a:ln w="44450">
            <a:solidFill>
              <a:schemeClr val="tx1"/>
            </a:solidFill>
            <a:round/>
            <a:headEnd/>
            <a:tailEnd type="triangle" w="med" len="med"/>
          </a:ln>
        </p:spPr>
        <p:txBody>
          <a:bodyPr/>
          <a:lstStyle/>
          <a:p>
            <a:endParaRPr lang="en-US"/>
          </a:p>
        </p:txBody>
      </p:sp>
      <p:sp>
        <p:nvSpPr>
          <p:cNvPr id="10252" name="Line 23"/>
          <p:cNvSpPr>
            <a:spLocks noChangeShapeType="1"/>
          </p:cNvSpPr>
          <p:nvPr/>
        </p:nvSpPr>
        <p:spPr bwMode="auto">
          <a:xfrm flipH="1">
            <a:off x="30480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10253" name="Line 24"/>
          <p:cNvSpPr>
            <a:spLocks noChangeShapeType="1"/>
          </p:cNvSpPr>
          <p:nvPr/>
        </p:nvSpPr>
        <p:spPr bwMode="auto">
          <a:xfrm>
            <a:off x="65532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10254" name="Line 25"/>
          <p:cNvSpPr>
            <a:spLocks noChangeShapeType="1"/>
          </p:cNvSpPr>
          <p:nvPr/>
        </p:nvSpPr>
        <p:spPr bwMode="auto">
          <a:xfrm>
            <a:off x="63246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10255" name="Line 26"/>
          <p:cNvSpPr>
            <a:spLocks noChangeShapeType="1"/>
          </p:cNvSpPr>
          <p:nvPr/>
        </p:nvSpPr>
        <p:spPr bwMode="auto">
          <a:xfrm>
            <a:off x="60960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10256" name="Text Box 27"/>
          <p:cNvSpPr txBox="1">
            <a:spLocks noChangeArrowheads="1"/>
          </p:cNvSpPr>
          <p:nvPr/>
        </p:nvSpPr>
        <p:spPr bwMode="auto">
          <a:xfrm>
            <a:off x="4038600" y="3352800"/>
            <a:ext cx="18288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“Free SSL” certificates for Web and e-mail and “trust agility”</a:t>
            </a:r>
          </a:p>
        </p:txBody>
      </p:sp>
      <p:sp>
        <p:nvSpPr>
          <p:cNvPr id="10257" name="TextBox 12"/>
          <p:cNvSpPr txBox="1">
            <a:spLocks noChangeArrowheads="1"/>
          </p:cNvSpPr>
          <p:nvPr/>
        </p:nvSpPr>
        <p:spPr bwMode="auto">
          <a:xfrm>
            <a:off x="4038600" y="4876800"/>
            <a:ext cx="2057400" cy="615950"/>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Network security IPSECKEY RFC4025</a:t>
            </a:r>
          </a:p>
        </p:txBody>
      </p:sp>
      <p:sp>
        <p:nvSpPr>
          <p:cNvPr id="10258" name="TextBox 12"/>
          <p:cNvSpPr txBox="1">
            <a:spLocks noChangeArrowheads="1"/>
          </p:cNvSpPr>
          <p:nvPr/>
        </p:nvSpPr>
        <p:spPr bwMode="auto">
          <a:xfrm>
            <a:off x="6248400" y="3352800"/>
            <a:ext cx="1905000" cy="140017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Cross-organizational and trans-national identity and authentication</a:t>
            </a:r>
          </a:p>
        </p:txBody>
      </p:sp>
      <p:sp>
        <p:nvSpPr>
          <p:cNvPr id="10259" name="TextBox 12"/>
          <p:cNvSpPr txBox="1">
            <a:spLocks noChangeArrowheads="1"/>
          </p:cNvSpPr>
          <p:nvPr/>
        </p:nvSpPr>
        <p:spPr bwMode="auto">
          <a:xfrm>
            <a:off x="6400800" y="5105400"/>
            <a:ext cx="2057400" cy="619125"/>
          </a:xfrm>
          <a:prstGeom prst="rect">
            <a:avLst/>
          </a:prstGeom>
          <a:solidFill>
            <a:schemeClr val="bg1"/>
          </a:solidFill>
          <a:ln w="9525">
            <a:solidFill>
              <a:schemeClr val="tx1"/>
            </a:solidFill>
            <a:miter lim="800000"/>
            <a:headEnd/>
            <a:tailEnd/>
          </a:ln>
        </p:spPr>
        <p:txBody>
          <a:bodyPr>
            <a:spAutoFit/>
          </a:bodyPr>
          <a:lstStyle/>
          <a:p>
            <a:r>
              <a:rPr lang="en-US" sz="1700">
                <a:latin typeface="Calibri" pitchFamily="34" charset="0"/>
              </a:rPr>
              <a:t>E-mail security</a:t>
            </a:r>
          </a:p>
          <a:p>
            <a:r>
              <a:rPr lang="en-US" sz="1700">
                <a:latin typeface="Calibri" pitchFamily="34" charset="0"/>
              </a:rPr>
              <a:t> DKIM RFC4871</a:t>
            </a:r>
          </a:p>
        </p:txBody>
      </p:sp>
      <p:sp>
        <p:nvSpPr>
          <p:cNvPr id="10260" name="Text Box 14"/>
          <p:cNvSpPr txBox="1">
            <a:spLocks noChangeArrowheads="1"/>
          </p:cNvSpPr>
          <p:nvPr/>
        </p:nvSpPr>
        <p:spPr bwMode="auto">
          <a:xfrm>
            <a:off x="50292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10261" name="Picture 16" descr="MCj04242440000[1]"/>
          <p:cNvPicPr>
            <a:picLocks noChangeAspect="1" noChangeArrowheads="1"/>
          </p:cNvPicPr>
          <p:nvPr/>
        </p:nvPicPr>
        <p:blipFill>
          <a:blip r:embed="rId4" cstate="print"/>
          <a:srcRect/>
          <a:stretch>
            <a:fillRect/>
          </a:stretch>
        </p:blipFill>
        <p:spPr bwMode="auto">
          <a:xfrm>
            <a:off x="5638800" y="1828800"/>
            <a:ext cx="914400" cy="838200"/>
          </a:xfrm>
          <a:prstGeom prst="rect">
            <a:avLst/>
          </a:prstGeom>
          <a:noFill/>
          <a:ln w="9525">
            <a:noFill/>
            <a:miter lim="800000"/>
            <a:headEnd/>
            <a:tailEnd/>
          </a:ln>
        </p:spPr>
      </p:pic>
      <p:sp>
        <p:nvSpPr>
          <p:cNvPr id="10262" name="TextBox 12" descr="Large checker board"/>
          <p:cNvSpPr txBox="1">
            <a:spLocks noChangeArrowheads="1"/>
          </p:cNvSpPr>
          <p:nvPr/>
        </p:nvSpPr>
        <p:spPr bwMode="auto">
          <a:xfrm>
            <a:off x="41148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10263" name="Line 20"/>
          <p:cNvSpPr>
            <a:spLocks noChangeShapeType="1"/>
          </p:cNvSpPr>
          <p:nvPr/>
        </p:nvSpPr>
        <p:spPr bwMode="auto">
          <a:xfrm>
            <a:off x="19050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10264" name="Text Box 27"/>
          <p:cNvSpPr txBox="1">
            <a:spLocks noChangeArrowheads="1"/>
          </p:cNvSpPr>
          <p:nvPr/>
        </p:nvSpPr>
        <p:spPr bwMode="auto">
          <a:xfrm>
            <a:off x="41148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a:latin typeface="Calibri" pitchFamily="34" charset="0"/>
              </a:rPr>
              <a:t>VoIP securing SIP</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3271</TotalTime>
  <Words>4781</Words>
  <Application>Microsoft Office PowerPoint</Application>
  <PresentationFormat>On-screen Show (4:3)</PresentationFormat>
  <Paragraphs>744</Paragraphs>
  <Slides>87</Slides>
  <Notes>43</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DNSSEC Implementation Module 1</vt:lpstr>
      <vt:lpstr>Overview</vt:lpstr>
      <vt:lpstr>DNSSEC Update</vt:lpstr>
      <vt:lpstr>DNSSEC Update</vt:lpstr>
      <vt:lpstr>BLACKHAT – Jeff Moss, Las Vegas August 04, 2011</vt:lpstr>
      <vt:lpstr>Basic HowTo</vt:lpstr>
      <vt:lpstr>Game changing Internet Core Infrastructure Upgrade </vt:lpstr>
      <vt:lpstr>Opportunity</vt:lpstr>
      <vt:lpstr>Sources of Trust on the Internet</vt:lpstr>
      <vt:lpstr>One effort: DANE in IETF</vt:lpstr>
      <vt:lpstr>Opportunity for Indigenous Certification Authorities</vt:lpstr>
      <vt:lpstr>Achieving full potential</vt:lpstr>
      <vt:lpstr>Design Considerations</vt:lpstr>
      <vt:lpstr>Goals</vt:lpstr>
      <vt:lpstr>Cost Effectiveness</vt:lpstr>
      <vt:lpstr>Cost Effectiveness</vt:lpstr>
      <vt:lpstr>Business Benefits and Motivation (from “The Costs of DNSSEC Deployment” ENISA report) </vt:lpstr>
      <vt:lpstr>Risk Assessment</vt:lpstr>
      <vt:lpstr>Vulnerabilities</vt:lpstr>
      <vt:lpstr>Cost Benefit Analysis</vt:lpstr>
      <vt:lpstr>From ENISA Report</vt:lpstr>
      <vt:lpstr>Anticipated Capital and Operating Expense</vt:lpstr>
      <vt:lpstr>Other Cost Analysis</vt:lpstr>
      <vt:lpstr>Reliability</vt:lpstr>
      <vt:lpstr>Reliability</vt:lpstr>
      <vt:lpstr>Reliability</vt:lpstr>
      <vt:lpstr>Reliability - Automation </vt:lpstr>
      <vt:lpstr>Reliability - Monitor</vt:lpstr>
      <vt:lpstr>Trusted</vt:lpstr>
      <vt:lpstr>Trust</vt:lpstr>
      <vt:lpstr>Transparency</vt:lpstr>
      <vt:lpstr>Transparency</vt:lpstr>
      <vt:lpstr>Say what you do</vt:lpstr>
      <vt:lpstr>Say What You Do - Learn from Existing Trust Services</vt:lpstr>
      <vt:lpstr>Say What You Do - DNSSEC Practices Statement</vt:lpstr>
      <vt:lpstr>Documentation - Root</vt:lpstr>
      <vt:lpstr>Documentation - .SE</vt:lpstr>
      <vt:lpstr>Do what you say</vt:lpstr>
      <vt:lpstr>Key Ceremony</vt:lpstr>
      <vt:lpstr>Prove it</vt:lpstr>
      <vt:lpstr>Prove it - Audit Material</vt:lpstr>
      <vt:lpstr>Prove it</vt:lpstr>
      <vt:lpstr>Prove it</vt:lpstr>
      <vt:lpstr>Security</vt:lpstr>
      <vt:lpstr>Security</vt:lpstr>
      <vt:lpstr>Physical</vt:lpstr>
      <vt:lpstr>Physical - Environmental</vt:lpstr>
      <vt:lpstr>Physical - Tiers</vt:lpstr>
      <vt:lpstr>Physical - Tier Construction</vt:lpstr>
      <vt:lpstr>Physical – Safe Tier</vt:lpstr>
      <vt:lpstr>Physical – Safe Tier</vt:lpstr>
      <vt:lpstr>Physical - Access Control</vt:lpstr>
      <vt:lpstr>Physical - Intrusion Detection</vt:lpstr>
      <vt:lpstr>Physical - Disaster Recovery</vt:lpstr>
      <vt:lpstr>Logical</vt:lpstr>
      <vt:lpstr>Logical - Authentication</vt:lpstr>
      <vt:lpstr>Logical - Multi-Party Control</vt:lpstr>
      <vt:lpstr>Crypto</vt:lpstr>
      <vt:lpstr>Crypto - Algorithms / Key Length</vt:lpstr>
      <vt:lpstr>Crypto - Key Length</vt:lpstr>
      <vt:lpstr>Crypto - Algorithms</vt:lpstr>
      <vt:lpstr>Crypto - Algorithms</vt:lpstr>
      <vt:lpstr>Crypto - KSK/ZSK Split</vt:lpstr>
      <vt:lpstr>Crypto – KSK Rollover</vt:lpstr>
      <vt:lpstr>Crypto - KSK Rollover (cont)</vt:lpstr>
      <vt:lpstr>Crypto – ZSK Rollover</vt:lpstr>
      <vt:lpstr>Number and Schedule of Keys</vt:lpstr>
      <vt:lpstr>Number and Schedule of Keys (cont)</vt:lpstr>
      <vt:lpstr>Crypto - Signature Validity Period</vt:lpstr>
      <vt:lpstr>Crypto - Hardware</vt:lpstr>
      <vt:lpstr>Crypto - Hardware Security Module (HSM)</vt:lpstr>
      <vt:lpstr>Crypto - PKCS11</vt:lpstr>
      <vt:lpstr>Crypto - Smartcards / Tokens</vt:lpstr>
      <vt:lpstr>Crypto -Random Number Generator</vt:lpstr>
      <vt:lpstr>Crypto - FIPS 140-2 Level 4 HSM</vt:lpstr>
      <vt:lpstr>Crypto – FIPS Level 3 HSM</vt:lpstr>
      <vt:lpstr>Crypto - But this is also “level 3”</vt:lpstr>
      <vt:lpstr>Crypto - Other Hardware (cont)</vt:lpstr>
      <vt:lpstr>Miscellaneous</vt:lpstr>
      <vt:lpstr>Tools and Software</vt:lpstr>
      <vt:lpstr>Parental policies</vt:lpstr>
      <vt:lpstr>Demo Implementation</vt:lpstr>
      <vt:lpstr>Demo Implementation</vt:lpstr>
      <vt:lpstr>Off-Line Key generator and KSK Signer</vt:lpstr>
      <vt:lpstr>Off-Net Signer</vt:lpstr>
      <vt:lpstr>Key Management</vt:lpstr>
      <vt:lpstr>Write DNSSEC Practice Statement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 DNSSEC Design Considerations</dc:title>
  <dc:creator>richard.lamb</dc:creator>
  <cp:lastModifiedBy>richard.lamb</cp:lastModifiedBy>
  <cp:revision>180</cp:revision>
  <dcterms:created xsi:type="dcterms:W3CDTF">2011-08-31T05:36:51Z</dcterms:created>
  <dcterms:modified xsi:type="dcterms:W3CDTF">2012-04-19T04:52:26Z</dcterms:modified>
</cp:coreProperties>
</file>