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77" r:id="rId5"/>
    <p:sldId id="278" r:id="rId6"/>
    <p:sldId id="285" r:id="rId7"/>
    <p:sldId id="284" r:id="rId8"/>
    <p:sldId id="259" r:id="rId9"/>
    <p:sldId id="275" r:id="rId10"/>
    <p:sldId id="260" r:id="rId11"/>
    <p:sldId id="261" r:id="rId12"/>
    <p:sldId id="263" r:id="rId13"/>
    <p:sldId id="270" r:id="rId14"/>
    <p:sldId id="264" r:id="rId15"/>
    <p:sldId id="265" r:id="rId16"/>
    <p:sldId id="282" r:id="rId17"/>
    <p:sldId id="269" r:id="rId18"/>
    <p:sldId id="266" r:id="rId19"/>
    <p:sldId id="276" r:id="rId20"/>
    <p:sldId id="286" r:id="rId21"/>
    <p:sldId id="283"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66" autoAdjust="0"/>
  </p:normalViewPr>
  <p:slideViewPr>
    <p:cSldViewPr>
      <p:cViewPr varScale="1">
        <p:scale>
          <a:sx n="66" d="100"/>
          <a:sy n="66" d="100"/>
        </p:scale>
        <p:origin x="-129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4/29/2012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ira.ca/knowledge-centre/technology/dnssec/practice-statement/"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csrc.nist.gov/publications/nistpubs/800-90A/SP800-90A.pdf" TargetMode="External"/><Relationship Id="rId4" Type="http://schemas.openxmlformats.org/officeDocument/2006/relationships/hyperlink" Target="http://www.nytimes.com/2012/02/15/technology/researchers-find-flaw-in-an-online-encryption-method.html?_r=2&amp;h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heregister.co.uk/2011/11/10/botnet_take_down_clean_up/"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pcworld.com/businesscenter/article/250480/fcc_chairman_calls_on_isps_to_adopt_new_security_measures.html" TargetMode="External"/><Relationship Id="rId5" Type="http://schemas.openxmlformats.org/officeDocument/2006/relationships/hyperlink" Target="http://www.fcc.gov/document/chairmans-remarks-cybersecurity-bipartisan-policy-center" TargetMode="External"/><Relationship Id="rId4" Type="http://schemas.openxmlformats.org/officeDocument/2006/relationships/hyperlink" Target="http://threatpost.com/en_us/blogs/major-dns-cache-poisoning-attack-hits-brazilian-isps-11071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sc.sans.edu/diary.html?storyid=1177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genie is out of the bottle.</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LACTLD training I gave in September.  Notes</a:t>
            </a:r>
            <a:r>
              <a:rPr lang="en-US" baseline="0" dirty="0" smtClean="0"/>
              <a:t> from there on simple separation of duties and even </a:t>
            </a:r>
            <a:r>
              <a:rPr lang="en-US" baseline="0" dirty="0" err="1" smtClean="0"/>
              <a:t>ssss.c</a:t>
            </a:r>
            <a:r>
              <a:rPr lang="en-US" baseline="0" dirty="0" smtClean="0"/>
              <a:t> for M-of-N.  Go thru risk analysis, threats and controls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Pull out TEBs.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a:t>
            </a:r>
            <a:r>
              <a:rPr lang="en-US" baseline="0" dirty="0" smtClean="0"/>
              <a:t> </a:t>
            </a:r>
            <a:r>
              <a:rPr lang="en-US" dirty="0" smtClean="0"/>
              <a:t>NZ,</a:t>
            </a:r>
            <a:r>
              <a:rPr lang="en-US" baseline="0" dirty="0" smtClean="0"/>
              <a:t> PCH, and others based on pioneering work by SE / Fredrik and RFC draft for DPS.  I use one for my training sessions and have one translated into Spanish.  I understand JPNIC has one translated into English. </a:t>
            </a:r>
          </a:p>
          <a:p>
            <a:r>
              <a:rPr lang="en-US" sz="1200" u="sng" kern="1200" dirty="0" smtClean="0">
                <a:solidFill>
                  <a:schemeClr val="tx1"/>
                </a:solidFill>
                <a:latin typeface="+mn-lt"/>
                <a:ea typeface="+mn-ea"/>
                <a:cs typeface="+mn-cs"/>
                <a:hlinkClick r:id="rId3"/>
              </a:rPr>
              <a:t>http://cira.ca/knowledge-centre/technology/dnssec/practice-statement/</a:t>
            </a:r>
            <a:r>
              <a:rPr lang="en-US" sz="1200" u="sng" kern="1200" dirty="0" smtClean="0">
                <a:solidFill>
                  <a:schemeClr val="tx1"/>
                </a:solidFill>
                <a:latin typeface="+mn-lt"/>
                <a:ea typeface="+mn-ea"/>
                <a:cs typeface="+mn-cs"/>
              </a:rPr>
              <a:t>  </a:t>
            </a:r>
            <a:endParaRPr lang="en-US" baseline="0" dirty="0" smtClean="0"/>
          </a:p>
          <a:p>
            <a:r>
              <a:rPr lang="en-US" dirty="0" smtClean="0"/>
              <a:t>Recent</a:t>
            </a:r>
            <a:r>
              <a:rPr lang="en-US" baseline="0" dirty="0" smtClean="0"/>
              <a:t> news of bad random numbers for 10s of 1000’s of SSL certificates (15 Feb). 2 out of 1000 offer no security.</a:t>
            </a:r>
            <a:endParaRPr lang="en-US" dirty="0" smtClean="0"/>
          </a:p>
          <a:p>
            <a:r>
              <a:rPr lang="en-US" dirty="0" smtClean="0">
                <a:hlinkClick r:id="rId4"/>
              </a:rPr>
              <a:t>http://www.nytimes.com/2012/02/15/technology/researchers-find-flaw-in-an-online-encryption-method.html?_r=2&amp;hp</a:t>
            </a:r>
            <a:endParaRPr lang="en-US" dirty="0" smtClean="0"/>
          </a:p>
          <a:p>
            <a:r>
              <a:rPr lang="en-US" dirty="0" smtClean="0"/>
              <a:t>DRBG </a:t>
            </a:r>
            <a:r>
              <a:rPr lang="en-US" dirty="0" smtClean="0">
                <a:hlinkClick r:id="rId5"/>
              </a:rPr>
              <a:t>http://csrc.nist.gov/publications/nistpubs/800-90A/SP800-90A.pdf</a:t>
            </a:r>
            <a:endParaRPr lang="en-US" dirty="0" smtClean="0"/>
          </a:p>
          <a:p>
            <a:r>
              <a:rPr lang="en-US" dirty="0" err="1" smtClean="0"/>
              <a:t>SysTrust</a:t>
            </a:r>
            <a:r>
              <a:rPr lang="en-US" dirty="0" smtClean="0"/>
              <a:t> similar to </a:t>
            </a:r>
            <a:r>
              <a:rPr lang="en-US" dirty="0" err="1" smtClean="0"/>
              <a:t>WebTrust</a:t>
            </a:r>
            <a:r>
              <a:rPr lang="en-US" dirty="0" smtClean="0"/>
              <a:t> – economies of similarity.  </a:t>
            </a:r>
          </a:p>
          <a:p>
            <a:r>
              <a:rPr lang="en-US" dirty="0" smtClean="0"/>
              <a:t>Number</a:t>
            </a:r>
            <a:r>
              <a:rPr lang="en-US" baseline="0" dirty="0" smtClean="0"/>
              <a:t> of SSL: 4M/200+M sites Could have many more.  </a:t>
            </a:r>
          </a:p>
          <a:p>
            <a:r>
              <a:rPr lang="en-US" baseline="0" dirty="0" smtClean="0"/>
              <a:t>Many countries use VRSN for </a:t>
            </a:r>
            <a:r>
              <a:rPr lang="en-US" baseline="0" dirty="0" err="1" smtClean="0"/>
              <a:t>govt</a:t>
            </a:r>
            <a:r>
              <a:rPr lang="en-US" baseline="0" dirty="0" smtClean="0"/>
              <a:t> dig sign.  Why not own country?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DNSSEC deployment as an excuse to improve all process (ENISA)</a:t>
            </a:r>
          </a:p>
          <a:p>
            <a:endParaRPr lang="en-US" dirty="0" smtClean="0"/>
          </a:p>
          <a:p>
            <a:r>
              <a:rPr lang="en-US" dirty="0" smtClean="0"/>
              <a:t>Leverage </a:t>
            </a:r>
            <a:r>
              <a:rPr lang="en-US" dirty="0" err="1" smtClean="0"/>
              <a:t>govt</a:t>
            </a:r>
            <a:r>
              <a:rPr lang="en-US" dirty="0" smtClean="0"/>
              <a:t> interests in cyber security (+secure smart grid and other infrastructures that rely on DNSSEC) and digital identity efforts.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Opportunity to use DNSSEC requirements and current interest in digital identity systems as an excuse to improve overall DNS and identity ecosystems</a:t>
            </a:r>
          </a:p>
          <a:p>
            <a:endParaRPr lang="en-US" dirty="0" smtClean="0"/>
          </a:p>
          <a:p>
            <a:r>
              <a:rPr lang="en-US" dirty="0" smtClean="0"/>
              <a:t>DNS/DNSSEC part of all Internet ecosystems.</a:t>
            </a:r>
          </a:p>
          <a:p>
            <a:pPr>
              <a:lnSpc>
                <a:spcPct val="80000"/>
              </a:lnSpc>
              <a:defRPr/>
            </a:pPr>
            <a:endParaRPr lang="en-US" dirty="0" smtClean="0"/>
          </a:p>
          <a:p>
            <a:pPr>
              <a:lnSpc>
                <a:spcPct val="80000"/>
              </a:lnSpc>
              <a:defRPr/>
            </a:pPr>
            <a:r>
              <a:rPr lang="en-US" dirty="0" smtClean="0"/>
              <a:t>In order to realize the full benefits of DNSSEC, DNS operators and other entities that make up the chain of trust must embrace transparent IT security processes and practices. </a:t>
            </a:r>
          </a:p>
          <a:p>
            <a:pPr>
              <a:lnSpc>
                <a:spcPct val="80000"/>
              </a:lnSpc>
              <a:defRPr/>
            </a:pPr>
            <a:endParaRPr lang="en-US" dirty="0" smtClean="0"/>
          </a:p>
          <a:p>
            <a:pPr>
              <a:lnSpc>
                <a:spcPct val="80000"/>
              </a:lnSpc>
              <a:defRPr/>
            </a:pPr>
            <a:r>
              <a:rPr lang="en-US" dirty="0" smtClean="0"/>
              <a:t>Greater end user and Registrant awareness of the benefits of DNSSEC is needed to drive a virtuous cycle of effective deployment. </a:t>
            </a:r>
          </a:p>
          <a:p>
            <a:pPr>
              <a:lnSpc>
                <a:spcPct val="80000"/>
              </a:lnSpc>
              <a:defRPr/>
            </a:pPr>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Nothing is perfect but forcing thought about secure processes and practices helps solve many </a:t>
            </a:r>
            <a:r>
              <a:rPr lang="en-US" dirty="0" err="1" smtClean="0"/>
              <a:t>exisiting</a:t>
            </a:r>
            <a:r>
              <a:rPr lang="en-US" baseline="0" dirty="0" smtClean="0"/>
              <a:t> problems. Doing the DPS is the </a:t>
            </a:r>
            <a:r>
              <a:rPr lang="en-US" baseline="0" dirty="0" err="1" smtClean="0"/>
              <a:t>mesuarble</a:t>
            </a:r>
            <a:r>
              <a:rPr lang="en-US" baseline="0" dirty="0" smtClean="0"/>
              <a:t> </a:t>
            </a:r>
            <a:r>
              <a:rPr lang="en-US" baseline="0" dirty="0" err="1" smtClean="0"/>
              <a:t>exercize</a:t>
            </a:r>
            <a:r>
              <a:rPr lang="en-US" baseline="0" dirty="0" smtClean="0"/>
              <a:t> that provides this.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Ask.  I have seen them all.  I am happy to do a training session here.  Its my job.</a:t>
            </a:r>
          </a:p>
          <a:p>
            <a:endParaRPr lang="en-US" dirty="0" smtClean="0"/>
          </a:p>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Aft>
                <a:spcPts val="0"/>
              </a:spcAft>
              <a:defRPr/>
            </a:pPr>
            <a:r>
              <a:rPr lang="en-US" dirty="0" smtClean="0"/>
              <a:t>Smart Electrical Grid effort</a:t>
            </a:r>
            <a:r>
              <a:rPr lang="en-US" baseline="0" dirty="0" smtClean="0"/>
              <a:t> - </a:t>
            </a:r>
            <a:r>
              <a:rPr lang="en-US" dirty="0" smtClean="0"/>
              <a:t>Not just reading meters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DNS Changer/Ghost Click: 4M PCs across 100 countries  - </a:t>
            </a:r>
            <a:r>
              <a:rPr lang="en-US" sz="1200" u="sng" kern="1200" dirty="0" smtClean="0">
                <a:solidFill>
                  <a:schemeClr val="tx1"/>
                </a:solidFill>
                <a:latin typeface="+mn-lt"/>
                <a:ea typeface="+mn-ea"/>
                <a:cs typeface="+mn-cs"/>
                <a:hlinkClick r:id="rId3"/>
              </a:rPr>
              <a:t>http://www.theregister.co.uk/2011/11/10/botnet_take_down_clean_up/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4"/>
              </a:rPr>
              <a:t>http://threatpost.com/en_us/blogs/major-dns-cache-poisoning-attack-hits-brazilian-isps-110711</a:t>
            </a:r>
            <a:endParaRPr lang="en-US" sz="1200" kern="1200" dirty="0" smtClean="0">
              <a:solidFill>
                <a:schemeClr val="tx1"/>
              </a:solidFill>
              <a:latin typeface="+mn-lt"/>
              <a:ea typeface="+mn-ea"/>
              <a:cs typeface="+mn-cs"/>
            </a:endParaRPr>
          </a:p>
          <a:p>
            <a:endParaRPr lang="en-US" dirty="0" smtClean="0"/>
          </a:p>
          <a:p>
            <a:r>
              <a:rPr lang="en-US" dirty="0" smtClean="0"/>
              <a:t>Potentially millions of users effected.</a:t>
            </a:r>
          </a:p>
          <a:p>
            <a:endParaRPr lang="en-US" dirty="0" smtClean="0"/>
          </a:p>
          <a:p>
            <a:r>
              <a:rPr lang="en-US" dirty="0" smtClean="0"/>
              <a:t>TLD+SSL opportunity and economy - .NG</a:t>
            </a:r>
            <a:r>
              <a:rPr lang="en-US" baseline="0" dirty="0" smtClean="0"/>
              <a:t> and others.</a:t>
            </a:r>
          </a:p>
          <a:p>
            <a:r>
              <a:rPr lang="en-US" dirty="0" smtClean="0">
                <a:hlinkClick r:id="rId5"/>
              </a:rPr>
              <a:t>http://www.fcc.gov/document/chairmans-remarks-cybersecurity-bipartisan-policy-center</a:t>
            </a:r>
            <a:endParaRPr lang="en-US" baseline="0" dirty="0" smtClean="0"/>
          </a:p>
          <a:p>
            <a:r>
              <a:rPr lang="en-US" dirty="0" smtClean="0">
                <a:hlinkClick r:id="rId6"/>
              </a:rPr>
              <a:t>http://www.pcworld.com/businesscenter/article/250480/fcc_chairman_calls_on_isps_to_adopt_new_security_measures.html</a:t>
            </a:r>
            <a:endParaRPr lang="en-US" baseline="0" dirty="0" smtClean="0"/>
          </a:p>
          <a:p>
            <a:r>
              <a:rPr lang="en-US" sz="1200" b="0" i="0" kern="1200" dirty="0" smtClean="0">
                <a:solidFill>
                  <a:schemeClr val="tx1"/>
                </a:solidFill>
                <a:latin typeface="+mn-lt"/>
                <a:ea typeface="+mn-ea"/>
                <a:cs typeface="+mn-cs"/>
              </a:rPr>
              <a:t>“A report by Gartner found 3.6 million Americans getting redirected to bogus websites in </a:t>
            </a:r>
          </a:p>
          <a:p>
            <a:r>
              <a:rPr lang="en-US" sz="1200" b="0" i="0" kern="1200" dirty="0" smtClean="0">
                <a:solidFill>
                  <a:schemeClr val="tx1"/>
                </a:solidFill>
                <a:latin typeface="+mn-lt"/>
                <a:ea typeface="+mn-ea"/>
                <a:cs typeface="+mn-cs"/>
              </a:rPr>
              <a:t>a single year, costing them $3.2 billion.,” said </a:t>
            </a:r>
            <a:r>
              <a:rPr lang="en-US" sz="1200" b="0" i="0" kern="1200" dirty="0" err="1" smtClean="0">
                <a:solidFill>
                  <a:schemeClr val="tx1"/>
                </a:solidFill>
                <a:latin typeface="+mn-lt"/>
                <a:ea typeface="+mn-ea"/>
                <a:cs typeface="+mn-cs"/>
              </a:rPr>
              <a:t>Genachowski</a:t>
            </a:r>
            <a:r>
              <a:rPr lang="en-US" sz="1200" b="0" i="0" kern="1200" dirty="0" smtClean="0">
                <a:solidFill>
                  <a:schemeClr val="tx1"/>
                </a:solidFill>
                <a:latin typeface="+mn-lt"/>
                <a:ea typeface="+mn-ea"/>
                <a:cs typeface="+mn-cs"/>
              </a:rPr>
              <a:t>. and “urge[d] all broadband providers to begin implementing DNSSEC as soon as possible.”</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 Rogue insider who added bogus entries to ISP resolvers. </a:t>
            </a:r>
            <a:r>
              <a:rPr lang="pt-BR" smtClean="0"/>
              <a:t>( alguma demanda priveligiada de dentro dos ISP que adicionou a entrada falsa.</a:t>
            </a:r>
            <a:endParaRPr lang="en-US" smtClean="0"/>
          </a:p>
          <a:p>
            <a:r>
              <a:rPr lang="pt-BR" smtClean="0"/>
              <a:t>2) Hacking of customer premise gateways (mainly home/SOHO routers) with default or easily guessed passwords to add bogus entries. There was possibly some vulnerability hacking in this area as well, but no clear answer on that.</a:t>
            </a: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60A99BAC-F41F-408B-8085-6E28F53586E3}"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sz="1200" kern="1200" dirty="0" smtClean="0">
                <a:solidFill>
                  <a:schemeClr val="tx1"/>
                </a:solidFill>
                <a:latin typeface="+mn-lt"/>
                <a:ea typeface="+mn-ea"/>
                <a:cs typeface="+mn-cs"/>
              </a:rPr>
              <a:t>US ISP Comcast DNSSEC deployment plan for 18M customers and &gt;5000 domain names </a:t>
            </a:r>
            <a:r>
              <a:rPr lang="en-US" sz="1200" u="sng" kern="1200" dirty="0" smtClean="0">
                <a:solidFill>
                  <a:schemeClr val="tx1"/>
                </a:solidFill>
                <a:latin typeface="+mn-lt"/>
                <a:ea typeface="+mn-ea"/>
                <a:cs typeface="+mn-cs"/>
                <a:hlinkClick r:id="rId4"/>
              </a:rPr>
              <a:t>http://blog.comcast.com/2011/12/dnssec-deployment-update.html</a:t>
            </a:r>
            <a:r>
              <a:rPr lang="en-US" sz="1200" kern="1200" dirty="0" smtClean="0">
                <a:solidFill>
                  <a:schemeClr val="tx1"/>
                </a:solidFill>
                <a:latin typeface="+mn-lt"/>
                <a:ea typeface="+mn-ea"/>
                <a:cs typeface="+mn-cs"/>
              </a:rPr>
              <a:t> .</a:t>
            </a:r>
          </a:p>
          <a:p>
            <a:endParaRPr lang="en-US" dirty="0" smtClean="0">
              <a:hlinkClick r:id="rId3"/>
            </a:endParaRPr>
          </a:p>
          <a:p>
            <a:r>
              <a:rPr lang="en-US" dirty="0" smtClean="0">
                <a:hlinkClick r:id="rId3"/>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r>
              <a:rPr lang="en-US" dirty="0" smtClean="0"/>
              <a:t>“ISP support for DNSSEC is necessary even in a future in which end points perform all validation. They must be able to, at a minimum, recognize DNSSEC-related traffic and allow it to pass for the smooth functioning of an end-to-end, DNSSEC-secured system.”</a:t>
            </a:r>
          </a:p>
          <a:p>
            <a:endParaRPr lang="en-US" dirty="0" smtClean="0"/>
          </a:p>
          <a:p>
            <a:r>
              <a:rPr lang="en-US" dirty="0" smtClean="0"/>
              <a:t>Tools like DNS-Trigger, the CZ plug-in, etc help test this.</a:t>
            </a:r>
          </a:p>
          <a:p>
            <a:endParaRPr lang="en-US" dirty="0" smtClean="0"/>
          </a:p>
          <a:p>
            <a:r>
              <a:rPr lang="en-US" dirty="0" smtClean="0"/>
              <a:t>~6000 .COM 12 Dec 2011</a:t>
            </a:r>
          </a:p>
          <a:p>
            <a:r>
              <a:rPr lang="en-US" dirty="0" smtClean="0"/>
              <a:t>For a virtuous cycle of secure</a:t>
            </a:r>
            <a:r>
              <a:rPr lang="en-US" baseline="0" dirty="0" smtClean="0"/>
              <a:t> DNSSEC implementations towards full deployment.</a:t>
            </a:r>
          </a:p>
          <a:p>
            <a:r>
              <a:rPr lang="en-US" baseline="0" dirty="0" smtClean="0"/>
              <a:t>…and brings to bear improvements in overall IT security processes and practices that will address growing number of exploits such as hijacking.</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Joe Klein/</a:t>
            </a:r>
            <a:r>
              <a:rPr lang="en-US" dirty="0" err="1" smtClean="0"/>
              <a:t>Qinetiq</a:t>
            </a:r>
            <a:r>
              <a:rPr lang="en-US" smtClean="0"/>
              <a:t>/CES – “hard </a:t>
            </a:r>
            <a:r>
              <a:rPr lang="en-US" dirty="0" smtClean="0"/>
              <a:t>to justify trust as a feature at many apps at the second </a:t>
            </a:r>
            <a:r>
              <a:rPr lang="en-US" smtClean="0"/>
              <a:t>level domain”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with secure IT practices unlike </a:t>
            </a:r>
            <a:r>
              <a:rPr lang="en-US" dirty="0" err="1" smtClean="0"/>
              <a:t>DigiNotar</a:t>
            </a:r>
            <a:r>
              <a:rPr lang="en-US" dirty="0" smtClean="0"/>
              <a:t>/black tulip etc.  Things can spiral into failure if we end up like SSL.</a:t>
            </a:r>
          </a:p>
          <a:p>
            <a:r>
              <a:rPr lang="en-US" dirty="0" smtClean="0"/>
              <a:t>Domain hijacking </a:t>
            </a:r>
            <a:r>
              <a:rPr lang="en-US" dirty="0" err="1" smtClean="0"/>
              <a:t>redux</a:t>
            </a:r>
            <a:r>
              <a:rPr lang="en-US" dirty="0" smtClean="0"/>
              <a:t> - </a:t>
            </a:r>
            <a:r>
              <a:rPr lang="en-US" dirty="0" smtClean="0">
                <a:hlinkClick r:id="rId3"/>
              </a:rPr>
              <a:t>https://isc.sans.edu/diary.html?storyid=11770</a:t>
            </a:r>
            <a:endParaRPr lang="en-US" dirty="0" smtClean="0"/>
          </a:p>
          <a:p>
            <a:r>
              <a:rPr lang="en-US" dirty="0" smtClean="0"/>
              <a:t>SSAC 044</a:t>
            </a:r>
          </a:p>
          <a:p>
            <a:r>
              <a:rPr lang="en-US" dirty="0" smtClean="0"/>
              <a:t>SSAC</a:t>
            </a:r>
            <a:r>
              <a:rPr lang="en-US" baseline="0" dirty="0" smtClean="0"/>
              <a:t> 007</a:t>
            </a:r>
            <a:endParaRPr lang="en-US" dirty="0" smtClean="0"/>
          </a:p>
          <a:p>
            <a:r>
              <a:rPr lang="en-US" dirty="0" smtClean="0"/>
              <a:t>DNS-EASY presentation</a:t>
            </a:r>
            <a:r>
              <a:rPr lang="en-US" baseline="0" dirty="0" smtClean="0"/>
              <a:t> on DNSSEC: how to avoid certain failure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CIRA</a:t>
            </a:r>
            <a:r>
              <a:rPr lang="en-US" baseline="0" dirty="0" smtClean="0"/>
              <a:t> just published a DPS  -  all based on SE.  I have Spanish one as well.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4/29/2012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4/29/2012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4/29/2012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4/29/2012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securelist.com/en/blog/208193214/Massive_DNS_poisoning_attacks_in_Brazil"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DNSSEC Deployment:  Where We </a:t>
            </a:r>
            <a:r>
              <a:rPr lang="en-US" dirty="0" smtClean="0"/>
              <a:t>Are (and where we need to be)</a:t>
            </a:r>
            <a:endParaRPr lang="en-US" dirty="0"/>
          </a:p>
        </p:txBody>
      </p:sp>
      <p:sp>
        <p:nvSpPr>
          <p:cNvPr id="3" name="Subtitle 2"/>
          <p:cNvSpPr>
            <a:spLocks noGrp="1"/>
          </p:cNvSpPr>
          <p:nvPr>
            <p:ph type="subTitle" idx="1"/>
          </p:nvPr>
        </p:nvSpPr>
        <p:spPr/>
        <p:txBody>
          <a:bodyPr>
            <a:normAutofit/>
          </a:bodyPr>
          <a:lstStyle/>
          <a:p>
            <a:pPr algn="ctr"/>
            <a:r>
              <a:rPr lang="en-US" dirty="0" smtClean="0"/>
              <a:t>MENOG 10, Dubai </a:t>
            </a:r>
          </a:p>
          <a:p>
            <a:pPr algn="ctr"/>
            <a:r>
              <a:rPr lang="en-US" dirty="0" smtClean="0"/>
              <a:t>30 April 2012</a:t>
            </a:r>
          </a:p>
          <a:p>
            <a:pPr algn="ctr"/>
            <a:r>
              <a:rPr lang="en-US" dirty="0" smtClean="0"/>
              <a:t>richard.lamb@icann.org</a:t>
            </a:r>
          </a:p>
        </p:txBody>
      </p:sp>
      <p:pic>
        <p:nvPicPr>
          <p:cNvPr id="4" name="Picture 2"/>
          <p:cNvPicPr>
            <a:picLocks noChangeAspect="1" noChangeArrowheads="1"/>
          </p:cNvPicPr>
          <p:nvPr/>
        </p:nvPicPr>
        <p:blipFill>
          <a:blip r:embed="rId2" cstate="print"/>
          <a:srcRect/>
          <a:stretch>
            <a:fillRect/>
          </a:stretch>
        </p:blipFill>
        <p:spPr bwMode="auto">
          <a:xfrm>
            <a:off x="8305800" y="228600"/>
            <a:ext cx="838200" cy="670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coreboard.verisignlabs.com/count-trace.png"/>
          <p:cNvPicPr>
            <a:picLocks noChangeAspect="1" noChangeArrowheads="1"/>
          </p:cNvPicPr>
          <p:nvPr/>
        </p:nvPicPr>
        <p:blipFill>
          <a:blip r:embed="rId3" cstate="print"/>
          <a:srcRect/>
          <a:stretch>
            <a:fillRect/>
          </a:stretch>
        </p:blipFill>
        <p:spPr bwMode="auto">
          <a:xfrm>
            <a:off x="4953000" y="3863138"/>
            <a:ext cx="4013690" cy="2994862"/>
          </a:xfrm>
          <a:prstGeom prst="rect">
            <a:avLst/>
          </a:prstGeom>
          <a:noFill/>
        </p:spPr>
      </p:pic>
      <p:sp>
        <p:nvSpPr>
          <p:cNvPr id="2" name="Title 1"/>
          <p:cNvSpPr>
            <a:spLocks noGrp="1"/>
          </p:cNvSpPr>
          <p:nvPr>
            <p:ph type="title"/>
          </p:nvPr>
        </p:nvSpPr>
        <p:spPr/>
        <p:txBody>
          <a:bodyPr/>
          <a:lstStyle/>
          <a:p>
            <a:pPr algn="ctr"/>
            <a:r>
              <a:rPr lang="en-US" dirty="0" smtClean="0"/>
              <a:t>What needs to happen</a:t>
            </a:r>
            <a:endParaRPr lang="en-US" dirty="0"/>
          </a:p>
        </p:txBody>
      </p:sp>
      <p:sp>
        <p:nvSpPr>
          <p:cNvPr id="3" name="Content Placeholder 2"/>
          <p:cNvSpPr>
            <a:spLocks noGrp="1"/>
          </p:cNvSpPr>
          <p:nvPr>
            <p:ph idx="1"/>
          </p:nvPr>
        </p:nvSpPr>
        <p:spPr/>
        <p:txBody>
          <a:bodyPr/>
          <a:lstStyle/>
          <a:p>
            <a:r>
              <a:rPr lang="en-US" dirty="0" smtClean="0"/>
              <a:t>ISPs need to support DNSSEC*.</a:t>
            </a:r>
          </a:p>
          <a:p>
            <a:endParaRPr lang="en-US" dirty="0" smtClean="0"/>
          </a:p>
          <a:p>
            <a:r>
              <a:rPr lang="en-US" dirty="0" smtClean="0"/>
              <a:t>Domain name holders need to sign.</a:t>
            </a:r>
          </a:p>
          <a:p>
            <a:endParaRPr lang="en-US" dirty="0" smtClean="0"/>
          </a:p>
          <a:p>
            <a:r>
              <a:rPr lang="en-US" dirty="0" smtClean="0"/>
              <a:t>…all in a trustworthy fashion.</a:t>
            </a:r>
          </a:p>
          <a:p>
            <a:pPr>
              <a:buNone/>
            </a:pPr>
            <a:endParaRPr lang="en-US" dirty="0" smtClean="0"/>
          </a:p>
          <a:p>
            <a:endParaRPr lang="en-US" dirty="0" smtClean="0"/>
          </a:p>
        </p:txBody>
      </p:sp>
      <p:sp>
        <p:nvSpPr>
          <p:cNvPr id="5" name="Rectangle 4"/>
          <p:cNvSpPr/>
          <p:nvPr/>
        </p:nvSpPr>
        <p:spPr>
          <a:xfrm>
            <a:off x="533400" y="5867400"/>
            <a:ext cx="5943600" cy="369332"/>
          </a:xfrm>
          <a:prstGeom prst="rect">
            <a:avLst/>
          </a:prstGeom>
        </p:spPr>
        <p:txBody>
          <a:bodyPr wrap="square">
            <a:spAutoFit/>
          </a:bodyPr>
          <a:lstStyle/>
          <a:p>
            <a:r>
              <a:rPr lang="en-US" b="1" dirty="0" smtClean="0"/>
              <a:t>* Tools to test with https://labs.nic.cz/dnssec-validator/</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Barriers to success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Registrar support*</a:t>
            </a:r>
          </a:p>
          <a:p>
            <a:pPr lvl="1"/>
            <a:r>
              <a:rPr lang="en-US" dirty="0" smtClean="0"/>
              <a:t>chicken and egg</a:t>
            </a:r>
          </a:p>
          <a:p>
            <a:pPr lvl="1">
              <a:buNone/>
            </a:pPr>
            <a:endParaRPr lang="en-US" dirty="0" smtClean="0"/>
          </a:p>
          <a:p>
            <a:r>
              <a:rPr lang="en-US" dirty="0" smtClean="0"/>
              <a:t>Ease of implementation</a:t>
            </a:r>
          </a:p>
          <a:p>
            <a:pPr lvl="1"/>
            <a:r>
              <a:rPr lang="en-US" dirty="0" smtClean="0"/>
              <a:t>security/crypto/management cost/complexity</a:t>
            </a:r>
          </a:p>
          <a:p>
            <a:pPr lvl="1"/>
            <a:r>
              <a:rPr lang="en-US" dirty="0" smtClean="0"/>
              <a:t>no click and sign</a:t>
            </a:r>
          </a:p>
          <a:p>
            <a:pPr>
              <a:buNone/>
            </a:pPr>
            <a:endParaRPr lang="en-US" dirty="0" smtClean="0"/>
          </a:p>
          <a:p>
            <a:r>
              <a:rPr lang="en-US" dirty="0" smtClean="0"/>
              <a:t>Trust</a:t>
            </a:r>
          </a:p>
          <a:p>
            <a:pPr lvl="1"/>
            <a:r>
              <a:rPr lang="en-US" dirty="0" smtClean="0"/>
              <a:t>insecure practices and processes</a:t>
            </a:r>
          </a:p>
          <a:p>
            <a:pPr lvl="1"/>
            <a:r>
              <a:rPr lang="en-US" dirty="0" smtClean="0"/>
              <a:t>garbage in, garbage out</a:t>
            </a:r>
          </a:p>
          <a:p>
            <a:pPr>
              <a:buNone/>
            </a:pPr>
            <a:endParaRPr lang="en-US" dirty="0" smtClean="0"/>
          </a:p>
        </p:txBody>
      </p:sp>
      <p:sp>
        <p:nvSpPr>
          <p:cNvPr id="4" name="Rectangle 3"/>
          <p:cNvSpPr/>
          <p:nvPr/>
        </p:nvSpPr>
        <p:spPr>
          <a:xfrm>
            <a:off x="2590800" y="6096000"/>
            <a:ext cx="6553200" cy="369332"/>
          </a:xfrm>
          <a:prstGeom prst="rect">
            <a:avLst/>
          </a:prstGeom>
        </p:spPr>
        <p:txBody>
          <a:bodyPr wrap="square">
            <a:spAutoFit/>
          </a:bodyPr>
          <a:lstStyle/>
          <a:p>
            <a:r>
              <a:rPr lang="en-US" dirty="0" smtClean="0"/>
              <a:t>*http://www.icann.org/en/news/in-focus/dnssec/deployment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Solutions</a:t>
            </a:r>
            <a:endParaRPr lang="en-US" dirty="0"/>
          </a:p>
        </p:txBody>
      </p:sp>
      <p:sp>
        <p:nvSpPr>
          <p:cNvPr id="3" name="Content Placeholder 2"/>
          <p:cNvSpPr>
            <a:spLocks noGrp="1"/>
          </p:cNvSpPr>
          <p:nvPr>
            <p:ph idx="1"/>
          </p:nvPr>
        </p:nvSpPr>
        <p:spPr>
          <a:xfrm>
            <a:off x="457200" y="1295400"/>
            <a:ext cx="8229600" cy="4953000"/>
          </a:xfrm>
        </p:spPr>
        <p:txBody>
          <a:bodyPr>
            <a:normAutofit fontScale="85000" lnSpcReduction="20000"/>
          </a:bodyPr>
          <a:lstStyle/>
          <a:p>
            <a:r>
              <a:rPr lang="en-US" dirty="0" smtClean="0"/>
              <a:t>Create demand for DNSSEC: Raise awareness of domain holders (content) and users (eyes)</a:t>
            </a:r>
          </a:p>
          <a:p>
            <a:r>
              <a:rPr lang="en-US" dirty="0" smtClean="0"/>
              <a:t>Ease Implementation: </a:t>
            </a:r>
          </a:p>
          <a:p>
            <a:pPr lvl="1"/>
            <a:r>
              <a:rPr lang="en-US" dirty="0" smtClean="0"/>
              <a:t>DNSSEC training drawn from existing implementations</a:t>
            </a:r>
          </a:p>
          <a:p>
            <a:pPr lvl="1"/>
            <a:r>
              <a:rPr lang="en-US" dirty="0" smtClean="0"/>
              <a:t>Key management automation and monitoring</a:t>
            </a:r>
          </a:p>
          <a:p>
            <a:pPr lvl="1"/>
            <a:r>
              <a:rPr lang="en-US" dirty="0" smtClean="0"/>
              <a:t>Crypto: HSM? Smartcard? TPM chip? Soft keys? - all good</a:t>
            </a:r>
          </a:p>
          <a:p>
            <a:r>
              <a:rPr lang="en-US" dirty="0" smtClean="0"/>
              <a:t>Trust: Transparent and Secure processes and practices</a:t>
            </a:r>
          </a:p>
          <a:p>
            <a:pPr lvl="1"/>
            <a:r>
              <a:rPr lang="en-US" dirty="0" smtClean="0"/>
              <a:t>Writing a DPS creates the right mindset for:</a:t>
            </a:r>
          </a:p>
          <a:p>
            <a:pPr lvl="2"/>
            <a:r>
              <a:rPr lang="en-US" dirty="0" smtClean="0"/>
              <a:t>Separation of duties</a:t>
            </a:r>
          </a:p>
          <a:p>
            <a:pPr lvl="2"/>
            <a:r>
              <a:rPr lang="en-US" dirty="0" smtClean="0"/>
              <a:t>Documented procedures</a:t>
            </a:r>
          </a:p>
          <a:p>
            <a:pPr lvl="2"/>
            <a:r>
              <a:rPr lang="en-US" dirty="0" smtClean="0"/>
              <a:t>Audit logging</a:t>
            </a:r>
          </a:p>
          <a:p>
            <a:pPr lvl="1"/>
            <a:r>
              <a:rPr lang="en-US" dirty="0" smtClean="0"/>
              <a:t>Opportunity to improve overall operations using DNSSEC as an excuse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dirty="0" smtClean="0"/>
              <a:t>Learn from CA successes </a:t>
            </a:r>
            <a:br>
              <a:rPr lang="en-US" dirty="0" smtClean="0"/>
            </a:br>
            <a:r>
              <a:rPr lang="en-US" dirty="0" smtClean="0"/>
              <a:t>(and mistakes)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implementation can be </a:t>
            </a:r>
            <a:r>
              <a:rPr lang="en-US" dirty="0" err="1" smtClean="0"/>
              <a:t>thi</a:t>
            </a:r>
            <a:r>
              <a:rPr lang="en-US" dirty="0" smtClean="0"/>
              <a:t>$</a:t>
            </a:r>
            <a:endParaRPr lang="en-US"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4038600" y="4191000"/>
            <a:ext cx="4743450" cy="1876425"/>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676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…or this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lstStyle/>
          <a:p>
            <a:r>
              <a:rPr lang="en-US" dirty="0" smtClean="0"/>
              <a:t>..or this  (from .</a:t>
            </a:r>
            <a:r>
              <a:rPr lang="en-US" dirty="0" err="1" smtClean="0"/>
              <a:t>cr</a:t>
            </a:r>
            <a:r>
              <a:rPr lang="en-US" dirty="0" smtClean="0"/>
              <a:t>)</a:t>
            </a:r>
            <a:endParaRPr lang="en-US" dirty="0"/>
          </a:p>
        </p:txBody>
      </p:sp>
      <p:sp>
        <p:nvSpPr>
          <p:cNvPr id="4" name="TextBox 3"/>
          <p:cNvSpPr txBox="1"/>
          <p:nvPr/>
        </p:nvSpPr>
        <p:spPr>
          <a:xfrm>
            <a:off x="762000" y="2747665"/>
            <a:ext cx="1600200" cy="646331"/>
          </a:xfrm>
          <a:prstGeom prst="rect">
            <a:avLst/>
          </a:prstGeom>
          <a:noFill/>
          <a:ln>
            <a:solidFill>
              <a:schemeClr val="tx1"/>
            </a:solidFill>
          </a:ln>
        </p:spPr>
        <p:txBody>
          <a:bodyPr wrap="square" rtlCol="0">
            <a:spAutoFit/>
          </a:bodyPr>
          <a:lstStyle/>
          <a:p>
            <a:pPr algn="ctr"/>
            <a:r>
              <a:rPr lang="en-US" b="1" dirty="0" smtClean="0"/>
              <a:t>Offline Laptop with TPM</a:t>
            </a:r>
            <a:endParaRPr lang="en-US" b="1" dirty="0"/>
          </a:p>
        </p:txBody>
      </p:sp>
      <p:sp>
        <p:nvSpPr>
          <p:cNvPr id="5" name="TextBox 4"/>
          <p:cNvSpPr txBox="1"/>
          <p:nvPr/>
        </p:nvSpPr>
        <p:spPr>
          <a:xfrm>
            <a:off x="5168484" y="2797433"/>
            <a:ext cx="1600200" cy="923330"/>
          </a:xfrm>
          <a:prstGeom prst="rect">
            <a:avLst/>
          </a:prstGeom>
          <a:noFill/>
          <a:ln>
            <a:solidFill>
              <a:schemeClr val="tx1"/>
            </a:solidFill>
          </a:ln>
        </p:spPr>
        <p:txBody>
          <a:bodyPr wrap="square" rtlCol="0">
            <a:spAutoFit/>
          </a:bodyPr>
          <a:lstStyle/>
          <a:p>
            <a:pPr algn="ctr"/>
            <a:r>
              <a:rPr lang="en-US" b="1" dirty="0" smtClean="0"/>
              <a:t>Online/off-net DNSSEC Signer with TPM</a:t>
            </a:r>
            <a:endParaRPr lang="en-US"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720763"/>
            <a:ext cx="0" cy="25777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923330"/>
          </a:xfrm>
          <a:prstGeom prst="rect">
            <a:avLst/>
          </a:prstGeom>
          <a:noFill/>
          <a:ln>
            <a:noFill/>
          </a:ln>
        </p:spPr>
        <p:txBody>
          <a:bodyPr wrap="square" rtlCol="0">
            <a:spAutoFit/>
          </a:bodyPr>
          <a:lstStyle/>
          <a:p>
            <a:pPr algn="ctr"/>
            <a:r>
              <a:rPr lang="en-US" b="1" dirty="0" smtClean="0"/>
              <a:t>Transport KSK signed DNSKEY </a:t>
            </a:r>
            <a:r>
              <a:rPr lang="en-US" b="1" dirty="0" err="1" smtClean="0"/>
              <a:t>RRsets</a:t>
            </a:r>
            <a:endParaRPr lang="en-US"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646331"/>
          </a:xfrm>
          <a:prstGeom prst="rect">
            <a:avLst/>
          </a:prstGeom>
          <a:noFill/>
          <a:ln>
            <a:noFill/>
          </a:ln>
        </p:spPr>
        <p:txBody>
          <a:bodyPr wrap="square" rtlCol="0">
            <a:spAutoFit/>
          </a:bodyPr>
          <a:lstStyle/>
          <a:p>
            <a:pPr algn="ctr"/>
            <a:r>
              <a:rPr lang="en-US" b="1" dirty="0" smtClean="0"/>
              <a:t>signed</a:t>
            </a:r>
          </a:p>
          <a:p>
            <a:pPr algn="ctr"/>
            <a:r>
              <a:rPr lang="en-US" b="1" dirty="0" smtClean="0"/>
              <a:t>zone</a:t>
            </a:r>
            <a:endParaRPr lang="en-US" b="1" dirty="0"/>
          </a:p>
        </p:txBody>
      </p:sp>
      <p:sp>
        <p:nvSpPr>
          <p:cNvPr id="25" name="TextBox 24"/>
          <p:cNvSpPr txBox="1"/>
          <p:nvPr/>
        </p:nvSpPr>
        <p:spPr>
          <a:xfrm>
            <a:off x="5435184" y="1846302"/>
            <a:ext cx="1066800" cy="646331"/>
          </a:xfrm>
          <a:prstGeom prst="rect">
            <a:avLst/>
          </a:prstGeom>
          <a:noFill/>
          <a:ln>
            <a:noFill/>
          </a:ln>
        </p:spPr>
        <p:txBody>
          <a:bodyPr wrap="square" rtlCol="0">
            <a:spAutoFit/>
          </a:bodyPr>
          <a:lstStyle/>
          <a:p>
            <a:pPr algn="ctr"/>
            <a:r>
              <a:rPr lang="en-US" b="1" dirty="0" smtClean="0"/>
              <a:t>unsigned</a:t>
            </a:r>
          </a:p>
          <a:p>
            <a:pPr algn="ctr"/>
            <a:r>
              <a:rPr lang="en-US" b="1" dirty="0" smtClean="0"/>
              <a:t>zone</a:t>
            </a:r>
            <a:endParaRPr lang="en-US"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93996"/>
            <a:ext cx="0" cy="229969"/>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82834" y="4387334"/>
            <a:ext cx="571500"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2819400" cy="426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4285" y="1981200"/>
            <a:ext cx="2566116" cy="3810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17997" y="2362200"/>
            <a:ext cx="2330003" cy="3352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38200" y="2819400"/>
            <a:ext cx="2057400" cy="2819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3"/>
          <p:cNvSpPr txBox="1">
            <a:spLocks noChangeArrowheads="1"/>
          </p:cNvSpPr>
          <p:nvPr/>
        </p:nvSpPr>
        <p:spPr bwMode="auto">
          <a:xfrm>
            <a:off x="914400" y="3810000"/>
            <a:ext cx="1371600" cy="369332"/>
          </a:xfrm>
          <a:prstGeom prst="rect">
            <a:avLst/>
          </a:prstGeom>
          <a:noFill/>
          <a:ln w="25400">
            <a:solidFill>
              <a:schemeClr val="tx1"/>
            </a:solidFill>
            <a:miter lim="800000"/>
            <a:headEnd/>
            <a:tailEnd/>
          </a:ln>
        </p:spPr>
        <p:txBody>
          <a:bodyPr wrap="square">
            <a:spAutoFit/>
          </a:bodyPr>
          <a:lstStyle/>
          <a:p>
            <a:r>
              <a:rPr lang="en-US" dirty="0" smtClean="0"/>
              <a:t>KSK on FD</a:t>
            </a:r>
            <a:endParaRPr lang="en-US" dirty="0"/>
          </a:p>
        </p:txBody>
      </p:sp>
      <p:sp>
        <p:nvSpPr>
          <p:cNvPr id="10" name="TextBox 6"/>
          <p:cNvSpPr txBox="1">
            <a:spLocks noChangeArrowheads="1"/>
          </p:cNvSpPr>
          <p:nvPr/>
        </p:nvSpPr>
        <p:spPr bwMode="auto">
          <a:xfrm>
            <a:off x="914400" y="5181601"/>
            <a:ext cx="990600" cy="369332"/>
          </a:xfrm>
          <a:prstGeom prst="rect">
            <a:avLst/>
          </a:prstGeom>
          <a:noFill/>
          <a:ln w="25400">
            <a:solidFill>
              <a:schemeClr val="tx1"/>
            </a:solidFill>
            <a:miter lim="800000"/>
            <a:headEnd/>
            <a:tailEnd/>
          </a:ln>
        </p:spPr>
        <p:txBody>
          <a:bodyPr wrap="square">
            <a:spAutoFit/>
          </a:bodyPr>
          <a:lstStyle/>
          <a:p>
            <a:r>
              <a:rPr lang="en-US" dirty="0" smtClean="0"/>
              <a:t>RNG</a:t>
            </a:r>
            <a:endParaRPr lang="en-US" dirty="0"/>
          </a:p>
        </p:txBody>
      </p:sp>
      <p:sp>
        <p:nvSpPr>
          <p:cNvPr id="11" name="TextBox 10"/>
          <p:cNvSpPr txBox="1">
            <a:spLocks noChangeArrowheads="1"/>
          </p:cNvSpPr>
          <p:nvPr/>
        </p:nvSpPr>
        <p:spPr bwMode="auto">
          <a:xfrm>
            <a:off x="914400" y="4724400"/>
            <a:ext cx="1295400" cy="369888"/>
          </a:xfrm>
          <a:prstGeom prst="rect">
            <a:avLst/>
          </a:prstGeom>
          <a:noFill/>
          <a:ln w="25400">
            <a:solidFill>
              <a:schemeClr val="tx1"/>
            </a:solidFill>
            <a:miter lim="800000"/>
            <a:headEnd/>
            <a:tailEnd/>
          </a:ln>
        </p:spPr>
        <p:txBody>
          <a:bodyPr>
            <a:spAutoFit/>
          </a:bodyPr>
          <a:lstStyle/>
          <a:p>
            <a:r>
              <a:rPr lang="en-US" dirty="0"/>
              <a:t>laptop</a:t>
            </a:r>
          </a:p>
        </p:txBody>
      </p:sp>
      <p:sp>
        <p:nvSpPr>
          <p:cNvPr id="12" name="TextBox 11"/>
          <p:cNvSpPr txBox="1">
            <a:spLocks noChangeArrowheads="1"/>
          </p:cNvSpPr>
          <p:nvPr/>
        </p:nvSpPr>
        <p:spPr bwMode="auto">
          <a:xfrm>
            <a:off x="914400" y="4267200"/>
            <a:ext cx="1828800" cy="369888"/>
          </a:xfrm>
          <a:prstGeom prst="rect">
            <a:avLst/>
          </a:prstGeom>
          <a:noFill/>
          <a:ln w="25400">
            <a:solidFill>
              <a:schemeClr val="tx1"/>
            </a:solidFill>
            <a:miter lim="800000"/>
            <a:headEnd/>
            <a:tailEnd/>
          </a:ln>
        </p:spPr>
        <p:txBody>
          <a:bodyPr>
            <a:spAutoFit/>
          </a:bodyPr>
          <a:lstStyle/>
          <a:p>
            <a:r>
              <a:rPr lang="en-US" dirty="0"/>
              <a:t>Live O/S DVD</a:t>
            </a:r>
          </a:p>
        </p:txBody>
      </p:sp>
      <p:cxnSp>
        <p:nvCxnSpPr>
          <p:cNvPr id="16" name="Straight Arrow Connector 15"/>
          <p:cNvCxnSpPr/>
          <p:nvPr/>
        </p:nvCxnSpPr>
        <p:spPr bwMode="auto">
          <a:xfrm>
            <a:off x="3352800" y="45720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23"/>
          <p:cNvSpPr txBox="1">
            <a:spLocks noChangeArrowheads="1"/>
          </p:cNvSpPr>
          <p:nvPr/>
        </p:nvSpPr>
        <p:spPr bwMode="auto">
          <a:xfrm>
            <a:off x="838200" y="2819400"/>
            <a:ext cx="1447800" cy="461963"/>
          </a:xfrm>
          <a:prstGeom prst="rect">
            <a:avLst/>
          </a:prstGeom>
          <a:noFill/>
          <a:ln w="25400">
            <a:noFill/>
            <a:miter lim="800000"/>
            <a:headEnd/>
            <a:tailEnd/>
          </a:ln>
        </p:spPr>
        <p:txBody>
          <a:bodyPr>
            <a:spAutoFit/>
          </a:bodyPr>
          <a:lstStyle/>
          <a:p>
            <a:r>
              <a:rPr lang="en-US" sz="2400" b="1" i="1" dirty="0"/>
              <a:t>SAFE</a:t>
            </a:r>
          </a:p>
        </p:txBody>
      </p:sp>
      <p:sp>
        <p:nvSpPr>
          <p:cNvPr id="18" name="TextBox 23"/>
          <p:cNvSpPr txBox="1">
            <a:spLocks noChangeArrowheads="1"/>
          </p:cNvSpPr>
          <p:nvPr/>
        </p:nvSpPr>
        <p:spPr bwMode="auto">
          <a:xfrm>
            <a:off x="838200" y="2362200"/>
            <a:ext cx="1447800" cy="461665"/>
          </a:xfrm>
          <a:prstGeom prst="rect">
            <a:avLst/>
          </a:prstGeom>
          <a:noFill/>
          <a:ln w="25400">
            <a:noFill/>
            <a:miter lim="800000"/>
            <a:headEnd/>
            <a:tailEnd/>
          </a:ln>
        </p:spPr>
        <p:txBody>
          <a:bodyPr wrap="square">
            <a:spAutoFit/>
          </a:bodyPr>
          <a:lstStyle/>
          <a:p>
            <a:r>
              <a:rPr lang="en-US" sz="2400" b="1" i="1" dirty="0"/>
              <a:t>RACK</a:t>
            </a:r>
          </a:p>
        </p:txBody>
      </p:sp>
      <p:sp>
        <p:nvSpPr>
          <p:cNvPr id="19" name="TextBox 18"/>
          <p:cNvSpPr txBox="1">
            <a:spLocks noChangeArrowheads="1"/>
          </p:cNvSpPr>
          <p:nvPr/>
        </p:nvSpPr>
        <p:spPr bwMode="auto">
          <a:xfrm>
            <a:off x="838200" y="1981200"/>
            <a:ext cx="1447800" cy="461963"/>
          </a:xfrm>
          <a:prstGeom prst="rect">
            <a:avLst/>
          </a:prstGeom>
          <a:noFill/>
          <a:ln w="25400">
            <a:noFill/>
            <a:miter lim="800000"/>
            <a:headEnd/>
            <a:tailEnd/>
          </a:ln>
        </p:spPr>
        <p:txBody>
          <a:bodyPr>
            <a:spAutoFit/>
          </a:bodyPr>
          <a:lstStyle/>
          <a:p>
            <a:r>
              <a:rPr lang="en-US" sz="2400" b="1" i="1" dirty="0"/>
              <a:t>CAGE</a:t>
            </a:r>
          </a:p>
        </p:txBody>
      </p:sp>
      <p:sp>
        <p:nvSpPr>
          <p:cNvPr id="20" name="TextBox 23"/>
          <p:cNvSpPr txBox="1">
            <a:spLocks noChangeArrowheads="1"/>
          </p:cNvSpPr>
          <p:nvPr/>
        </p:nvSpPr>
        <p:spPr bwMode="auto">
          <a:xfrm>
            <a:off x="685800" y="16002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21" name="TextBox 3"/>
          <p:cNvSpPr txBox="1">
            <a:spLocks noChangeArrowheads="1"/>
          </p:cNvSpPr>
          <p:nvPr/>
        </p:nvSpPr>
        <p:spPr bwMode="auto">
          <a:xfrm>
            <a:off x="838200" y="3200400"/>
            <a:ext cx="1905000" cy="646331"/>
          </a:xfrm>
          <a:prstGeom prst="rect">
            <a:avLst/>
          </a:prstGeom>
          <a:noFill/>
          <a:ln w="25400">
            <a:noFill/>
            <a:miter lim="800000"/>
            <a:headEnd/>
            <a:tailEnd/>
          </a:ln>
        </p:spPr>
        <p:txBody>
          <a:bodyPr wrap="square">
            <a:spAutoFit/>
          </a:bodyPr>
          <a:lstStyle/>
          <a:p>
            <a:r>
              <a:rPr lang="en-US" dirty="0" smtClean="0"/>
              <a:t>All in tamper evident bags</a:t>
            </a:r>
            <a:endParaRPr lang="en-US" dirty="0"/>
          </a:p>
        </p:txBody>
      </p:sp>
      <p:cxnSp>
        <p:nvCxnSpPr>
          <p:cNvPr id="48" name="Straight Arrow Connector 47"/>
          <p:cNvCxnSpPr/>
          <p:nvPr/>
        </p:nvCxnSpPr>
        <p:spPr bwMode="auto">
          <a:xfrm>
            <a:off x="3352800" y="4343400"/>
            <a:ext cx="1219200"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572000" y="1905000"/>
            <a:ext cx="2514600" cy="3810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4648200" y="2286000"/>
            <a:ext cx="2286000" cy="327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724400" y="2743200"/>
            <a:ext cx="2057400" cy="2743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23"/>
          <p:cNvSpPr txBox="1">
            <a:spLocks noChangeArrowheads="1"/>
          </p:cNvSpPr>
          <p:nvPr/>
        </p:nvSpPr>
        <p:spPr bwMode="auto">
          <a:xfrm>
            <a:off x="5638800" y="2743200"/>
            <a:ext cx="1066800" cy="461963"/>
          </a:xfrm>
          <a:prstGeom prst="rect">
            <a:avLst/>
          </a:prstGeom>
          <a:noFill/>
          <a:ln w="25400">
            <a:noFill/>
            <a:miter lim="800000"/>
            <a:headEnd/>
            <a:tailEnd/>
          </a:ln>
        </p:spPr>
        <p:txBody>
          <a:bodyPr wrap="square">
            <a:spAutoFit/>
          </a:bodyPr>
          <a:lstStyle/>
          <a:p>
            <a:r>
              <a:rPr lang="en-US" sz="2400" b="1" i="1" dirty="0"/>
              <a:t>RACK</a:t>
            </a:r>
          </a:p>
        </p:txBody>
      </p:sp>
      <p:sp>
        <p:nvSpPr>
          <p:cNvPr id="56" name="TextBox 23"/>
          <p:cNvSpPr txBox="1">
            <a:spLocks noChangeArrowheads="1"/>
          </p:cNvSpPr>
          <p:nvPr/>
        </p:nvSpPr>
        <p:spPr bwMode="auto">
          <a:xfrm>
            <a:off x="5715000" y="2362200"/>
            <a:ext cx="1447800" cy="461963"/>
          </a:xfrm>
          <a:prstGeom prst="rect">
            <a:avLst/>
          </a:prstGeom>
          <a:noFill/>
          <a:ln w="25400">
            <a:noFill/>
            <a:miter lim="800000"/>
            <a:headEnd/>
            <a:tailEnd/>
          </a:ln>
        </p:spPr>
        <p:txBody>
          <a:bodyPr>
            <a:spAutoFit/>
          </a:bodyPr>
          <a:lstStyle/>
          <a:p>
            <a:r>
              <a:rPr lang="en-US" sz="2400" b="1" i="1" dirty="0"/>
              <a:t>CAGE</a:t>
            </a:r>
          </a:p>
        </p:txBody>
      </p:sp>
      <p:sp>
        <p:nvSpPr>
          <p:cNvPr id="57" name="TextBox 23"/>
          <p:cNvSpPr txBox="1">
            <a:spLocks noChangeArrowheads="1"/>
          </p:cNvSpPr>
          <p:nvPr/>
        </p:nvSpPr>
        <p:spPr bwMode="auto">
          <a:xfrm>
            <a:off x="4648200" y="19050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58" name="TextBox 9"/>
          <p:cNvSpPr txBox="1">
            <a:spLocks noChangeArrowheads="1"/>
          </p:cNvSpPr>
          <p:nvPr/>
        </p:nvSpPr>
        <p:spPr bwMode="auto">
          <a:xfrm>
            <a:off x="5257800" y="4419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59" name="TextBox 10"/>
          <p:cNvSpPr txBox="1">
            <a:spLocks noChangeArrowheads="1"/>
          </p:cNvSpPr>
          <p:nvPr/>
        </p:nvSpPr>
        <p:spPr bwMode="auto">
          <a:xfrm>
            <a:off x="5257800" y="49530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60" name="Straight Arrow Connector 59"/>
          <p:cNvCxnSpPr>
            <a:stCxn id="62" idx="3"/>
          </p:cNvCxnSpPr>
          <p:nvPr/>
        </p:nvCxnSpPr>
        <p:spPr>
          <a:xfrm>
            <a:off x="54102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61" name="Group 35"/>
          <p:cNvGrpSpPr>
            <a:grpSpLocks/>
          </p:cNvGrpSpPr>
          <p:nvPr/>
        </p:nvGrpSpPr>
        <p:grpSpPr bwMode="auto">
          <a:xfrm>
            <a:off x="4876800" y="3124200"/>
            <a:ext cx="1295400" cy="990600"/>
            <a:chOff x="2438400" y="1371600"/>
            <a:chExt cx="1295400" cy="990600"/>
          </a:xfrm>
        </p:grpSpPr>
        <p:sp>
          <p:nvSpPr>
            <p:cNvPr id="62" name="Flowchart: Magnetic Disk 61"/>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grpSp>
        <p:nvGrpSpPr>
          <p:cNvPr id="49" name="Group 48"/>
          <p:cNvGrpSpPr/>
          <p:nvPr/>
        </p:nvGrpSpPr>
        <p:grpSpPr>
          <a:xfrm>
            <a:off x="6019800" y="3352800"/>
            <a:ext cx="762000" cy="762000"/>
            <a:chOff x="3810000" y="2209800"/>
            <a:chExt cx="762000" cy="762000"/>
          </a:xfrm>
        </p:grpSpPr>
        <p:sp>
          <p:nvSpPr>
            <p:cNvPr id="50" name="Flowchart: Magnetic Disk 49"/>
            <p:cNvSpPr/>
            <p:nvPr/>
          </p:nvSpPr>
          <p:spPr bwMode="auto">
            <a:xfrm>
              <a:off x="3810000" y="2209800"/>
              <a:ext cx="685800" cy="7620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9"/>
            <p:cNvSpPr txBox="1">
              <a:spLocks noChangeArrowheads="1"/>
            </p:cNvSpPr>
            <p:nvPr/>
          </p:nvSpPr>
          <p:spPr bwMode="auto">
            <a:xfrm>
              <a:off x="3810000" y="2514600"/>
              <a:ext cx="762000" cy="369332"/>
            </a:xfrm>
            <a:prstGeom prst="rect">
              <a:avLst/>
            </a:prstGeom>
            <a:noFill/>
            <a:ln w="25400">
              <a:noFill/>
              <a:miter lim="800000"/>
              <a:headEnd/>
              <a:tailEnd/>
            </a:ln>
          </p:spPr>
          <p:txBody>
            <a:bodyPr wrap="square">
              <a:spAutoFit/>
            </a:bodyPr>
            <a:lstStyle/>
            <a:p>
              <a:r>
                <a:rPr lang="en-US" dirty="0" smtClean="0"/>
                <a:t>ZSKs</a:t>
              </a:r>
              <a:endParaRPr lang="en-US" dirty="0"/>
            </a:p>
          </p:txBody>
        </p:sp>
      </p:grpSp>
      <p:cxnSp>
        <p:nvCxnSpPr>
          <p:cNvPr id="64" name="Straight Arrow Connector 63"/>
          <p:cNvCxnSpPr/>
          <p:nvPr/>
        </p:nvCxnSpPr>
        <p:spPr>
          <a:xfrm>
            <a:off x="64008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66" name="TextBox 22"/>
          <p:cNvSpPr txBox="1">
            <a:spLocks noChangeArrowheads="1"/>
          </p:cNvSpPr>
          <p:nvPr/>
        </p:nvSpPr>
        <p:spPr bwMode="auto">
          <a:xfrm>
            <a:off x="3505200" y="3124200"/>
            <a:ext cx="859054" cy="1077218"/>
          </a:xfrm>
          <a:prstGeom prst="rect">
            <a:avLst/>
          </a:prstGeom>
          <a:noFill/>
          <a:ln w="25400">
            <a:solidFill>
              <a:schemeClr val="tx1"/>
            </a:solidFill>
            <a:miter lim="800000"/>
            <a:headEnd/>
            <a:tailEnd/>
          </a:ln>
        </p:spPr>
        <p:txBody>
          <a:bodyPr wrap="square">
            <a:spAutoFit/>
          </a:bodyPr>
          <a:lstStyle/>
          <a:p>
            <a:r>
              <a:rPr lang="en-US" sz="1600" b="1" dirty="0" smtClean="0"/>
              <a:t>FD with public ZSKs</a:t>
            </a:r>
            <a:endParaRPr lang="en-US" sz="1600" b="1" dirty="0"/>
          </a:p>
        </p:txBody>
      </p:sp>
      <p:sp>
        <p:nvSpPr>
          <p:cNvPr id="68" name="TextBox 22"/>
          <p:cNvSpPr txBox="1">
            <a:spLocks noChangeArrowheads="1"/>
          </p:cNvSpPr>
          <p:nvPr/>
        </p:nvSpPr>
        <p:spPr bwMode="auto">
          <a:xfrm>
            <a:off x="3505200" y="4800600"/>
            <a:ext cx="990600" cy="1323439"/>
          </a:xfrm>
          <a:prstGeom prst="rect">
            <a:avLst/>
          </a:prstGeom>
          <a:noFill/>
          <a:ln w="25400">
            <a:solidFill>
              <a:schemeClr val="tx1"/>
            </a:solidFill>
            <a:miter lim="800000"/>
            <a:headEnd/>
            <a:tailEnd/>
          </a:ln>
        </p:spPr>
        <p:txBody>
          <a:bodyPr wrap="square">
            <a:spAutoFit/>
          </a:bodyPr>
          <a:lstStyle/>
          <a:p>
            <a:r>
              <a:rPr lang="en-US" sz="1600" b="1" dirty="0" smtClean="0"/>
              <a:t>FD with KSK signed DNSKEY </a:t>
            </a:r>
            <a:r>
              <a:rPr lang="en-US" sz="1600" b="1" dirty="0" err="1" smtClean="0"/>
              <a:t>RRsets</a:t>
            </a:r>
            <a:endParaRPr lang="en-US" sz="1600" b="1" dirty="0"/>
          </a:p>
        </p:txBody>
      </p:sp>
      <p:sp>
        <p:nvSpPr>
          <p:cNvPr id="69" name="TextBox 26"/>
          <p:cNvSpPr txBox="1">
            <a:spLocks noChangeArrowheads="1"/>
          </p:cNvSpPr>
          <p:nvPr/>
        </p:nvSpPr>
        <p:spPr bwMode="auto">
          <a:xfrm>
            <a:off x="7467600" y="4876800"/>
            <a:ext cx="990600" cy="646113"/>
          </a:xfrm>
          <a:prstGeom prst="rect">
            <a:avLst/>
          </a:prstGeom>
          <a:noFill/>
          <a:ln w="25400">
            <a:solidFill>
              <a:schemeClr val="tx1"/>
            </a:solidFill>
            <a:miter lim="800000"/>
            <a:headEnd/>
            <a:tailEnd/>
          </a:ln>
        </p:spPr>
        <p:txBody>
          <a:bodyPr wrap="square">
            <a:spAutoFit/>
          </a:bodyPr>
          <a:lstStyle/>
          <a:p>
            <a:r>
              <a:rPr lang="en-US"/>
              <a:t>hidden master</a:t>
            </a:r>
          </a:p>
        </p:txBody>
      </p:sp>
      <p:cxnSp>
        <p:nvCxnSpPr>
          <p:cNvPr id="70" name="Straight Arrow Connector 69"/>
          <p:cNvCxnSpPr>
            <a:endCxn id="69" idx="1"/>
          </p:cNvCxnSpPr>
          <p:nvPr/>
        </p:nvCxnSpPr>
        <p:spPr>
          <a:xfrm>
            <a:off x="7086600" y="5181600"/>
            <a:ext cx="381000" cy="182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itle 2"/>
          <p:cNvSpPr>
            <a:spLocks noGrp="1"/>
          </p:cNvSpPr>
          <p:nvPr>
            <p:ph type="title"/>
          </p:nvPr>
        </p:nvSpPr>
        <p:spPr/>
        <p:txBody>
          <a:bodyPr/>
          <a:lstStyle/>
          <a:p>
            <a:pPr algn="ctr"/>
            <a:r>
              <a:rPr lang="en-US" dirty="0" smtClean="0"/>
              <a:t>…or even this</a:t>
            </a:r>
            <a:endParaRPr lang="en-US" dirty="0"/>
          </a:p>
        </p:txBody>
      </p:sp>
      <p:sp>
        <p:nvSpPr>
          <p:cNvPr id="78" name="TextBox 22"/>
          <p:cNvSpPr txBox="1">
            <a:spLocks noChangeArrowheads="1"/>
          </p:cNvSpPr>
          <p:nvPr/>
        </p:nvSpPr>
        <p:spPr bwMode="auto">
          <a:xfrm>
            <a:off x="990600" y="1143000"/>
            <a:ext cx="2209800" cy="523220"/>
          </a:xfrm>
          <a:prstGeom prst="rect">
            <a:avLst/>
          </a:prstGeom>
          <a:noFill/>
          <a:ln w="25400">
            <a:noFill/>
            <a:miter lim="800000"/>
            <a:headEnd/>
            <a:tailEnd/>
          </a:ln>
        </p:spPr>
        <p:txBody>
          <a:bodyPr wrap="square">
            <a:spAutoFit/>
          </a:bodyPr>
          <a:lstStyle/>
          <a:p>
            <a:r>
              <a:rPr lang="en-US" sz="2800" b="1" i="1" dirty="0" smtClean="0"/>
              <a:t>Off-line</a:t>
            </a:r>
            <a:endParaRPr lang="en-US" sz="2800" b="1" i="1" dirty="0"/>
          </a:p>
        </p:txBody>
      </p:sp>
      <p:sp>
        <p:nvSpPr>
          <p:cNvPr id="79" name="TextBox 22"/>
          <p:cNvSpPr txBox="1">
            <a:spLocks noChangeArrowheads="1"/>
          </p:cNvSpPr>
          <p:nvPr/>
        </p:nvSpPr>
        <p:spPr bwMode="auto">
          <a:xfrm>
            <a:off x="4724400" y="1447800"/>
            <a:ext cx="2209800" cy="523220"/>
          </a:xfrm>
          <a:prstGeom prst="rect">
            <a:avLst/>
          </a:prstGeom>
          <a:noFill/>
          <a:ln w="25400">
            <a:noFill/>
            <a:miter lim="800000"/>
            <a:headEnd/>
            <a:tailEnd/>
          </a:ln>
        </p:spPr>
        <p:txBody>
          <a:bodyPr wrap="square">
            <a:spAutoFit/>
          </a:bodyPr>
          <a:lstStyle/>
          <a:p>
            <a:r>
              <a:rPr lang="en-US" sz="2800" b="1" i="1" dirty="0" smtClean="0"/>
              <a:t>Off-net</a:t>
            </a:r>
            <a:endParaRPr lang="en-US" sz="2800"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But all must have: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Published practice statement</a:t>
            </a:r>
          </a:p>
          <a:p>
            <a:pPr lvl="1"/>
            <a:r>
              <a:rPr lang="en-US" dirty="0" smtClean="0"/>
              <a:t>Overview of operations</a:t>
            </a:r>
          </a:p>
          <a:p>
            <a:pPr lvl="1"/>
            <a:r>
              <a:rPr lang="en-US" dirty="0" smtClean="0"/>
              <a:t>Setting expectations</a:t>
            </a:r>
          </a:p>
          <a:p>
            <a:pPr lvl="2"/>
            <a:r>
              <a:rPr lang="en-US" dirty="0" smtClean="0"/>
              <a:t>Normal</a:t>
            </a:r>
          </a:p>
          <a:p>
            <a:pPr lvl="2"/>
            <a:r>
              <a:rPr lang="en-US" dirty="0" smtClean="0"/>
              <a:t>Emergency</a:t>
            </a:r>
          </a:p>
          <a:p>
            <a:pPr lvl="1"/>
            <a:r>
              <a:rPr lang="en-US" dirty="0" smtClean="0"/>
              <a:t>Limiting liability</a:t>
            </a:r>
          </a:p>
          <a:p>
            <a:r>
              <a:rPr lang="en-US" dirty="0" smtClean="0"/>
              <a:t>Documented procedures for each operation</a:t>
            </a:r>
          </a:p>
          <a:p>
            <a:r>
              <a:rPr lang="en-US" dirty="0" smtClean="0"/>
              <a:t>Multi person access requirements</a:t>
            </a:r>
          </a:p>
          <a:p>
            <a:r>
              <a:rPr lang="en-US" dirty="0" smtClean="0"/>
              <a:t>Audit logs</a:t>
            </a:r>
          </a:p>
          <a:p>
            <a:r>
              <a:rPr lang="en-US" dirty="0" smtClean="0"/>
              <a:t>Good Random Number Generators</a:t>
            </a:r>
          </a:p>
        </p:txBody>
      </p:sp>
      <p:pic>
        <p:nvPicPr>
          <p:cNvPr id="6" name="Content Placeholder 3"/>
          <p:cNvPicPr>
            <a:picLocks noChangeAspect="1" noChangeArrowheads="1"/>
          </p:cNvPicPr>
          <p:nvPr/>
        </p:nvPicPr>
        <p:blipFill>
          <a:blip r:embed="rId3" cstate="print"/>
          <a:srcRect/>
          <a:stretch>
            <a:fillRect/>
          </a:stretch>
        </p:blipFill>
        <p:spPr>
          <a:xfrm>
            <a:off x="6096000" y="1752600"/>
            <a:ext cx="1447800" cy="1801693"/>
          </a:xfrm>
          <a:prstGeom prst="rect">
            <a:avLst/>
          </a:prstGeom>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7086600" y="4953000"/>
            <a:ext cx="1036320" cy="777240"/>
          </a:xfrm>
          <a:prstGeom prst="rect">
            <a:avLst/>
          </a:prstGeom>
          <a:noFill/>
          <a:ln w="9525">
            <a:noFill/>
            <a:miter lim="800000"/>
            <a:headEnd/>
            <a:tailEnd/>
          </a:ln>
        </p:spPr>
      </p:pic>
      <p:pic>
        <p:nvPicPr>
          <p:cNvPr id="8" name="Picture 7" descr="Random Number"/>
          <p:cNvPicPr>
            <a:picLocks noChangeAspect="1" noChangeArrowheads="1"/>
          </p:cNvPicPr>
          <p:nvPr/>
        </p:nvPicPr>
        <p:blipFill>
          <a:blip r:embed="rId5" cstate="print"/>
          <a:srcRect/>
          <a:stretch>
            <a:fillRect/>
          </a:stretch>
        </p:blipFill>
        <p:spPr bwMode="auto">
          <a:xfrm>
            <a:off x="4876800" y="6199632"/>
            <a:ext cx="1828800" cy="658368"/>
          </a:xfrm>
          <a:prstGeom prst="rect">
            <a:avLst/>
          </a:prstGeom>
          <a:noFill/>
          <a:ln w="9525">
            <a:noFill/>
            <a:miter lim="800000"/>
            <a:headEnd/>
            <a:tailEnd/>
          </a:ln>
        </p:spPr>
      </p:pic>
      <p:pic>
        <p:nvPicPr>
          <p:cNvPr id="9" name="Picture 2" descr="image of lava lamp"/>
          <p:cNvPicPr>
            <a:picLocks noChangeAspect="1" noChangeArrowheads="1"/>
          </p:cNvPicPr>
          <p:nvPr/>
        </p:nvPicPr>
        <p:blipFill>
          <a:blip r:embed="rId6" cstate="print"/>
          <a:srcRect/>
          <a:stretch>
            <a:fillRect/>
          </a:stretch>
        </p:blipFill>
        <p:spPr bwMode="auto">
          <a:xfrm>
            <a:off x="8305800" y="4724400"/>
            <a:ext cx="457200" cy="1083564"/>
          </a:xfrm>
          <a:prstGeom prst="rect">
            <a:avLst/>
          </a:prstGeom>
          <a:noFill/>
          <a:ln w="9525">
            <a:noFill/>
            <a:miter lim="800000"/>
            <a:headEnd/>
            <a:tailEnd/>
          </a:ln>
        </p:spPr>
      </p:pic>
      <p:pic>
        <p:nvPicPr>
          <p:cNvPr id="4097" name="Picture 1"/>
          <p:cNvPicPr>
            <a:picLocks noChangeAspect="1" noChangeArrowheads="1"/>
          </p:cNvPicPr>
          <p:nvPr/>
        </p:nvPicPr>
        <p:blipFill>
          <a:blip r:embed="rId7" cstate="print"/>
          <a:srcRect/>
          <a:stretch>
            <a:fillRect/>
          </a:stretch>
        </p:blipFill>
        <p:spPr bwMode="auto">
          <a:xfrm>
            <a:off x="6781800" y="4495800"/>
            <a:ext cx="1409700" cy="2362200"/>
          </a:xfrm>
          <a:prstGeom prst="rect">
            <a:avLst/>
          </a:prstGeom>
          <a:noFill/>
          <a:ln w="9525">
            <a:noFill/>
            <a:miter lim="800000"/>
            <a:headEnd/>
            <a:tailEnd/>
          </a:ln>
        </p:spPr>
      </p:pic>
      <p:sp>
        <p:nvSpPr>
          <p:cNvPr id="10" name="Rectangle 9"/>
          <p:cNvSpPr/>
          <p:nvPr/>
        </p:nvSpPr>
        <p:spPr>
          <a:xfrm>
            <a:off x="3886200" y="6248400"/>
            <a:ext cx="920445" cy="369332"/>
          </a:xfrm>
          <a:prstGeom prst="rect">
            <a:avLst/>
          </a:prstGeom>
          <a:ln>
            <a:solidFill>
              <a:schemeClr val="tx1"/>
            </a:solidFill>
          </a:ln>
        </p:spPr>
        <p:txBody>
          <a:bodyPr wrap="none">
            <a:spAutoFit/>
          </a:bodyPr>
          <a:lstStyle/>
          <a:p>
            <a:r>
              <a:rPr lang="en-US" dirty="0" smtClean="0"/>
              <a:t>DRBGs</a:t>
            </a:r>
          </a:p>
        </p:txBody>
      </p:sp>
      <p:sp>
        <p:nvSpPr>
          <p:cNvPr id="11" name="Rectangle 10"/>
          <p:cNvSpPr/>
          <p:nvPr/>
        </p:nvSpPr>
        <p:spPr>
          <a:xfrm>
            <a:off x="5181600" y="4876800"/>
            <a:ext cx="1603324" cy="369332"/>
          </a:xfrm>
          <a:prstGeom prst="rect">
            <a:avLst/>
          </a:prstGeom>
          <a:ln>
            <a:solidFill>
              <a:schemeClr val="tx1"/>
            </a:solidFill>
          </a:ln>
        </p:spPr>
        <p:txBody>
          <a:bodyPr wrap="none">
            <a:spAutoFit/>
          </a:bodyPr>
          <a:lstStyle/>
          <a:p>
            <a:r>
              <a:rPr lang="en-US" dirty="0" smtClean="0"/>
              <a:t>Intel </a:t>
            </a:r>
            <a:r>
              <a:rPr lang="en-US" dirty="0" err="1" smtClean="0"/>
              <a:t>RdRand</a:t>
            </a:r>
            <a:endParaRPr lang="en-US" dirty="0"/>
          </a:p>
        </p:txBody>
      </p:sp>
      <p:sp>
        <p:nvSpPr>
          <p:cNvPr id="12" name="Rectangle 11"/>
          <p:cNvSpPr/>
          <p:nvPr/>
        </p:nvSpPr>
        <p:spPr>
          <a:xfrm>
            <a:off x="1447800" y="5715000"/>
            <a:ext cx="5105400" cy="369332"/>
          </a:xfrm>
          <a:prstGeom prst="rect">
            <a:avLst/>
          </a:prstGeom>
        </p:spPr>
        <p:txBody>
          <a:bodyPr wrap="square">
            <a:spAutoFit/>
          </a:bodyPr>
          <a:lstStyle/>
          <a:p>
            <a:r>
              <a:rPr lang="en-US" i="1" dirty="0" smtClean="0"/>
              <a:t>15 Feb 12 – “Ron was wrong, Whit is right”</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2" name="Content Placeholder 1"/>
          <p:cNvSpPr>
            <a:spLocks noGrp="1"/>
          </p:cNvSpPr>
          <p:nvPr>
            <p:ph idx="1"/>
          </p:nvPr>
        </p:nvSpPr>
        <p:spPr/>
        <p:txBody>
          <a:bodyPr>
            <a:normAutofit fontScale="92500"/>
          </a:bodyPr>
          <a:lstStyle/>
          <a:p>
            <a:r>
              <a:rPr lang="en-US" dirty="0" smtClean="0"/>
              <a:t>DNSSEC has left the starting gate but without greater support by Registrars, ISPs and domain name holders and trustworthy deployment it...</a:t>
            </a:r>
          </a:p>
          <a:p>
            <a:r>
              <a:rPr lang="en-US" dirty="0" smtClean="0"/>
              <a:t>Building awareness amongst a larger audience based on recent attacks and pronouncements may be the solution.</a:t>
            </a:r>
          </a:p>
          <a:p>
            <a:r>
              <a:rPr lang="en-US" dirty="0" smtClean="0"/>
              <a:t> Drawing on lessons learned from certificate authorities makes sure DNSSEC becomes a source of opportunity and innovation floating all boats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953000" y="3657600"/>
            <a:ext cx="3767138" cy="2777318"/>
          </a:xfrm>
          <a:prstGeom prst="rect">
            <a:avLst/>
          </a:prstGeom>
          <a:noFill/>
          <a:ln w="9525">
            <a:noFill/>
            <a:miter lim="800000"/>
            <a:headEnd/>
            <a:tailEnd/>
          </a:ln>
        </p:spPr>
      </p:pic>
      <p:sp>
        <p:nvSpPr>
          <p:cNvPr id="2" name="Title 1"/>
          <p:cNvSpPr>
            <a:spLocks noGrp="1"/>
          </p:cNvSpPr>
          <p:nvPr>
            <p:ph type="title"/>
          </p:nvPr>
        </p:nvSpPr>
        <p:spPr>
          <a:xfrm>
            <a:off x="304800" y="274638"/>
            <a:ext cx="8382000" cy="792162"/>
          </a:xfrm>
        </p:spPr>
        <p:txBody>
          <a:bodyPr>
            <a:noAutofit/>
          </a:bodyPr>
          <a:lstStyle/>
          <a:p>
            <a:pPr algn="ctr"/>
            <a:r>
              <a:rPr lang="en-US" sz="3200" dirty="0" smtClean="0"/>
              <a:t>DNSSEC: We have passed the point of no return</a:t>
            </a:r>
            <a:endParaRPr lang="en-US" sz="3200" dirty="0"/>
          </a:p>
        </p:txBody>
      </p:sp>
      <p:sp>
        <p:nvSpPr>
          <p:cNvPr id="3" name="Content Placeholder 2"/>
          <p:cNvSpPr>
            <a:spLocks noGrp="1"/>
          </p:cNvSpPr>
          <p:nvPr>
            <p:ph idx="1"/>
          </p:nvPr>
        </p:nvSpPr>
        <p:spPr/>
        <p:txBody>
          <a:bodyPr/>
          <a:lstStyle/>
          <a:p>
            <a:r>
              <a:rPr lang="en-US" dirty="0" smtClean="0"/>
              <a:t>Fast pace of deployment at the TLD level	</a:t>
            </a:r>
          </a:p>
          <a:p>
            <a:endParaRPr lang="en-US" dirty="0" smtClean="0"/>
          </a:p>
          <a:p>
            <a:r>
              <a:rPr lang="en-US" dirty="0" smtClean="0"/>
              <a:t>Stable deployment at root</a:t>
            </a:r>
          </a:p>
          <a:p>
            <a:pPr>
              <a:buNone/>
            </a:pPr>
            <a:endParaRPr lang="en-US" dirty="0" smtClean="0"/>
          </a:p>
          <a:p>
            <a:pPr>
              <a:buNone/>
            </a:pPr>
            <a:r>
              <a:rPr lang="en-US" dirty="0" smtClean="0">
                <a:sym typeface="Wingdings" pitchFamily="2" charset="2"/>
              </a:rPr>
              <a:t></a:t>
            </a:r>
            <a:r>
              <a:rPr lang="en-US" dirty="0" smtClean="0"/>
              <a:t>Inevitable widespread deployment across core infrastructure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49530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1054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0292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rmAutofit fontScale="90000"/>
          </a:bodyPr>
          <a:lstStyle/>
          <a:p>
            <a:pPr eaLnBrk="1" hangingPunct="1"/>
            <a:r>
              <a:rPr lang="en-US" sz="3600" dirty="0" smtClean="0"/>
              <a:t>Resultant Global PKI</a:t>
            </a:r>
            <a:br>
              <a:rPr lang="en-US" sz="3600" dirty="0" smtClean="0"/>
            </a:br>
            <a:r>
              <a:rPr lang="en-US" sz="3600" b="1" dirty="0" smtClean="0"/>
              <a:t>SSL (DANE), E-mail, VOIP security…</a:t>
            </a:r>
          </a:p>
        </p:txBody>
      </p:sp>
      <p:grpSp>
        <p:nvGrpSpPr>
          <p:cNvPr id="2" name="Group 4"/>
          <p:cNvGrpSpPr>
            <a:grpSpLocks/>
          </p:cNvGrpSpPr>
          <p:nvPr/>
        </p:nvGrpSpPr>
        <p:grpSpPr bwMode="auto">
          <a:xfrm>
            <a:off x="533400" y="1600200"/>
            <a:ext cx="2971800" cy="1189038"/>
            <a:chOff x="336" y="1248"/>
            <a:chExt cx="1872" cy="749"/>
          </a:xfrm>
        </p:grpSpPr>
        <p:pic>
          <p:nvPicPr>
            <p:cNvPr id="30746" name="Picture 5" descr="MCj04315990000[1]"/>
            <p:cNvPicPr>
              <a:picLocks noChangeAspect="1" noChangeArrowheads="1"/>
            </p:cNvPicPr>
            <p:nvPr/>
          </p:nvPicPr>
          <p:blipFill>
            <a:blip r:embed="rId3" cstate="print"/>
            <a:srcRect/>
            <a:stretch>
              <a:fillRect/>
            </a:stretch>
          </p:blipFill>
          <p:spPr bwMode="auto">
            <a:xfrm>
              <a:off x="768" y="1440"/>
              <a:ext cx="546" cy="557"/>
            </a:xfrm>
            <a:prstGeom prst="rect">
              <a:avLst/>
            </a:prstGeom>
            <a:noFill/>
            <a:ln w="9525">
              <a:noFill/>
              <a:miter lim="800000"/>
              <a:headEnd/>
              <a:tailEnd/>
            </a:ln>
          </p:spPr>
        </p:pic>
        <p:sp>
          <p:nvSpPr>
            <p:cNvPr id="30747" name="TextBox 12"/>
            <p:cNvSpPr txBox="1">
              <a:spLocks noChangeArrowheads="1"/>
            </p:cNvSpPr>
            <p:nvPr/>
          </p:nvSpPr>
          <p:spPr bwMode="auto">
            <a:xfrm>
              <a:off x="336" y="1248"/>
              <a:ext cx="1872" cy="233"/>
            </a:xfrm>
            <a:prstGeom prst="rect">
              <a:avLst/>
            </a:prstGeom>
            <a:noFill/>
            <a:ln w="9525">
              <a:noFill/>
              <a:miter lim="800000"/>
              <a:headEnd/>
              <a:tailEnd/>
            </a:ln>
          </p:spPr>
          <p:txBody>
            <a:bodyPr>
              <a:spAutoFit/>
            </a:bodyPr>
            <a:lstStyle/>
            <a:p>
              <a:r>
                <a:rPr lang="en-US">
                  <a:latin typeface="Calibri" pitchFamily="34" charset="0"/>
                </a:rPr>
                <a:t>CA Certificate roots ~1482</a:t>
              </a:r>
            </a:p>
          </p:txBody>
        </p:sp>
      </p:grpSp>
      <p:sp>
        <p:nvSpPr>
          <p:cNvPr id="30727" name="TextBox 12"/>
          <p:cNvSpPr txBox="1">
            <a:spLocks noChangeArrowheads="1"/>
          </p:cNvSpPr>
          <p:nvPr/>
        </p:nvSpPr>
        <p:spPr bwMode="auto">
          <a:xfrm>
            <a:off x="64008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524000" y="5105400"/>
            <a:ext cx="2286000" cy="1138238"/>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Yet to be discovered security innovations, enhancements, and synergies</a:t>
            </a:r>
          </a:p>
        </p:txBody>
      </p:sp>
      <p:sp>
        <p:nvSpPr>
          <p:cNvPr id="30729" name="Text Box 16"/>
          <p:cNvSpPr txBox="1">
            <a:spLocks noChangeArrowheads="1"/>
          </p:cNvSpPr>
          <p:nvPr/>
        </p:nvSpPr>
        <p:spPr bwMode="auto">
          <a:xfrm>
            <a:off x="1524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0668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4102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0480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5532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3246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0960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0386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“Free SSL” certificates for Web and e-mail and “trust agility” (DANE)</a:t>
            </a:r>
          </a:p>
        </p:txBody>
      </p:sp>
      <p:sp>
        <p:nvSpPr>
          <p:cNvPr id="30737" name="TextBox 12"/>
          <p:cNvSpPr txBox="1">
            <a:spLocks noChangeArrowheads="1"/>
          </p:cNvSpPr>
          <p:nvPr/>
        </p:nvSpPr>
        <p:spPr bwMode="auto">
          <a:xfrm>
            <a:off x="40386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2484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4008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0292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6388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1148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19050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1148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a:latin typeface="Calibri" pitchFamily="34" charset="0"/>
              </a:rPr>
              <a:t>https://www.eff.org/observatory</a:t>
            </a:r>
          </a:p>
          <a:p>
            <a:pPr>
              <a:buFont typeface="Wingdings 3" pitchFamily="18" charset="2"/>
              <a:buNone/>
            </a:pPr>
            <a:r>
              <a:rPr lang="en-US" sz="1200">
                <a:latin typeface="Calibri" pitchFamily="34" charset="0"/>
              </a:rPr>
              <a:t>http://royal.pingdom.com/2011/01/12/internet-2010-in-numbers/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richard.lamb\Documents\CTU\Picture1.png"/>
          <p:cNvPicPr>
            <a:picLocks noChangeAspect="1" noChangeArrowheads="1"/>
          </p:cNvPicPr>
          <p:nvPr/>
        </p:nvPicPr>
        <p:blipFill>
          <a:blip r:embed="rId3" cstate="print"/>
          <a:srcRect/>
          <a:stretch>
            <a:fillRect/>
          </a:stretch>
        </p:blipFill>
        <p:spPr bwMode="auto">
          <a:xfrm>
            <a:off x="381000" y="228600"/>
            <a:ext cx="8534400" cy="8955088"/>
          </a:xfrm>
          <a:prstGeom prst="rect">
            <a:avLst/>
          </a:prstGeom>
          <a:noFill/>
          <a:ln w="9525">
            <a:noFill/>
            <a:miter lim="800000"/>
            <a:headEnd/>
            <a:tailEnd/>
          </a:ln>
        </p:spPr>
      </p:pic>
      <p:sp>
        <p:nvSpPr>
          <p:cNvPr id="5" name="Rectangle 4"/>
          <p:cNvSpPr/>
          <p:nvPr/>
        </p:nvSpPr>
        <p:spPr>
          <a:xfrm>
            <a:off x="5562600" y="20574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4" cstate="print"/>
          <a:srcRect/>
          <a:stretch>
            <a:fillRect/>
          </a:stretch>
        </p:blipFill>
        <p:spPr bwMode="auto">
          <a:xfrm>
            <a:off x="152400" y="2438400"/>
            <a:ext cx="1534783" cy="58102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95800" y="1371600"/>
            <a:ext cx="1336431" cy="60960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715000" y="6096000"/>
            <a:ext cx="141798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lstStyle/>
          <a:p>
            <a:pPr algn="ctr"/>
            <a:r>
              <a:rPr lang="en-US" dirty="0" smtClean="0"/>
              <a:t>DNSSEC: Plenty of Motivation</a:t>
            </a:r>
            <a:endParaRPr lang="en-US" dirty="0"/>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r>
              <a:rPr lang="en-US" dirty="0" err="1" smtClean="0"/>
              <a:t>DNSChanger</a:t>
            </a:r>
            <a:r>
              <a:rPr lang="en-US" dirty="0" smtClean="0"/>
              <a:t> (10 Nov 2011),  Brazilian ISP (7 Nov 2011), calls by government, etc…</a:t>
            </a:r>
          </a:p>
          <a:p>
            <a:r>
              <a:rPr lang="en-US" dirty="0" smtClean="0"/>
              <a:t>DANE</a:t>
            </a:r>
          </a:p>
          <a:p>
            <a:pPr lvl="1"/>
            <a:r>
              <a:rPr lang="en-US" dirty="0" smtClean="0"/>
              <a:t>Improved Web TLS for all</a:t>
            </a:r>
          </a:p>
          <a:p>
            <a:pPr lvl="1"/>
            <a:r>
              <a:rPr lang="en-US" dirty="0" smtClean="0"/>
              <a:t>Email S/MIME for all</a:t>
            </a:r>
          </a:p>
          <a:p>
            <a:r>
              <a:rPr lang="en-US" dirty="0" smtClean="0"/>
              <a:t>…and</a:t>
            </a:r>
          </a:p>
          <a:p>
            <a:pPr lvl="1"/>
            <a:r>
              <a:rPr lang="en-US" dirty="0" smtClean="0"/>
              <a:t>SSH, IPSEC, VoIP</a:t>
            </a:r>
          </a:p>
          <a:p>
            <a:pPr lvl="1"/>
            <a:r>
              <a:rPr lang="en-US" dirty="0" smtClean="0"/>
              <a:t>Digital identity</a:t>
            </a:r>
          </a:p>
          <a:p>
            <a:pPr lvl="1"/>
            <a:r>
              <a:rPr lang="en-US" dirty="0" smtClean="0"/>
              <a:t>Other content (e.g. configurations, XML, app updates)</a:t>
            </a:r>
          </a:p>
          <a:p>
            <a:pPr lvl="1"/>
            <a:r>
              <a:rPr lang="en-US" dirty="0" smtClean="0"/>
              <a:t>Smart Grid</a:t>
            </a:r>
          </a:p>
          <a:p>
            <a:pPr lvl="1"/>
            <a:r>
              <a:rPr lang="en-US" dirty="0" smtClean="0"/>
              <a:t>A global PKI</a:t>
            </a:r>
          </a:p>
        </p:txBody>
      </p:sp>
      <p:sp>
        <p:nvSpPr>
          <p:cNvPr id="6" name="Rectangle 5"/>
          <p:cNvSpPr/>
          <p:nvPr/>
        </p:nvSpPr>
        <p:spPr>
          <a:xfrm>
            <a:off x="3276600" y="6457890"/>
            <a:ext cx="5867400" cy="400110"/>
          </a:xfrm>
          <a:prstGeom prst="rect">
            <a:avLst/>
          </a:prstGeom>
        </p:spPr>
        <p:txBody>
          <a:bodyPr wrap="square">
            <a:spAutoFit/>
          </a:bodyPr>
          <a:lstStyle/>
          <a:p>
            <a:r>
              <a:rPr lang="en-US" sz="2000" b="1" dirty="0" smtClean="0"/>
              <a:t>http://www.internetsociety.org/deploy360/dnssec/</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381000" y="5867400"/>
            <a:ext cx="8763000" cy="738188"/>
          </a:xfrm>
          <a:prstGeom prst="rect">
            <a:avLst/>
          </a:prstGeom>
          <a:noFill/>
          <a:ln w="9525">
            <a:noFill/>
            <a:miter lim="800000"/>
            <a:headEnd/>
            <a:tailEnd/>
          </a:ln>
        </p:spPr>
        <p:txBody>
          <a:bodyPr>
            <a:spAutoFit/>
          </a:bodyPr>
          <a:lstStyle/>
          <a:p>
            <a:r>
              <a:rPr lang="en-US" sz="2400" dirty="0"/>
              <a:t>9 Nov 2011 </a:t>
            </a:r>
          </a:p>
          <a:p>
            <a:r>
              <a:rPr lang="en-US" dirty="0"/>
              <a:t>http://krebsonsecurity.com/2011/11/malware-click-fraud-kingpins-arrested-in-estonia/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b="1" smtClean="0"/>
              <a:t>The BAD: Brazilian ISP </a:t>
            </a:r>
            <a:r>
              <a:rPr lang="pt-BR" b="1" smtClean="0"/>
              <a:t>fall victim to a series of DNS attacks </a:t>
            </a:r>
            <a:endParaRPr lang="en-US" b="1" smtClean="0"/>
          </a:p>
        </p:txBody>
      </p:sp>
      <p:pic>
        <p:nvPicPr>
          <p:cNvPr id="6147" name="Picture 5" descr="http://www.securelist.com/en/images/pictures/klblog/208193217.png"/>
          <p:cNvPicPr>
            <a:picLocks noChangeAspect="1" noChangeArrowheads="1"/>
          </p:cNvPicPr>
          <p:nvPr/>
        </p:nvPicPr>
        <p:blipFill>
          <a:blip r:embed="rId3" cstate="print"/>
          <a:srcRect/>
          <a:stretch>
            <a:fillRect/>
          </a:stretch>
        </p:blipFill>
        <p:spPr bwMode="auto">
          <a:xfrm>
            <a:off x="533400" y="2971800"/>
            <a:ext cx="6667500" cy="3524250"/>
          </a:xfrm>
          <a:prstGeom prst="rect">
            <a:avLst/>
          </a:prstGeom>
          <a:noFill/>
          <a:ln w="9525">
            <a:noFill/>
            <a:miter lim="800000"/>
            <a:headEnd/>
            <a:tailEnd/>
          </a:ln>
        </p:spPr>
      </p:pic>
      <p:pic>
        <p:nvPicPr>
          <p:cNvPr id="6148" name="Picture 2" descr="http://www.net-security.org/images/articles/brazil-google-dns.jpg"/>
          <p:cNvPicPr>
            <a:picLocks noChangeAspect="1" noChangeArrowheads="1"/>
          </p:cNvPicPr>
          <p:nvPr/>
        </p:nvPicPr>
        <p:blipFill>
          <a:blip r:embed="rId4" cstate="print"/>
          <a:srcRect/>
          <a:stretch>
            <a:fillRect/>
          </a:stretch>
        </p:blipFill>
        <p:spPr bwMode="auto">
          <a:xfrm>
            <a:off x="2743200" y="1524000"/>
            <a:ext cx="5829300" cy="4876800"/>
          </a:xfrm>
          <a:prstGeom prst="rect">
            <a:avLst/>
          </a:prstGeom>
          <a:noFill/>
          <a:ln w="9525">
            <a:noFill/>
            <a:miter lim="800000"/>
            <a:headEnd/>
            <a:tailEnd/>
          </a:ln>
        </p:spPr>
      </p:pic>
      <p:sp>
        <p:nvSpPr>
          <p:cNvPr id="6149" name="Rectangle 4"/>
          <p:cNvSpPr>
            <a:spLocks noChangeArrowheads="1"/>
          </p:cNvSpPr>
          <p:nvPr/>
        </p:nvSpPr>
        <p:spPr bwMode="auto">
          <a:xfrm>
            <a:off x="228600" y="5943600"/>
            <a:ext cx="8763000" cy="769938"/>
          </a:xfrm>
          <a:prstGeom prst="rect">
            <a:avLst/>
          </a:prstGeom>
          <a:noFill/>
          <a:ln w="9525">
            <a:noFill/>
            <a:miter lim="800000"/>
            <a:headEnd/>
            <a:tailEnd/>
          </a:ln>
        </p:spPr>
        <p:txBody>
          <a:bodyPr>
            <a:spAutoFit/>
          </a:bodyPr>
          <a:lstStyle/>
          <a:p>
            <a:r>
              <a:rPr lang="en-US" sz="2800" dirty="0"/>
              <a:t>7 Nov 2011</a:t>
            </a:r>
            <a:r>
              <a:rPr lang="en-US" sz="2800" dirty="0">
                <a:hlinkClick r:id="rId5"/>
              </a:rPr>
              <a:t> </a:t>
            </a:r>
            <a:r>
              <a:rPr lang="en-US" sz="1600" dirty="0"/>
              <a:t>http://www.securelist.com/en/blog/208193214/Massive_DNS_poisoning_attacks_in_Brazil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Other DNS hijacks*</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support from government</a:t>
            </a:r>
            <a:endParaRPr lang="en-US" dirty="0"/>
          </a:p>
        </p:txBody>
      </p:sp>
      <p:sp>
        <p:nvSpPr>
          <p:cNvPr id="3" name="Content Placeholder 2"/>
          <p:cNvSpPr>
            <a:spLocks noGrp="1"/>
          </p:cNvSpPr>
          <p:nvPr>
            <p:ph idx="1"/>
          </p:nvPr>
        </p:nvSpPr>
        <p:spPr/>
        <p:txBody>
          <a:bodyPr>
            <a:normAutofit lnSpcReduction="10000"/>
          </a:bodyPr>
          <a:lstStyle/>
          <a:p>
            <a:r>
              <a:rPr lang="en-US" dirty="0" smtClean="0"/>
              <a:t>Sweden, Brazil, and others encourage DNSSEC deployment</a:t>
            </a:r>
          </a:p>
          <a:p>
            <a:r>
              <a:rPr lang="en-US" dirty="0" smtClean="0"/>
              <a:t>22 Mar 2012 - AT&amp;T, </a:t>
            </a:r>
            <a:r>
              <a:rPr lang="en-US" dirty="0" err="1" smtClean="0"/>
              <a:t>CenturyLink</a:t>
            </a:r>
            <a:r>
              <a:rPr lang="en-US" dirty="0" smtClean="0"/>
              <a:t>, Comcast, Cox, Sprint, </a:t>
            </a:r>
            <a:r>
              <a:rPr lang="en-US" dirty="0" err="1" smtClean="0"/>
              <a:t>TimeWarner</a:t>
            </a:r>
            <a:r>
              <a:rPr lang="en-US" dirty="0" smtClean="0"/>
              <a:t> Cable, and Verizon have pledged to comply and abide by US FCC recommendations </a:t>
            </a:r>
            <a:r>
              <a:rPr lang="en-US" sz="2400" dirty="0" smtClean="0"/>
              <a:t>.. “A report by Gartner found 3.6 million Americans getting redirected to bogus websites in a single year, costing them $3.2 billion.,”</a:t>
            </a:r>
            <a:r>
              <a:rPr lang="en-US" dirty="0" smtClean="0"/>
              <a:t>[1].</a:t>
            </a:r>
          </a:p>
          <a:p>
            <a:r>
              <a:rPr lang="en-US" dirty="0" smtClean="0"/>
              <a:t>2009 .</a:t>
            </a:r>
            <a:r>
              <a:rPr lang="en-US" dirty="0" err="1" smtClean="0"/>
              <a:t>gov</a:t>
            </a:r>
            <a:r>
              <a:rPr lang="en-US" dirty="0" smtClean="0"/>
              <a:t> mandate [2]</a:t>
            </a:r>
          </a:p>
        </p:txBody>
      </p:sp>
      <p:sp>
        <p:nvSpPr>
          <p:cNvPr id="4" name="Rectangle 3"/>
          <p:cNvSpPr/>
          <p:nvPr/>
        </p:nvSpPr>
        <p:spPr>
          <a:xfrm>
            <a:off x="0" y="6019800"/>
            <a:ext cx="9144000" cy="523220"/>
          </a:xfrm>
          <a:prstGeom prst="rect">
            <a:avLst/>
          </a:prstGeom>
        </p:spPr>
        <p:txBody>
          <a:bodyPr wrap="square">
            <a:spAutoFit/>
          </a:bodyPr>
          <a:lstStyle/>
          <a:p>
            <a:r>
              <a:rPr lang="en-US" sz="1400" b="1" dirty="0" smtClean="0"/>
              <a:t>[1] http://securitywatch.pcmag.com/security/295722-isps-agree-to-fcc-rules-on-anti-botnet-dnssec-internet-routing  </a:t>
            </a:r>
          </a:p>
          <a:p>
            <a:r>
              <a:rPr lang="en-US" sz="1400" b="1" dirty="0" smtClean="0"/>
              <a:t>[2] http://www.whitehouse.gov/sites/default/files/omb/memoranda/fy2008/m08-23.pdf</a:t>
            </a:r>
            <a:endParaRPr lang="en-US" sz="1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grayscl/>
            <a:lum bright="40000"/>
          </a:blip>
          <a:srcRect/>
          <a:stretch>
            <a:fillRect/>
          </a:stretch>
        </p:blipFill>
        <p:spPr bwMode="auto">
          <a:xfrm>
            <a:off x="457200" y="1371600"/>
            <a:ext cx="8066230" cy="510765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029200" y="2209801"/>
            <a:ext cx="1493024" cy="7620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DNSSEC: Where we are</a:t>
            </a:r>
            <a:endParaRPr lang="en-US" dirty="0"/>
          </a:p>
        </p:txBody>
      </p:sp>
      <p:sp>
        <p:nvSpPr>
          <p:cNvPr id="12" name="Rectangle 11"/>
          <p:cNvSpPr/>
          <p:nvPr/>
        </p:nvSpPr>
        <p:spPr>
          <a:xfrm>
            <a:off x="609600" y="6019800"/>
            <a:ext cx="7620000" cy="646331"/>
          </a:xfrm>
          <a:prstGeom prst="rect">
            <a:avLst/>
          </a:prstGeom>
        </p:spPr>
        <p:txBody>
          <a:bodyPr wrap="square">
            <a:spAutoFit/>
          </a:bodyPr>
          <a:lstStyle/>
          <a:p>
            <a:r>
              <a:rPr lang="en-US" dirty="0" smtClean="0"/>
              <a:t>*Jan 2012 - 18M COMCAST Internet customers. Others..</a:t>
            </a:r>
            <a:r>
              <a:rPr lang="en-US" dirty="0" err="1" smtClean="0"/>
              <a:t>TeliaSonera</a:t>
            </a:r>
            <a:r>
              <a:rPr lang="en-US" dirty="0" smtClean="0"/>
              <a:t> SE, </a:t>
            </a:r>
          </a:p>
          <a:p>
            <a:r>
              <a:rPr lang="en-US" dirty="0" smtClean="0"/>
              <a:t>                               Vodafone </a:t>
            </a:r>
            <a:r>
              <a:rPr lang="en-US" dirty="0" err="1" smtClean="0"/>
              <a:t>CZ,Telefonica</a:t>
            </a:r>
            <a:r>
              <a:rPr lang="en-US" dirty="0" smtClean="0"/>
              <a:t>, CZ, T-mobile NL, </a:t>
            </a:r>
            <a:r>
              <a:rPr lang="en-US" dirty="0" err="1" smtClean="0"/>
              <a:t>SurfNet</a:t>
            </a:r>
            <a:r>
              <a:rPr lang="en-US" dirty="0" smtClean="0"/>
              <a:t> NL, others.. </a:t>
            </a:r>
            <a:endParaRPr lang="en-US"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286000"/>
            <a:ext cx="952500" cy="2857500"/>
          </a:xfrm>
          <a:prstGeom prst="rect">
            <a:avLst/>
          </a:prstGeom>
          <a:noFill/>
        </p:spPr>
      </p:pic>
      <p:sp>
        <p:nvSpPr>
          <p:cNvPr id="10" name="Content Placeholder 2"/>
          <p:cNvSpPr>
            <a:spLocks noGrp="1"/>
          </p:cNvSpPr>
          <p:nvPr>
            <p:ph idx="1"/>
          </p:nvPr>
        </p:nvSpPr>
        <p:spPr>
          <a:xfrm>
            <a:off x="457200" y="1371600"/>
            <a:ext cx="8229600" cy="4754563"/>
          </a:xfrm>
        </p:spPr>
        <p:txBody>
          <a:bodyPr>
            <a:normAutofit fontScale="92500" lnSpcReduction="10000"/>
          </a:bodyPr>
          <a:lstStyle/>
          <a:p>
            <a:pPr>
              <a:spcBef>
                <a:spcPts val="700"/>
              </a:spcBef>
            </a:pPr>
            <a:r>
              <a:rPr lang="en-US" dirty="0" smtClean="0"/>
              <a:t> Deployed on 86/313 TLDs (.</a:t>
            </a:r>
            <a:r>
              <a:rPr lang="en-US" dirty="0" err="1" smtClean="0"/>
              <a:t>uk</a:t>
            </a:r>
            <a:r>
              <a:rPr lang="en-US" dirty="0" smtClean="0"/>
              <a:t>, .</a:t>
            </a:r>
            <a:r>
              <a:rPr lang="en-US" dirty="0" err="1" smtClean="0"/>
              <a:t>fr</a:t>
            </a:r>
            <a:r>
              <a:rPr lang="en-US" dirty="0" smtClean="0"/>
              <a:t>, .</a:t>
            </a:r>
            <a:r>
              <a:rPr lang="en-US" dirty="0" err="1" smtClean="0"/>
              <a:t>asia</a:t>
            </a:r>
            <a:r>
              <a:rPr lang="en-US" dirty="0" smtClean="0"/>
              <a:t>, .in, .</a:t>
            </a:r>
            <a:r>
              <a:rPr lang="en-US" dirty="0" err="1" smtClean="0"/>
              <a:t>lk</a:t>
            </a:r>
            <a:r>
              <a:rPr lang="en-US" dirty="0" smtClean="0"/>
              <a:t>, .kg, .tm, .am, .</a:t>
            </a:r>
            <a:r>
              <a:rPr lang="en-US" dirty="0" err="1" smtClean="0"/>
              <a:t>tw</a:t>
            </a:r>
            <a:r>
              <a:rPr lang="en-US" dirty="0" smtClean="0"/>
              <a:t> </a:t>
            </a:r>
            <a:r>
              <a:rPr lang="ja-JP" altLang="en-US" b="1" smtClean="0"/>
              <a:t>台灣 台湾</a:t>
            </a:r>
            <a:r>
              <a:rPr lang="en-US" dirty="0" smtClean="0"/>
              <a:t>, .</a:t>
            </a:r>
            <a:r>
              <a:rPr lang="en-US" dirty="0" err="1" smtClean="0"/>
              <a:t>jp</a:t>
            </a:r>
            <a:r>
              <a:rPr lang="en-US" dirty="0" smtClean="0"/>
              <a:t>, .</a:t>
            </a:r>
            <a:r>
              <a:rPr lang="en-US" dirty="0" err="1" smtClean="0"/>
              <a:t>cr</a:t>
            </a:r>
            <a:r>
              <a:rPr lang="en-US" dirty="0" smtClean="0"/>
              <a:t>, .com,…)</a:t>
            </a:r>
          </a:p>
          <a:p>
            <a:pPr>
              <a:spcBef>
                <a:spcPts val="700"/>
              </a:spcBef>
            </a:pPr>
            <a:r>
              <a:rPr lang="en-US" dirty="0" smtClean="0"/>
              <a:t>Root signed and audited</a:t>
            </a:r>
          </a:p>
          <a:p>
            <a:pPr>
              <a:spcBef>
                <a:spcPts val="700"/>
              </a:spcBef>
            </a:pPr>
            <a:r>
              <a:rPr lang="en-US" dirty="0" smtClean="0"/>
              <a:t>84% of domain names could have could    have DNSSEC deployed on them</a:t>
            </a:r>
          </a:p>
          <a:p>
            <a:pPr>
              <a:spcBef>
                <a:spcPts val="700"/>
              </a:spcBef>
            </a:pPr>
            <a:r>
              <a:rPr lang="en-US" dirty="0" smtClean="0"/>
              <a:t>Large ISP has turned DNSSEC validation “on”*</a:t>
            </a:r>
          </a:p>
          <a:p>
            <a:pPr>
              <a:spcBef>
                <a:spcPts val="700"/>
              </a:spcBef>
            </a:pPr>
            <a:r>
              <a:rPr lang="en-US" dirty="0" smtClean="0"/>
              <a:t>A few 3</a:t>
            </a:r>
            <a:r>
              <a:rPr lang="en-US" baseline="30000" dirty="0" smtClean="0"/>
              <a:t>rd</a:t>
            </a:r>
            <a:r>
              <a:rPr lang="en-US" dirty="0" smtClean="0"/>
              <a:t> party signing solutions (e.g., </a:t>
            </a:r>
            <a:r>
              <a:rPr lang="en-US" dirty="0" err="1" smtClean="0"/>
              <a:t>GoDaddy</a:t>
            </a:r>
            <a:r>
              <a:rPr lang="en-US" dirty="0" smtClean="0"/>
              <a:t>, VeriSign, </a:t>
            </a:r>
            <a:r>
              <a:rPr lang="en-US" dirty="0" err="1" smtClean="0"/>
              <a:t>Binero</a:t>
            </a:r>
            <a:r>
              <a:rPr lang="en-US" dirty="0" smtClean="0"/>
              <a:t>,…)</a:t>
            </a:r>
          </a:p>
          <a:p>
            <a:pPr>
              <a:spcBef>
                <a:spcPts val="700"/>
              </a:spcBef>
            </a:pPr>
            <a:r>
              <a:rPr lang="en-US" dirty="0" smtClean="0"/>
              <a:t>Unbound, BIND, DNSSEC-trigger, </a:t>
            </a:r>
            <a:r>
              <a:rPr lang="en-US" dirty="0" err="1" smtClean="0"/>
              <a:t>vsResolver</a:t>
            </a:r>
            <a:r>
              <a:rPr lang="en-US" dirty="0" smtClean="0"/>
              <a:t> and other last mile. DANE standard almost done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oreboard.verisignlabs.com/count-trace.png"/>
          <p:cNvPicPr>
            <a:picLocks noChangeAspect="1" noChangeArrowheads="1"/>
          </p:cNvPicPr>
          <p:nvPr/>
        </p:nvPicPr>
        <p:blipFill>
          <a:blip r:embed="rId3" cstate="print"/>
          <a:srcRect/>
          <a:stretch>
            <a:fillRect/>
          </a:stretch>
        </p:blipFill>
        <p:spPr bwMode="auto">
          <a:xfrm>
            <a:off x="5715000" y="4469984"/>
            <a:ext cx="3200400" cy="2388016"/>
          </a:xfrm>
          <a:prstGeom prst="rect">
            <a:avLst/>
          </a:prstGeom>
          <a:noFill/>
        </p:spPr>
      </p:pic>
      <p:pic>
        <p:nvPicPr>
          <p:cNvPr id="4" name="Picture 2" descr="http://dnsviz.net/d/paypal.com/dnssec/auth_graph.png"/>
          <p:cNvPicPr>
            <a:picLocks noChangeAspect="1" noChangeArrowheads="1"/>
          </p:cNvPicPr>
          <p:nvPr/>
        </p:nvPicPr>
        <p:blipFill>
          <a:blip r:embed="rId4" cstate="print">
            <a:duotone>
              <a:schemeClr val="bg2">
                <a:shade val="45000"/>
                <a:satMod val="135000"/>
              </a:schemeClr>
              <a:prstClr val="white"/>
            </a:duotone>
            <a:lum bright="10000"/>
          </a:blip>
          <a:srcRect/>
          <a:stretch>
            <a:fillRect/>
          </a:stretch>
        </p:blipFill>
        <p:spPr bwMode="auto">
          <a:xfrm>
            <a:off x="0" y="-4876800"/>
            <a:ext cx="6019800" cy="10725150"/>
          </a:xfrm>
          <a:prstGeom prst="rect">
            <a:avLst/>
          </a:prstGeom>
          <a:noFill/>
        </p:spPr>
      </p:pic>
      <p:sp>
        <p:nvSpPr>
          <p:cNvPr id="3" name="Title 2"/>
          <p:cNvSpPr>
            <a:spLocks noGrp="1"/>
          </p:cNvSpPr>
          <p:nvPr>
            <p:ph type="title"/>
          </p:nvPr>
        </p:nvSpPr>
        <p:spPr/>
        <p:txBody>
          <a:bodyPr/>
          <a:lstStyle/>
          <a:p>
            <a:pPr algn="ctr"/>
            <a:r>
              <a:rPr lang="en-US" dirty="0" smtClean="0"/>
              <a:t>DNSSEC: Where we are</a:t>
            </a:r>
            <a:endParaRPr lang="en-US" dirty="0"/>
          </a:p>
        </p:txBody>
      </p:sp>
      <p:sp>
        <p:nvSpPr>
          <p:cNvPr id="2" name="Content Placeholder 1"/>
          <p:cNvSpPr>
            <a:spLocks noGrp="1"/>
          </p:cNvSpPr>
          <p:nvPr>
            <p:ph idx="1"/>
          </p:nvPr>
        </p:nvSpPr>
        <p:spPr/>
        <p:txBody>
          <a:bodyPr>
            <a:normAutofit lnSpcReduction="10000"/>
          </a:bodyPr>
          <a:lstStyle/>
          <a:p>
            <a:r>
              <a:rPr lang="en-US" dirty="0" smtClean="0"/>
              <a:t>But deployed on &lt; 1% of 2</a:t>
            </a:r>
            <a:r>
              <a:rPr lang="en-US" baseline="30000" dirty="0" smtClean="0"/>
              <a:t>nd</a:t>
            </a:r>
            <a:r>
              <a:rPr lang="en-US" dirty="0" smtClean="0"/>
              <a:t> level domains.  Many have plans. Few have taken the step (e.g., paypal.com*).</a:t>
            </a:r>
          </a:p>
          <a:p>
            <a:pPr>
              <a:buNone/>
            </a:pPr>
            <a:endParaRPr lang="en-US" dirty="0" smtClean="0"/>
          </a:p>
          <a:p>
            <a:r>
              <a:rPr lang="en-US" dirty="0" err="1" smtClean="0"/>
              <a:t>DNSChanger</a:t>
            </a:r>
            <a:r>
              <a:rPr lang="en-US" dirty="0" smtClean="0"/>
              <a:t> and other attacks highlight today’s need.</a:t>
            </a:r>
          </a:p>
          <a:p>
            <a:endParaRPr lang="en-US" dirty="0" smtClean="0"/>
          </a:p>
          <a:p>
            <a:r>
              <a:rPr lang="en-US" dirty="0" smtClean="0"/>
              <a:t>Innovative security solutions (e.g., DANE) highlight tomorrow’s value.</a:t>
            </a:r>
          </a:p>
          <a:p>
            <a:endParaRPr lang="en-US" dirty="0" smtClean="0"/>
          </a:p>
          <a:p>
            <a:pPr>
              <a:buNone/>
            </a:pPr>
            <a:endParaRPr lang="en-US" dirty="0"/>
          </a:p>
        </p:txBody>
      </p:sp>
      <p:sp>
        <p:nvSpPr>
          <p:cNvPr id="6" name="Rectangle 5"/>
          <p:cNvSpPr/>
          <p:nvPr/>
        </p:nvSpPr>
        <p:spPr>
          <a:xfrm>
            <a:off x="0" y="6400799"/>
            <a:ext cx="9144000" cy="523220"/>
          </a:xfrm>
          <a:prstGeom prst="rect">
            <a:avLst/>
          </a:prstGeom>
        </p:spPr>
        <p:txBody>
          <a:bodyPr wrap="square">
            <a:spAutoFit/>
          </a:bodyPr>
          <a:lstStyle/>
          <a:p>
            <a:r>
              <a:rPr lang="en-US" sz="1400" b="1" dirty="0" smtClean="0"/>
              <a:t> * http://www.thesecuritypractice.com/the_security_practice/2011/12/all-paypal-domains-are-now-using-dnssec.html</a:t>
            </a:r>
          </a:p>
          <a:p>
            <a:r>
              <a:rPr lang="en-US" sz="1400" b="1" dirty="0" smtClean="0"/>
              <a:t>http://www.nacion.com/2012-03-15/Tecnologia/Sitios-web-de-bancos-ticos-podran-ser-mas-seguros.aspx</a:t>
            </a:r>
            <a:endParaRPr lang="en-US" sz="1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7518</TotalTime>
  <Words>2162</Words>
  <Application>Microsoft Office PowerPoint</Application>
  <PresentationFormat>On-screen Show (4:3)</PresentationFormat>
  <Paragraphs>300</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DNSSEC Deployment:  Where We Are (and where we need to be)</vt:lpstr>
      <vt:lpstr>DNSSEC: We have passed the point of no return</vt:lpstr>
      <vt:lpstr>DNSSEC: Plenty of Motivation</vt:lpstr>
      <vt:lpstr>The BAD: DNSChanger - ‘Biggest Cybercriminal Takedown in History’ – 4M machines, 100 countries, $14M</vt:lpstr>
      <vt:lpstr>The BAD: Brazilian ISP fall victim to a series of DNS attacks </vt:lpstr>
      <vt:lpstr>The BAD: Other DNS hijacks*</vt:lpstr>
      <vt:lpstr>DNSSEC support from government</vt:lpstr>
      <vt:lpstr>DNSSEC: Where we are</vt:lpstr>
      <vt:lpstr>DNSSEC: Where we are</vt:lpstr>
      <vt:lpstr>What needs to happen</vt:lpstr>
      <vt:lpstr>Barriers to success</vt:lpstr>
      <vt:lpstr>Solutions</vt:lpstr>
      <vt:lpstr>Learn from CA successes  (and mistakes)</vt:lpstr>
      <vt:lpstr>An implementation can be thi$</vt:lpstr>
      <vt:lpstr>…or this     </vt:lpstr>
      <vt:lpstr>..or this  (from .cr)</vt:lpstr>
      <vt:lpstr>…or even this</vt:lpstr>
      <vt:lpstr>But all must have:</vt:lpstr>
      <vt:lpstr>Summary</vt:lpstr>
      <vt:lpstr>Resultant Global PKI SSL (DANE), E-mail, VOIP security…</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richard.lamb</cp:lastModifiedBy>
  <cp:revision>319</cp:revision>
  <dcterms:created xsi:type="dcterms:W3CDTF">2011-12-08T21:30:29Z</dcterms:created>
  <dcterms:modified xsi:type="dcterms:W3CDTF">2012-04-29T11:37:07Z</dcterms:modified>
</cp:coreProperties>
</file>