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1" r:id="rId3"/>
    <p:sldId id="295" r:id="rId4"/>
    <p:sldId id="296" r:id="rId5"/>
    <p:sldId id="268" r:id="rId6"/>
    <p:sldId id="284" r:id="rId7"/>
    <p:sldId id="285" r:id="rId8"/>
    <p:sldId id="267" r:id="rId9"/>
    <p:sldId id="258" r:id="rId10"/>
    <p:sldId id="262" r:id="rId11"/>
    <p:sldId id="263" r:id="rId12"/>
    <p:sldId id="259" r:id="rId13"/>
    <p:sldId id="286" r:id="rId14"/>
    <p:sldId id="287" r:id="rId15"/>
    <p:sldId id="288" r:id="rId16"/>
    <p:sldId id="289" r:id="rId17"/>
    <p:sldId id="260" r:id="rId18"/>
    <p:sldId id="278" r:id="rId19"/>
    <p:sldId id="276" r:id="rId20"/>
    <p:sldId id="277" r:id="rId21"/>
    <p:sldId id="273" r:id="rId22"/>
    <p:sldId id="292" r:id="rId23"/>
    <p:sldId id="271" r:id="rId24"/>
    <p:sldId id="282"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6" d="100"/>
          <a:sy n="46" d="100"/>
        </p:scale>
        <p:origin x="-61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4313-9313-4F3A-B941-7B18B06D946F}" type="datetimeFigureOut">
              <a:rPr lang="en-US" smtClean="0"/>
              <a:pPr/>
              <a:t>7/10/2012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DFBB0-954D-4C86-98EC-0E98914E1F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urityskeptic.typepad.com/the-security-skeptic/2012/05/making-sense-of-shutdowns-takedowns-seizures-and-more.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blog.icann.org/2012/03/thought-paper-on-domain-seizures-and-takedow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Budapest Convention</a:t>
            </a:r>
          </a:p>
          <a:p>
            <a:endParaRPr lang="en-US" dirty="0"/>
          </a:p>
        </p:txBody>
      </p:sp>
      <p:sp>
        <p:nvSpPr>
          <p:cNvPr id="4" name="Slide Number Placeholder 3"/>
          <p:cNvSpPr>
            <a:spLocks noGrp="1"/>
          </p:cNvSpPr>
          <p:nvPr>
            <p:ph type="sldNum" sz="quarter" idx="10"/>
          </p:nvPr>
        </p:nvSpPr>
        <p:spPr/>
        <p:txBody>
          <a:bodyPr/>
          <a:lstStyle/>
          <a:p>
            <a:fld id="{B3CDFBB0-954D-4C86-98EC-0E98914E1FB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362601-820F-4F99-97E4-6A8FC1A31904}"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444B84-CD61-461F-8196-174E618752FB}"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17020-0E44-454E-A963-D43BDC47C458}"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with Kaminsky</a:t>
            </a:r>
            <a:r>
              <a:rPr lang="en-US" baseline="0" dirty="0" smtClean="0"/>
              <a:t> (</a:t>
            </a:r>
            <a:r>
              <a:rPr lang="en-US" baseline="0" dirty="0" err="1" smtClean="0"/>
              <a:t>Blackhat</a:t>
            </a:r>
            <a:r>
              <a:rPr lang="en-US" baseline="0" dirty="0" smtClean="0"/>
              <a:t>/</a:t>
            </a:r>
            <a:r>
              <a:rPr lang="en-US" baseline="0" dirty="0" err="1" smtClean="0"/>
              <a:t>Defcon</a:t>
            </a:r>
            <a:r>
              <a:rPr lang="en-US" baseline="0" dirty="0" smtClean="0"/>
              <a:t> 2008) discovery and collaborative effort with researchers + vendors to release patch in place before going public.</a:t>
            </a:r>
          </a:p>
          <a:p>
            <a:r>
              <a:rPr lang="en-US" b="1" dirty="0" smtClean="0"/>
              <a:t>Biggest Cybercriminal Takedown in History’ – 4M machines, 100 countries, $14M</a:t>
            </a:r>
          </a:p>
          <a:p>
            <a:endParaRPr lang="en-US" dirty="0"/>
          </a:p>
        </p:txBody>
      </p:sp>
      <p:sp>
        <p:nvSpPr>
          <p:cNvPr id="4" name="Slide Number Placeholder 3"/>
          <p:cNvSpPr>
            <a:spLocks noGrp="1"/>
          </p:cNvSpPr>
          <p:nvPr>
            <p:ph type="sldNum" sz="quarter" idx="10"/>
          </p:nvPr>
        </p:nvSpPr>
        <p:spPr/>
        <p:txBody>
          <a:bodyPr/>
          <a:lstStyle/>
          <a:p>
            <a:fld id="{B3CDFBB0-954D-4C86-98EC-0E98914E1FB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Google</a:t>
            </a:r>
            <a:r>
              <a:rPr lang="en-US" baseline="0" dirty="0" smtClean="0"/>
              <a:t> “History or DNS Hijacking”…</a:t>
            </a:r>
            <a:r>
              <a:rPr lang="en-US" b="1" dirty="0" smtClean="0"/>
              <a:t>*A Brief History of DNS Hijacking - Google</a:t>
            </a:r>
          </a:p>
          <a:p>
            <a:r>
              <a:rPr lang="en-US" b="1" dirty="0" smtClean="0"/>
              <a:t>http://costarica43.icann.org/meetings/sanjose2012/presentation-dns-hijackings-marquis-boire-12mar12-en.pdf</a:t>
            </a:r>
          </a:p>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a:p>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p>
          <a:p>
            <a:endParaRPr lang="en-US" dirty="0" smtClean="0">
              <a:hlinkClick r:id="rId3"/>
            </a:endParaRPr>
          </a:p>
          <a:p>
            <a:r>
              <a:rPr lang="en-US" dirty="0" smtClean="0">
                <a:hlinkClick r:id="rId3"/>
              </a:rPr>
              <a:t>http://www.icann.org/en/news/in-focus/dnssec/deployment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USG</a:t>
            </a:r>
            <a:r>
              <a:rPr lang="en-US" b="1" baseline="0" dirty="0" smtClean="0"/>
              <a:t> mandate: </a:t>
            </a:r>
            <a:r>
              <a:rPr lang="en-US" b="1" dirty="0" smtClean="0"/>
              <a:t> http://www.whitehouse.gov/sites/default/files/omb/memoranda/fy2008/m08-23.pdf</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Aft>
                <a:spcPts val="0"/>
              </a:spcAft>
              <a:defRPr/>
            </a:pPr>
            <a:r>
              <a:rPr lang="en-US" dirty="0" smtClean="0"/>
              <a:t>Smart Electrical Grid effort</a:t>
            </a:r>
            <a:r>
              <a:rPr lang="en-US" baseline="0" dirty="0" smtClean="0"/>
              <a:t> - </a:t>
            </a:r>
            <a:r>
              <a:rPr lang="en-US" dirty="0" smtClean="0"/>
              <a:t>Not just reading meters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May contact ICANN</a:t>
            </a:r>
            <a:r>
              <a:rPr lang="en-US" sz="1200" kern="1200" baseline="0" dirty="0" smtClean="0">
                <a:solidFill>
                  <a:schemeClr val="tx1"/>
                </a:solidFill>
                <a:latin typeface="+mn-lt"/>
                <a:ea typeface="+mn-ea"/>
                <a:cs typeface="+mn-cs"/>
              </a:rPr>
              <a:t> or </a:t>
            </a:r>
            <a:r>
              <a:rPr lang="en-US" sz="1200" kern="1200" dirty="0" smtClean="0">
                <a:solidFill>
                  <a:schemeClr val="tx1"/>
                </a:solidFill>
                <a:latin typeface="+mn-lt"/>
                <a:ea typeface="+mn-ea"/>
                <a:cs typeface="+mn-cs"/>
              </a:rPr>
              <a:t>LACNIC for assistance</a:t>
            </a:r>
            <a:endParaRPr lang="en-US" dirty="0"/>
          </a:p>
        </p:txBody>
      </p:sp>
      <p:sp>
        <p:nvSpPr>
          <p:cNvPr id="4" name="Slide Number Placeholder 3"/>
          <p:cNvSpPr>
            <a:spLocks noGrp="1"/>
          </p:cNvSpPr>
          <p:nvPr>
            <p:ph type="sldNum" sz="quarter" idx="10"/>
          </p:nvPr>
        </p:nvSpPr>
        <p:spPr/>
        <p:txBody>
          <a:bodyPr/>
          <a:lstStyle/>
          <a:p>
            <a:fld id="{B3CDFBB0-954D-4C86-98EC-0E98914E1FB9}"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Budapest Convention</a:t>
            </a:r>
          </a:p>
          <a:p>
            <a:pPr eaLnBrk="1" fontAlgn="auto" hangingPunct="1">
              <a:spcAft>
                <a:spcPts val="1200"/>
              </a:spcAft>
              <a:buSzPct val="123000"/>
              <a:buFont typeface="Arial" charset="0"/>
              <a:buChar char="•"/>
              <a:defRPr/>
            </a:pPr>
            <a:r>
              <a:rPr lang="en-US" dirty="0" smtClean="0">
                <a:ea typeface="ＭＳ Ｐゴシック" charset="-128"/>
              </a:rPr>
              <a:t>ICANN does not play a role in policing the Internet or operationally combating criminal behavior.</a:t>
            </a:r>
          </a:p>
          <a:p>
            <a:pPr eaLnBrk="1" fontAlgn="auto" hangingPunct="1">
              <a:spcAft>
                <a:spcPts val="1200"/>
              </a:spcAft>
              <a:buSzPct val="123000"/>
              <a:buFont typeface="Arial" charset="0"/>
              <a:buChar char="•"/>
              <a:defRPr/>
            </a:pPr>
            <a:r>
              <a:rPr lang="en-US" dirty="0" smtClean="0">
                <a:ea typeface="ＭＳ Ｐゴシック" charset="-128"/>
              </a:rPr>
              <a:t>ICANN does not have a role in the use of the Internet related to cyber-espionage and cyber war.</a:t>
            </a:r>
          </a:p>
          <a:p>
            <a:pPr eaLnBrk="1" fontAlgn="auto" hangingPunct="1">
              <a:spcAft>
                <a:spcPts val="1200"/>
              </a:spcAft>
              <a:buSzPct val="123000"/>
              <a:buFont typeface="Arial" charset="0"/>
              <a:buChar char="•"/>
              <a:defRPr/>
            </a:pPr>
            <a:r>
              <a:rPr lang="en-US" dirty="0" smtClean="0">
                <a:ea typeface="ＭＳ Ｐゴシック" charset="-128"/>
              </a:rPr>
              <a:t>ICANN does not have a role in determining what constitutes illicit conduct on the Internet.</a:t>
            </a:r>
          </a:p>
          <a:p>
            <a:pPr eaLnBrk="1" fontAlgn="auto" hangingPunct="1">
              <a:spcAft>
                <a:spcPts val="1200"/>
              </a:spcAft>
              <a:buSzPct val="123000"/>
              <a:buFont typeface="Arial" charset="0"/>
              <a:buChar char="•"/>
              <a:defRPr/>
            </a:pPr>
            <a:r>
              <a:rPr lang="en-US" dirty="0" smtClean="0">
                <a:ea typeface="ＭＳ Ｐゴシック" charset="-128"/>
              </a:rPr>
              <a:t>ICANN IS able to enforce its contracts on registries &amp; registrars</a:t>
            </a:r>
          </a:p>
          <a:p>
            <a:endParaRPr lang="en-US" dirty="0"/>
          </a:p>
        </p:txBody>
      </p:sp>
      <p:sp>
        <p:nvSpPr>
          <p:cNvPr id="4" name="Slide Number Placeholder 3"/>
          <p:cNvSpPr>
            <a:spLocks noGrp="1"/>
          </p:cNvSpPr>
          <p:nvPr>
            <p:ph type="sldNum" sz="quarter" idx="10"/>
          </p:nvPr>
        </p:nvSpPr>
        <p:spPr/>
        <p:txBody>
          <a:bodyPr/>
          <a:lstStyle/>
          <a:p>
            <a:fld id="{B3CDFBB0-954D-4C86-98EC-0E98914E1FB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Budapest Convention</a:t>
            </a:r>
          </a:p>
          <a:p>
            <a:pPr eaLnBrk="1" fontAlgn="auto" hangingPunct="1">
              <a:spcAft>
                <a:spcPts val="1200"/>
              </a:spcAft>
              <a:buSzPct val="123000"/>
              <a:buFont typeface="Arial" charset="0"/>
              <a:buChar char="•"/>
              <a:defRPr/>
            </a:pPr>
            <a:r>
              <a:rPr lang="en-US" dirty="0" smtClean="0">
                <a:ea typeface="ＭＳ Ｐゴシック" charset="-128"/>
              </a:rPr>
              <a:t>ICANN does not play a role in policing the Internet or operationally combating criminal behavior.</a:t>
            </a:r>
          </a:p>
          <a:p>
            <a:pPr eaLnBrk="1" fontAlgn="auto" hangingPunct="1">
              <a:spcAft>
                <a:spcPts val="1200"/>
              </a:spcAft>
              <a:buSzPct val="123000"/>
              <a:buFont typeface="Arial" charset="0"/>
              <a:buChar char="•"/>
              <a:defRPr/>
            </a:pPr>
            <a:r>
              <a:rPr lang="en-US" dirty="0" smtClean="0">
                <a:ea typeface="ＭＳ Ｐゴシック" charset="-128"/>
              </a:rPr>
              <a:t>ICANN does not have a role in the use of the Internet related to cyber-espionage and cyber war.</a:t>
            </a:r>
          </a:p>
          <a:p>
            <a:pPr eaLnBrk="1" fontAlgn="auto" hangingPunct="1">
              <a:spcAft>
                <a:spcPts val="1200"/>
              </a:spcAft>
              <a:buSzPct val="123000"/>
              <a:buFont typeface="Arial" charset="0"/>
              <a:buChar char="•"/>
              <a:defRPr/>
            </a:pPr>
            <a:r>
              <a:rPr lang="en-US" dirty="0" smtClean="0">
                <a:ea typeface="ＭＳ Ｐゴシック" charset="-128"/>
              </a:rPr>
              <a:t>ICANN does not have a role in determining what constitutes illicit conduct on the Internet.</a:t>
            </a:r>
          </a:p>
          <a:p>
            <a:pPr eaLnBrk="1" fontAlgn="auto" hangingPunct="1">
              <a:spcAft>
                <a:spcPts val="1200"/>
              </a:spcAft>
              <a:buSzPct val="123000"/>
              <a:buFont typeface="Arial" charset="0"/>
              <a:buChar char="•"/>
              <a:defRPr/>
            </a:pPr>
            <a:r>
              <a:rPr lang="en-US" dirty="0" smtClean="0">
                <a:ea typeface="ＭＳ Ｐゴシック" charset="-128"/>
              </a:rPr>
              <a:t>ICANN IS able to enforce its contracts on registries &amp; registrars</a:t>
            </a:r>
          </a:p>
          <a:p>
            <a:endParaRPr lang="en-US" dirty="0"/>
          </a:p>
        </p:txBody>
      </p:sp>
      <p:sp>
        <p:nvSpPr>
          <p:cNvPr id="4" name="Slide Number Placeholder 3"/>
          <p:cNvSpPr>
            <a:spLocks noGrp="1"/>
          </p:cNvSpPr>
          <p:nvPr>
            <p:ph type="sldNum" sz="quarter" idx="10"/>
          </p:nvPr>
        </p:nvSpPr>
        <p:spPr/>
        <p:txBody>
          <a:bodyPr/>
          <a:lstStyle/>
          <a:p>
            <a:fld id="{B3CDFBB0-954D-4C86-98EC-0E98914E1FB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E4647A-C557-48A1-B133-8DBED87EC3ED}"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latin typeface="+mn-lt"/>
                <a:ea typeface="+mn-ea"/>
                <a:cs typeface="+mn-cs"/>
                <a:hlinkClick r:id="rId3"/>
              </a:rPr>
              <a:t>See: </a:t>
            </a:r>
            <a:r>
              <a:rPr lang="en-US" sz="1200" u="none" kern="1200" dirty="0" smtClean="0">
                <a:solidFill>
                  <a:schemeClr val="tx1"/>
                </a:solidFill>
                <a:latin typeface="+mn-lt"/>
                <a:ea typeface="+mn-ea"/>
                <a:cs typeface="+mn-cs"/>
              </a:rPr>
              <a:t>Domain Seizures paper</a:t>
            </a:r>
            <a:r>
              <a:rPr lang="en-US" sz="1200" u="none" kern="1200" baseline="0" dirty="0" smtClean="0">
                <a:solidFill>
                  <a:schemeClr val="tx1"/>
                </a:solidFill>
                <a:latin typeface="+mn-lt"/>
                <a:ea typeface="+mn-ea"/>
                <a:cs typeface="+mn-cs"/>
              </a:rPr>
              <a:t> at </a:t>
            </a:r>
            <a:r>
              <a:rPr lang="en-US" sz="1200" u="sng" kern="1200" dirty="0" smtClean="0">
                <a:solidFill>
                  <a:schemeClr val="tx1"/>
                </a:solidFill>
                <a:latin typeface="+mn-lt"/>
                <a:ea typeface="+mn-ea"/>
                <a:cs typeface="+mn-cs"/>
                <a:hlinkClick r:id="rId4"/>
              </a:rPr>
              <a:t>http://blog.icann.org/2012/03/thought-paper-on-domain-seizures-and-takedowns/</a:t>
            </a:r>
            <a:endParaRPr lang="en-US" sz="1200"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http://www.icann.org/about/staff/security/guidance-domain-seizures-07mar12-en.pdf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http://securityskeptic.typepad.com/the-security-skeptic/2012/05/making-sense-of-shutdowns-takedowns-seizures-and-more.html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CDFBB0-954D-4C86-98EC-0E98914E1FB9}"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2008, 2009, … Model for cyber defense.  See the book “the worm”</a:t>
            </a:r>
          </a:p>
        </p:txBody>
      </p:sp>
      <p:sp>
        <p:nvSpPr>
          <p:cNvPr id="4" name="Slide Number Placeholder 3"/>
          <p:cNvSpPr>
            <a:spLocks noGrp="1"/>
          </p:cNvSpPr>
          <p:nvPr>
            <p:ph type="sldNum" sz="quarter" idx="10"/>
          </p:nvPr>
        </p:nvSpPr>
        <p:spPr/>
        <p:txBody>
          <a:bodyPr/>
          <a:lstStyle/>
          <a:p>
            <a:fld id="{B3CDFBB0-954D-4C86-98EC-0E98914E1FB9}"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ICANN</a:t>
            </a:r>
            <a:r>
              <a:rPr lang="en-US" baseline="0" dirty="0" smtClean="0"/>
              <a:t> received due diligence recommendations from LE (AU-AFP, US-DOJ/FBI, NZ-NZP, CA-RCMP, UK-SOCA) Seoul 2009</a:t>
            </a:r>
          </a:p>
          <a:p>
            <a:r>
              <a:rPr lang="en-US" baseline="0" dirty="0" smtClean="0"/>
              <a:t>Also inputs from APWG.  From Costa Rica CICTE </a:t>
            </a:r>
            <a:r>
              <a:rPr lang="en-US" baseline="0" dirty="0" err="1" smtClean="0"/>
              <a:t>mtg</a:t>
            </a:r>
            <a:r>
              <a:rPr lang="en-US" baseline="0" dirty="0" smtClean="0"/>
              <a:t>: “need more transparency in RAA negotiations”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to RAA LE summary, …accrediting proxy/privacy services, balance against privacy concerns)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CDFBB0-954D-4C86-98EC-0E98914E1FB9}"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28C9F8-76CE-4B46-9A70-C23E8516BB56}"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177A4-571E-4C63-93B8-96F922E8E61F}"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177A4-571E-4C63-93B8-96F922E8E61F}"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177A4-571E-4C63-93B8-96F922E8E61F}"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177A4-571E-4C63-93B8-96F922E8E61F}"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177A4-571E-4C63-93B8-96F922E8E61F}"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177A4-571E-4C63-93B8-96F922E8E61F}"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177A4-571E-4C63-93B8-96F922E8E61F}" type="datetimeFigureOut">
              <a:rPr lang="en-US" smtClean="0"/>
              <a:pPr/>
              <a:t>7/10/2012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177A4-571E-4C63-93B8-96F922E8E61F}" type="datetimeFigureOut">
              <a:rPr lang="en-US" smtClean="0"/>
              <a:pPr/>
              <a:t>7/10/2012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177A4-571E-4C63-93B8-96F922E8E61F}" type="datetimeFigureOut">
              <a:rPr lang="en-US" smtClean="0"/>
              <a:pPr/>
              <a:t>7/10/2012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177A4-571E-4C63-93B8-96F922E8E61F}"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177A4-571E-4C63-93B8-96F922E8E61F}"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6A64B-B9F9-46FD-A2B8-B654A67FBF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177A4-571E-4C63-93B8-96F922E8E61F}" type="datetimeFigureOut">
              <a:rPr lang="en-US" smtClean="0"/>
              <a:pPr/>
              <a:t>7/10/2012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6A64B-B9F9-46FD-A2B8-B654A67FBF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ICANN’s multi-stakeholder approach</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OAS-CICTE  REMJA/OAS + WEF Cyber Crime Workshop, Montevideo, Uruguay</a:t>
            </a:r>
          </a:p>
          <a:p>
            <a:r>
              <a:rPr lang="en-US" dirty="0" smtClean="0"/>
              <a:t>10 July 2012</a:t>
            </a:r>
          </a:p>
          <a:p>
            <a:r>
              <a:rPr lang="en-US" dirty="0"/>
              <a:t>r</a:t>
            </a:r>
            <a:r>
              <a:rPr lang="en-US" dirty="0" smtClean="0"/>
              <a:t>ichard.lamb@icann.org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care?</a:t>
            </a:r>
            <a:endParaRPr lang="en-US" dirty="0"/>
          </a:p>
        </p:txBody>
      </p:sp>
      <p:sp>
        <p:nvSpPr>
          <p:cNvPr id="3" name="Content Placeholder 2"/>
          <p:cNvSpPr>
            <a:spLocks noGrp="1"/>
          </p:cNvSpPr>
          <p:nvPr>
            <p:ph idx="1"/>
          </p:nvPr>
        </p:nvSpPr>
        <p:spPr/>
        <p:txBody>
          <a:bodyPr>
            <a:normAutofit/>
          </a:bodyPr>
          <a:lstStyle/>
          <a:p>
            <a:pPr>
              <a:buNone/>
            </a:pPr>
            <a:r>
              <a:rPr lang="en-US" dirty="0" smtClean="0"/>
              <a:t>For example:</a:t>
            </a:r>
          </a:p>
          <a:p>
            <a:r>
              <a:rPr lang="en-US" dirty="0" smtClean="0"/>
              <a:t>IP address or domain name of suspect</a:t>
            </a:r>
          </a:p>
          <a:p>
            <a:r>
              <a:rPr lang="en-US" dirty="0" smtClean="0"/>
              <a:t>WHOIS  </a:t>
            </a:r>
            <a:r>
              <a:rPr lang="en-US" dirty="0" smtClean="0"/>
              <a:t>protocol</a:t>
            </a:r>
            <a:endParaRPr lang="en-US" dirty="0" smtClean="0"/>
          </a:p>
          <a:p>
            <a:r>
              <a:rPr lang="en-US" dirty="0" smtClean="0"/>
              <a:t>Contact owner, Registrar, or Registry</a:t>
            </a:r>
          </a:p>
          <a:p>
            <a:r>
              <a:rPr lang="en-US" dirty="0" smtClean="0"/>
              <a:t>Obtain other information collected by Registrar</a:t>
            </a:r>
          </a:p>
          <a:p>
            <a:pPr>
              <a:buNone/>
            </a:pPr>
            <a:endParaRPr lang="en-US" sz="1600" dirty="0" smtClean="0"/>
          </a:p>
          <a:p>
            <a:pPr>
              <a:buNone/>
            </a:pPr>
            <a:r>
              <a:rPr lang="en-US" dirty="0" smtClean="0"/>
              <a:t>Other </a:t>
            </a:r>
            <a:r>
              <a:rPr lang="en-US" dirty="0" smtClean="0"/>
              <a:t>examples:</a:t>
            </a:r>
          </a:p>
          <a:p>
            <a:pPr>
              <a:buNone/>
            </a:pPr>
            <a:endParaRPr lang="en-US" dirty="0"/>
          </a:p>
        </p:txBody>
      </p:sp>
      <p:sp>
        <p:nvSpPr>
          <p:cNvPr id="4" name="Rectangle 3"/>
          <p:cNvSpPr/>
          <p:nvPr/>
        </p:nvSpPr>
        <p:spPr>
          <a:xfrm>
            <a:off x="0" y="6126163"/>
            <a:ext cx="9144000" cy="369332"/>
          </a:xfrm>
          <a:prstGeom prst="rect">
            <a:avLst/>
          </a:prstGeom>
        </p:spPr>
        <p:txBody>
          <a:bodyPr wrap="square">
            <a:spAutoFit/>
          </a:bodyPr>
          <a:lstStyle/>
          <a:p>
            <a:pPr>
              <a:buNone/>
            </a:pPr>
            <a:r>
              <a:rPr lang="en-US" dirty="0" smtClean="0"/>
              <a:t>    http</a:t>
            </a:r>
            <a:r>
              <a:rPr lang="en-US" dirty="0" smtClean="0"/>
              <a:t>://www.icann.org/about/staff/security/guidance-domain-seizures-07mar12-en.pdf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Conficker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Created 250-50000 pseudo-random domains/day for C&amp;C across 116 TLDs</a:t>
            </a:r>
          </a:p>
          <a:p>
            <a:r>
              <a:rPr lang="en-US" dirty="0" smtClean="0"/>
              <a:t>Instant actions based on established international relationships with </a:t>
            </a:r>
            <a:r>
              <a:rPr lang="en-US" dirty="0" err="1" smtClean="0"/>
              <a:t>ccTLD</a:t>
            </a:r>
            <a:r>
              <a:rPr lang="en-US" dirty="0" smtClean="0"/>
              <a:t> and </a:t>
            </a:r>
            <a:r>
              <a:rPr lang="en-US" dirty="0" err="1" smtClean="0"/>
              <a:t>gTLDs</a:t>
            </a:r>
            <a:r>
              <a:rPr lang="en-US" dirty="0" smtClean="0"/>
              <a:t> (Crain) –wow!</a:t>
            </a:r>
          </a:p>
          <a:p>
            <a:r>
              <a:rPr lang="en-US" dirty="0" smtClean="0"/>
              <a:t>Unprecedented act of coordination and collaboration (MSFT, ICANN, Registries, AV, researchers) </a:t>
            </a:r>
          </a:p>
          <a:p>
            <a:r>
              <a:rPr lang="en-US" dirty="0" smtClean="0"/>
              <a:t>Lessons: private sector collaboration; public-private info sharing; support to LE; legislative reform.</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Registrar Accreditation Agreement (RAA)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Registrars sign contract /</a:t>
            </a:r>
            <a:r>
              <a:rPr lang="en-US" dirty="0" err="1" smtClean="0"/>
              <a:t>wICANN</a:t>
            </a:r>
            <a:r>
              <a:rPr lang="en-US" dirty="0" smtClean="0"/>
              <a:t> to become accredited</a:t>
            </a:r>
          </a:p>
          <a:p>
            <a:r>
              <a:rPr lang="en-US" dirty="0" smtClean="0"/>
              <a:t>Required for com, </a:t>
            </a:r>
            <a:r>
              <a:rPr lang="en-US" dirty="0" err="1" smtClean="0"/>
              <a:t>gtlds</a:t>
            </a:r>
            <a:r>
              <a:rPr lang="en-US" dirty="0" smtClean="0"/>
              <a:t>, … Not for </a:t>
            </a:r>
            <a:r>
              <a:rPr lang="en-US" dirty="0" err="1" smtClean="0"/>
              <a:t>ccTLDs</a:t>
            </a:r>
            <a:endParaRPr lang="en-US" dirty="0" smtClean="0"/>
          </a:p>
          <a:p>
            <a:r>
              <a:rPr lang="en-US" dirty="0" smtClean="0"/>
              <a:t>Stakeholders: Registrars, LE, privacy, community, ICANN</a:t>
            </a:r>
          </a:p>
          <a:p>
            <a:r>
              <a:rPr lang="en-US" dirty="0" smtClean="0"/>
              <a:t>Accurate/validated WHOIS (…also ICANN community efforts for common machine readable format with tiered access)</a:t>
            </a:r>
          </a:p>
          <a:p>
            <a:r>
              <a:rPr lang="en-US" dirty="0" smtClean="0"/>
              <a:t>Major progress – LE and Registrars now agree in principle</a:t>
            </a:r>
          </a:p>
          <a:p>
            <a:pPr>
              <a:buNone/>
            </a:pPr>
            <a:r>
              <a:rPr lang="en-US" dirty="0" smtClean="0"/>
              <a:t>http</a:t>
            </a:r>
            <a:r>
              <a:rPr lang="en-US" dirty="0" smtClean="0"/>
              <a:t>://prague44.icann.org/meetings/prague2012/presentation-raa-negotiations-summary-03jun12-en.pdf</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Problem: </a:t>
            </a:r>
            <a:br>
              <a:rPr lang="en-US" dirty="0" smtClean="0"/>
            </a:br>
            <a:r>
              <a:rPr lang="en-US" dirty="0" smtClean="0"/>
              <a:t>DNS Cache Poisoning Attack</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err="1" smtClean="0"/>
              <a:t>Argghh</a:t>
            </a:r>
            <a:r>
              <a:rPr lang="en-US" dirty="0" smtClean="0"/>
              <a:t>! Now all ISP customers get sent to attacker.</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2795"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2"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sp>
        <p:nvSpPr>
          <p:cNvPr id="32773" name="TextBox 52"/>
          <p:cNvSpPr txBox="1">
            <a:spLocks noChangeArrowheads="1"/>
          </p:cNvSpPr>
          <p:nvPr/>
        </p:nvSpPr>
        <p:spPr bwMode="auto">
          <a:xfrm>
            <a:off x="5638800" y="1905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2774"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94"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2791"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7"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2789" name="TextBox 64"/>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8" name="TextBox 68"/>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pPr algn="r"/>
              <a:r>
                <a:rPr lang="en-US" sz="1600" b="1">
                  <a:latin typeface="Lucida Sans Unicode" pitchFamily="34" charset="0"/>
                </a:rPr>
                <a:t>Error</a:t>
              </a:r>
            </a:p>
          </p:txBody>
        </p:sp>
      </p:grpSp>
      <p:grpSp>
        <p:nvGrpSpPr>
          <p:cNvPr id="8"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6"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2777"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2783" name="TextBox 86"/>
          <p:cNvSpPr txBox="1">
            <a:spLocks noChangeArrowheads="1"/>
          </p:cNvSpPr>
          <p:nvPr/>
        </p:nvSpPr>
        <p:spPr bwMode="auto">
          <a:xfrm>
            <a:off x="6172200" y="5334000"/>
            <a:ext cx="2133600" cy="338138"/>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Password database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Securing The Phone Book - DNS Security Extensions (DNSSEC)</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cxnSp>
        <p:nvCxnSpPr>
          <p:cNvPr id="43" name="Straight Arrow Connector 42"/>
          <p:cNvCxnSpPr/>
          <p:nvPr/>
        </p:nvCxnSpPr>
        <p:spPr>
          <a:xfrm>
            <a:off x="5029200" y="3581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31242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rot="10800000">
            <a:off x="5029200" y="39624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9" name="Group 62"/>
          <p:cNvGrpSpPr>
            <a:grpSpLocks/>
          </p:cNvGrpSpPr>
          <p:nvPr/>
        </p:nvGrpSpPr>
        <p:grpSpPr bwMode="auto">
          <a:xfrm>
            <a:off x="5029200" y="3733800"/>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a:t>
              </a:r>
            </a:p>
            <a:p>
              <a:r>
                <a:rPr lang="en-US" sz="1600" b="1">
                  <a:solidFill>
                    <a:srgbClr val="FF0000"/>
                  </a:solidFill>
                  <a:latin typeface="Lucida Sans Unicode" pitchFamily="34" charset="0"/>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2590800"/>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w="9525">
              <a:noFill/>
              <a:miter lim="800000"/>
              <a:headEnd/>
              <a:tailEnd/>
            </a:ln>
          </p:spPr>
          <p:txBody>
            <a:bodyPr>
              <a:spAutoFit/>
            </a:bodyPr>
            <a:lstStyle/>
            <a:p>
              <a:r>
                <a:rPr lang="en-US" sz="1600" b="1">
                  <a:solidFill>
                    <a:srgbClr val="FF0000"/>
                  </a:solidFill>
                  <a:latin typeface="Lucida Sans Unicode" pitchFamily="34" charset="0"/>
                </a:rPr>
                <a:t>Attacker’s record does not validate – drop it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Resolver only caches validated records</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a:p>
            <a:r>
              <a:rPr lang="en-US" b="1">
                <a:latin typeface="Lucida Sans Unicode" pitchFamily="34" charset="0"/>
              </a:rPr>
              <a:t>with DNSSEC</a:t>
            </a:r>
          </a:p>
        </p:txBody>
      </p:sp>
      <p:sp>
        <p:nvSpPr>
          <p:cNvPr id="34821" name="TextBox 52"/>
          <p:cNvSpPr txBox="1">
            <a:spLocks noChangeArrowheads="1"/>
          </p:cNvSpPr>
          <p:nvPr/>
        </p:nvSpPr>
        <p:spPr bwMode="auto">
          <a:xfrm>
            <a:off x="5638800" y="31242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4822"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p:spPr>
        <p:txBody>
          <a:bodyPr>
            <a:spAutoFit/>
          </a:bodyPr>
          <a:lstStyle/>
          <a:p>
            <a:endParaRPr lang="en-US" sz="1600" b="1">
              <a:solidFill>
                <a:srgbClr val="FF0000"/>
              </a:solidFill>
              <a:latin typeface="Lucida Sans Unicode" pitchFamily="34" charset="0"/>
            </a:endParaRPr>
          </a:p>
          <a:p>
            <a:r>
              <a:rPr lang="en-US" sz="1600" b="1">
                <a:latin typeface="Lucida Sans Unicode" pitchFamily="34" charset="0"/>
              </a:rPr>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Bellovin</a:t>
            </a:r>
            <a:r>
              <a:rPr lang="en-US" dirty="0" smtClean="0"/>
              <a:t> 1995, Kaminsky 2008</a:t>
            </a:r>
          </a:p>
          <a:p>
            <a:r>
              <a:rPr lang="en-US" dirty="0" smtClean="0"/>
              <a:t>D</a:t>
            </a:r>
            <a:r>
              <a:rPr lang="en-US" dirty="0" smtClean="0"/>
              <a:t>eployed </a:t>
            </a:r>
            <a:r>
              <a:rPr lang="en-US" dirty="0" smtClean="0"/>
              <a:t>on </a:t>
            </a:r>
            <a:r>
              <a:rPr lang="en-US" dirty="0" smtClean="0"/>
              <a:t>root 2010: </a:t>
            </a:r>
            <a:r>
              <a:rPr lang="en-US" dirty="0" smtClean="0"/>
              <a:t>Biggest security upgrade to Internet in 20 years</a:t>
            </a:r>
          </a:p>
          <a:p>
            <a:r>
              <a:rPr lang="en-US" dirty="0" smtClean="0"/>
              <a:t>DNS Changer 2011</a:t>
            </a:r>
          </a:p>
          <a:p>
            <a:r>
              <a:rPr lang="en-US" dirty="0" smtClean="0"/>
              <a:t>Web accounts, SSL certificates, configuration, ..</a:t>
            </a:r>
          </a:p>
          <a:p>
            <a:r>
              <a:rPr lang="en-US" dirty="0" smtClean="0"/>
              <a:t>Future innovation and opportunities</a:t>
            </a:r>
          </a:p>
          <a:p>
            <a:r>
              <a:rPr lang="en-US" dirty="0" smtClean="0"/>
              <a:t>Only possible with unprecedented international multi-stakeholder, bottom-up managed and trusted root key (including </a:t>
            </a:r>
            <a:r>
              <a:rPr lang="en-US" dirty="0" smtClean="0"/>
              <a:t>representatives </a:t>
            </a:r>
            <a:r>
              <a:rPr lang="en-US" dirty="0" smtClean="0"/>
              <a:t>from </a:t>
            </a:r>
            <a:r>
              <a:rPr lang="en-US" dirty="0" smtClean="0"/>
              <a:t>Uruguay, Brazil, Trinidad)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dirty="0" err="1" smtClean="0"/>
              <a:t>DNSChanger</a:t>
            </a:r>
            <a:r>
              <a:rPr lang="en-US" dirty="0" smtClean="0"/>
              <a:t> - ‘Biggest Cybercriminal Takedown in History’ – 4M machines, 100 countries, $14M</a:t>
            </a:r>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381000" y="5867400"/>
            <a:ext cx="8763000" cy="738188"/>
          </a:xfrm>
          <a:prstGeom prst="rect">
            <a:avLst/>
          </a:prstGeom>
          <a:noFill/>
          <a:ln w="9525">
            <a:noFill/>
            <a:miter lim="800000"/>
            <a:headEnd/>
            <a:tailEnd/>
          </a:ln>
        </p:spPr>
        <p:txBody>
          <a:bodyPr>
            <a:spAutoFit/>
          </a:bodyPr>
          <a:lstStyle/>
          <a:p>
            <a:r>
              <a:rPr lang="en-US" sz="2400" dirty="0"/>
              <a:t>9 Nov 2011 </a:t>
            </a:r>
          </a:p>
          <a:p>
            <a:r>
              <a:rPr lang="en-US" dirty="0"/>
              <a:t>http://krebsonsecurity.com/2011/11/malware-click-fraud-kingpins-arrested-in-estonia/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grayscl/>
            <a:lum bright="40000"/>
          </a:blip>
          <a:srcRect/>
          <a:stretch>
            <a:fillRect/>
          </a:stretch>
        </p:blipFill>
        <p:spPr bwMode="auto">
          <a:xfrm>
            <a:off x="457200" y="1371600"/>
            <a:ext cx="8066230" cy="510765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029200" y="2209801"/>
            <a:ext cx="1493024" cy="76200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dirty="0" smtClean="0"/>
              <a:t>DNSSEC: Where we are</a:t>
            </a:r>
            <a:endParaRPr lang="en-US" dirty="0"/>
          </a:p>
        </p:txBody>
      </p:sp>
      <p:sp>
        <p:nvSpPr>
          <p:cNvPr id="12" name="Rectangle 11"/>
          <p:cNvSpPr/>
          <p:nvPr/>
        </p:nvSpPr>
        <p:spPr>
          <a:xfrm>
            <a:off x="228600" y="6019800"/>
            <a:ext cx="8915400" cy="523220"/>
          </a:xfrm>
          <a:prstGeom prst="rect">
            <a:avLst/>
          </a:prstGeom>
        </p:spPr>
        <p:txBody>
          <a:bodyPr wrap="square">
            <a:spAutoFit/>
          </a:bodyPr>
          <a:lstStyle/>
          <a:p>
            <a:r>
              <a:rPr lang="en-US" sz="1400" b="1" dirty="0" smtClean="0"/>
              <a:t>*COMCAST 18M Internet customers. Others..</a:t>
            </a:r>
            <a:r>
              <a:rPr lang="en-US" sz="1400" b="1" dirty="0" err="1" smtClean="0"/>
              <a:t>TeliaSonera</a:t>
            </a:r>
            <a:r>
              <a:rPr lang="en-US" sz="1400" b="1" dirty="0" smtClean="0"/>
              <a:t> SE, Vodafone </a:t>
            </a:r>
            <a:r>
              <a:rPr lang="en-US" sz="1400" b="1" dirty="0" err="1" smtClean="0"/>
              <a:t>CZ,Telefonica</a:t>
            </a:r>
            <a:r>
              <a:rPr lang="en-US" sz="1400" b="1" dirty="0" smtClean="0"/>
              <a:t>, CZ, T-mobile NL, </a:t>
            </a:r>
            <a:r>
              <a:rPr lang="en-US" sz="1400" b="1" dirty="0" err="1" smtClean="0"/>
              <a:t>SurfNet</a:t>
            </a:r>
            <a:r>
              <a:rPr lang="en-US" sz="1400" b="1" dirty="0" smtClean="0"/>
              <a:t> NL, ..</a:t>
            </a:r>
          </a:p>
          <a:p>
            <a:r>
              <a:rPr lang="en-US" sz="1400" b="1" dirty="0" smtClean="0"/>
              <a:t>http://securitywatch.pcmag.com/security/295722-isps-agree-to-fcc-rules-on-anti-botnet-dnssec-internet-routing  </a:t>
            </a:r>
            <a:endParaRPr lang="en-US" sz="1400" b="1"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286000"/>
            <a:ext cx="952500" cy="2857500"/>
          </a:xfrm>
          <a:prstGeom prst="rect">
            <a:avLst/>
          </a:prstGeom>
          <a:noFill/>
        </p:spPr>
      </p:pic>
      <p:sp>
        <p:nvSpPr>
          <p:cNvPr id="10" name="Content Placeholder 2"/>
          <p:cNvSpPr>
            <a:spLocks noGrp="1"/>
          </p:cNvSpPr>
          <p:nvPr>
            <p:ph idx="1"/>
          </p:nvPr>
        </p:nvSpPr>
        <p:spPr>
          <a:xfrm>
            <a:off x="457200" y="1265237"/>
            <a:ext cx="8229600" cy="4754563"/>
          </a:xfrm>
        </p:spPr>
        <p:txBody>
          <a:bodyPr>
            <a:normAutofit fontScale="92500" lnSpcReduction="20000"/>
          </a:bodyPr>
          <a:lstStyle/>
          <a:p>
            <a:pPr>
              <a:spcBef>
                <a:spcPts val="700"/>
              </a:spcBef>
            </a:pPr>
            <a:r>
              <a:rPr lang="en-US" dirty="0" smtClean="0"/>
              <a:t> Deployed on 88/313 TLDs (.</a:t>
            </a:r>
            <a:r>
              <a:rPr lang="en-US" dirty="0" err="1" smtClean="0"/>
              <a:t>cl</a:t>
            </a:r>
            <a:r>
              <a:rPr lang="en-US" dirty="0" smtClean="0"/>
              <a:t>, .</a:t>
            </a:r>
            <a:r>
              <a:rPr lang="en-US" dirty="0" err="1" smtClean="0"/>
              <a:t>br</a:t>
            </a:r>
            <a:r>
              <a:rPr lang="en-US" dirty="0" smtClean="0"/>
              <a:t>, .</a:t>
            </a:r>
            <a:r>
              <a:rPr lang="en-US" dirty="0" err="1" smtClean="0"/>
              <a:t>cr</a:t>
            </a:r>
            <a:r>
              <a:rPr lang="en-US" dirty="0" smtClean="0"/>
              <a:t>, .co, .pr, .</a:t>
            </a:r>
            <a:r>
              <a:rPr lang="en-US" dirty="0" err="1" smtClean="0"/>
              <a:t>hn</a:t>
            </a:r>
            <a:r>
              <a:rPr lang="en-US" dirty="0" smtClean="0"/>
              <a:t>, .us, .</a:t>
            </a:r>
            <a:r>
              <a:rPr lang="en-US" dirty="0" err="1" smtClean="0"/>
              <a:t>lk</a:t>
            </a:r>
            <a:r>
              <a:rPr lang="en-US" dirty="0" smtClean="0"/>
              <a:t>, .</a:t>
            </a:r>
            <a:r>
              <a:rPr lang="en-US" dirty="0" err="1" smtClean="0"/>
              <a:t>eu</a:t>
            </a:r>
            <a:r>
              <a:rPr lang="en-US" dirty="0" smtClean="0"/>
              <a:t>, .</a:t>
            </a:r>
            <a:r>
              <a:rPr lang="en-US" dirty="0" err="1" smtClean="0"/>
              <a:t>tw</a:t>
            </a:r>
            <a:r>
              <a:rPr lang="en-US" dirty="0" smtClean="0"/>
              <a:t> </a:t>
            </a:r>
            <a:r>
              <a:rPr lang="ja-JP" altLang="en-US" b="1" smtClean="0"/>
              <a:t>台灣</a:t>
            </a:r>
            <a:r>
              <a:rPr lang="en-US" altLang="ja-JP" b="1" dirty="0" smtClean="0"/>
              <a:t>, </a:t>
            </a:r>
            <a:r>
              <a:rPr lang="ko-KR" altLang="en-US" b="1" dirty="0" smtClean="0"/>
              <a:t>한국</a:t>
            </a:r>
            <a:r>
              <a:rPr lang="en-US" b="1" dirty="0" smtClean="0"/>
              <a:t>, </a:t>
            </a:r>
            <a:r>
              <a:rPr lang="en-US" dirty="0" smtClean="0"/>
              <a:t>.com,…)</a:t>
            </a:r>
          </a:p>
          <a:p>
            <a:pPr>
              <a:spcBef>
                <a:spcPts val="700"/>
              </a:spcBef>
            </a:pPr>
            <a:r>
              <a:rPr lang="en-US" dirty="0" smtClean="0"/>
              <a:t>Root signed and </a:t>
            </a:r>
            <a:r>
              <a:rPr lang="en-US" dirty="0" smtClean="0"/>
              <a:t>audited</a:t>
            </a:r>
            <a:endParaRPr lang="en-US" dirty="0" smtClean="0"/>
          </a:p>
          <a:p>
            <a:pPr>
              <a:spcBef>
                <a:spcPts val="700"/>
              </a:spcBef>
            </a:pPr>
            <a:r>
              <a:rPr lang="en-US" dirty="0" smtClean="0"/>
              <a:t>84% of domain names could </a:t>
            </a:r>
            <a:r>
              <a:rPr lang="en-US" dirty="0" smtClean="0"/>
              <a:t>have could    </a:t>
            </a:r>
            <a:r>
              <a:rPr lang="en-US" dirty="0" smtClean="0"/>
              <a:t>have DNSSEC deployed on them</a:t>
            </a:r>
          </a:p>
          <a:p>
            <a:pPr>
              <a:spcBef>
                <a:spcPts val="700"/>
              </a:spcBef>
            </a:pPr>
            <a:r>
              <a:rPr lang="en-US" dirty="0" smtClean="0"/>
              <a:t>Large ISPs have or have agreed to support DNSSEC*</a:t>
            </a:r>
          </a:p>
          <a:p>
            <a:pPr>
              <a:spcBef>
                <a:spcPts val="700"/>
              </a:spcBef>
            </a:pPr>
            <a:r>
              <a:rPr lang="en-US" dirty="0" smtClean="0"/>
              <a:t>A few 3</a:t>
            </a:r>
            <a:r>
              <a:rPr lang="en-US" baseline="30000" dirty="0" smtClean="0"/>
              <a:t>rd</a:t>
            </a:r>
            <a:r>
              <a:rPr lang="en-US" dirty="0" smtClean="0"/>
              <a:t> party signing solutions (e.g., </a:t>
            </a:r>
            <a:r>
              <a:rPr lang="en-US" dirty="0" err="1" smtClean="0"/>
              <a:t>GoDaddy</a:t>
            </a:r>
            <a:r>
              <a:rPr lang="en-US" dirty="0" smtClean="0"/>
              <a:t>, VeriSign, </a:t>
            </a:r>
            <a:r>
              <a:rPr lang="en-US" dirty="0" err="1" smtClean="0"/>
              <a:t>Binero</a:t>
            </a:r>
            <a:r>
              <a:rPr lang="en-US" dirty="0" smtClean="0"/>
              <a:t>,…)</a:t>
            </a:r>
          </a:p>
          <a:p>
            <a:pPr>
              <a:spcBef>
                <a:spcPts val="700"/>
              </a:spcBef>
            </a:pPr>
            <a:r>
              <a:rPr lang="en-US" dirty="0" smtClean="0"/>
              <a:t>Supported by majority of DNS implementations</a:t>
            </a:r>
          </a:p>
          <a:p>
            <a:pPr>
              <a:spcBef>
                <a:spcPts val="700"/>
              </a:spcBef>
            </a:pPr>
            <a:r>
              <a:rPr lang="en-US" dirty="0" smtClean="0"/>
              <a:t>Required for new </a:t>
            </a:r>
            <a:r>
              <a:rPr lang="en-US" dirty="0" err="1" smtClean="0"/>
              <a:t>gTLDs</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lamb\Documents\Picture1.png"/>
          <p:cNvPicPr>
            <a:picLocks noChangeAspect="1" noChangeArrowheads="1"/>
          </p:cNvPicPr>
          <p:nvPr/>
        </p:nvPicPr>
        <p:blipFill>
          <a:blip r:embed="rId3" cstate="print">
            <a:duotone>
              <a:schemeClr val="bg2">
                <a:shade val="45000"/>
                <a:satMod val="135000"/>
              </a:schemeClr>
              <a:prstClr val="white"/>
            </a:duotone>
            <a:lum bright="30000"/>
          </a:blip>
          <a:srcRect/>
          <a:stretch>
            <a:fillRect/>
          </a:stretch>
        </p:blipFill>
        <p:spPr bwMode="auto">
          <a:xfrm>
            <a:off x="457200" y="1417638"/>
            <a:ext cx="8527953" cy="5096046"/>
          </a:xfrm>
          <a:prstGeom prst="rect">
            <a:avLst/>
          </a:prstGeom>
          <a:noFill/>
        </p:spPr>
      </p:pic>
      <p:sp>
        <p:nvSpPr>
          <p:cNvPr id="2" name="Title 1"/>
          <p:cNvSpPr>
            <a:spLocks noGrp="1"/>
          </p:cNvSpPr>
          <p:nvPr>
            <p:ph type="title"/>
          </p:nvPr>
        </p:nvSpPr>
        <p:spPr/>
        <p:txBody>
          <a:bodyPr/>
          <a:lstStyle/>
          <a:p>
            <a:r>
              <a:rPr lang="en-US" dirty="0" smtClean="0"/>
              <a:t>What is ICANN?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IANA function </a:t>
            </a:r>
          </a:p>
          <a:p>
            <a:pPr lvl="1"/>
            <a:r>
              <a:rPr lang="en-US" dirty="0" smtClean="0"/>
              <a:t>coordinate unique identifiers (root and top-level domain names, IP address allocation, protocol number assignments, time zone database, other…)</a:t>
            </a:r>
          </a:p>
          <a:p>
            <a:r>
              <a:rPr lang="en-US" dirty="0" smtClean="0"/>
              <a:t>DNS operations (L-root, DNSSEC, ICANN managed domains)</a:t>
            </a:r>
          </a:p>
          <a:p>
            <a:r>
              <a:rPr lang="en-US" dirty="0" smtClean="0"/>
              <a:t>Policy and multi-stakeholder support</a:t>
            </a:r>
          </a:p>
          <a:p>
            <a:pPr lvl="1"/>
            <a:r>
              <a:rPr lang="en-US" dirty="0" smtClean="0"/>
              <a:t>Facilitator</a:t>
            </a:r>
          </a:p>
          <a:p>
            <a:pPr lvl="1"/>
            <a:r>
              <a:rPr lang="en-US" dirty="0" smtClean="0"/>
              <a:t>Delegation of registry and registrar functions</a:t>
            </a:r>
          </a:p>
          <a:p>
            <a:pPr lvl="1"/>
            <a:r>
              <a:rPr lang="en-US" dirty="0" smtClean="0"/>
              <a:t>Education/ training/ awareness</a:t>
            </a:r>
          </a:p>
          <a:p>
            <a:pPr lvl="1"/>
            <a:r>
              <a:rPr lang="en-US" dirty="0" smtClean="0"/>
              <a:t>Collaboration on other, non-domain name issues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nsviz.net/d/paypal.com/dnssec/auth_graph.png"/>
          <p:cNvPicPr>
            <a:picLocks noChangeAspect="1" noChangeArrowheads="1"/>
          </p:cNvPicPr>
          <p:nvPr/>
        </p:nvPicPr>
        <p:blipFill>
          <a:blip r:embed="rId3" cstate="print">
            <a:duotone>
              <a:schemeClr val="bg2">
                <a:shade val="45000"/>
                <a:satMod val="135000"/>
              </a:schemeClr>
              <a:prstClr val="white"/>
            </a:duotone>
            <a:lum bright="10000"/>
          </a:blip>
          <a:srcRect/>
          <a:stretch>
            <a:fillRect/>
          </a:stretch>
        </p:blipFill>
        <p:spPr bwMode="auto">
          <a:xfrm>
            <a:off x="0" y="-4876800"/>
            <a:ext cx="6019800" cy="10725150"/>
          </a:xfrm>
          <a:prstGeom prst="rect">
            <a:avLst/>
          </a:prstGeom>
          <a:noFill/>
        </p:spPr>
      </p:pic>
      <p:sp>
        <p:nvSpPr>
          <p:cNvPr id="3" name="Title 2"/>
          <p:cNvSpPr>
            <a:spLocks noGrp="1"/>
          </p:cNvSpPr>
          <p:nvPr>
            <p:ph type="title"/>
          </p:nvPr>
        </p:nvSpPr>
        <p:spPr/>
        <p:txBody>
          <a:bodyPr/>
          <a:lstStyle/>
          <a:p>
            <a:pPr algn="ctr"/>
            <a:r>
              <a:rPr lang="en-US" dirty="0" smtClean="0"/>
              <a:t>DNSSEC: Where we are</a:t>
            </a:r>
            <a:endParaRPr lang="en-US" dirty="0"/>
          </a:p>
        </p:txBody>
      </p:sp>
      <p:sp>
        <p:nvSpPr>
          <p:cNvPr id="2" name="Content Placeholder 1"/>
          <p:cNvSpPr>
            <a:spLocks noGrp="1"/>
          </p:cNvSpPr>
          <p:nvPr>
            <p:ph idx="1"/>
          </p:nvPr>
        </p:nvSpPr>
        <p:spPr/>
        <p:txBody>
          <a:bodyPr>
            <a:normAutofit fontScale="85000" lnSpcReduction="10000"/>
          </a:bodyPr>
          <a:lstStyle/>
          <a:p>
            <a:r>
              <a:rPr lang="en-US" dirty="0" smtClean="0"/>
              <a:t>But deployed on &lt; 1% of 2</a:t>
            </a:r>
            <a:r>
              <a:rPr lang="en-US" baseline="30000" dirty="0" smtClean="0"/>
              <a:t>nd</a:t>
            </a:r>
            <a:r>
              <a:rPr lang="en-US" dirty="0" smtClean="0"/>
              <a:t> level domains.  Many have plans. Few have taken the step (e.g., paypal.com*).</a:t>
            </a:r>
          </a:p>
          <a:p>
            <a:pPr>
              <a:buNone/>
            </a:pPr>
            <a:endParaRPr lang="en-US" dirty="0" smtClean="0"/>
          </a:p>
          <a:p>
            <a:r>
              <a:rPr lang="en-US" dirty="0" err="1" smtClean="0"/>
              <a:t>DNSChanger</a:t>
            </a:r>
            <a:r>
              <a:rPr lang="en-US" dirty="0" smtClean="0"/>
              <a:t> and other attacks highlight today’s need.</a:t>
            </a:r>
          </a:p>
          <a:p>
            <a:endParaRPr lang="en-US" dirty="0" smtClean="0"/>
          </a:p>
          <a:p>
            <a:r>
              <a:rPr lang="en-US" dirty="0" smtClean="0"/>
              <a:t>Innovative security solutions (e.g., DANE) highlight tomorrow’s value.</a:t>
            </a:r>
          </a:p>
          <a:p>
            <a:pPr>
              <a:buNone/>
            </a:pPr>
            <a:endParaRPr lang="en-US" dirty="0" smtClean="0"/>
          </a:p>
          <a:p>
            <a:r>
              <a:rPr lang="en-US" dirty="0" smtClean="0"/>
              <a:t>Need to raise Registrant and end user awareness</a:t>
            </a:r>
          </a:p>
          <a:p>
            <a:pPr>
              <a:buNone/>
            </a:pPr>
            <a:endParaRPr lang="en-US" dirty="0" smtClean="0"/>
          </a:p>
          <a:p>
            <a:pPr>
              <a:buNone/>
            </a:pPr>
            <a:endParaRPr lang="en-US" dirty="0"/>
          </a:p>
        </p:txBody>
      </p:sp>
      <p:sp>
        <p:nvSpPr>
          <p:cNvPr id="6" name="Rectangle 5"/>
          <p:cNvSpPr/>
          <p:nvPr/>
        </p:nvSpPr>
        <p:spPr>
          <a:xfrm>
            <a:off x="0" y="5848350"/>
            <a:ext cx="9144000" cy="738664"/>
          </a:xfrm>
          <a:prstGeom prst="rect">
            <a:avLst/>
          </a:prstGeom>
        </p:spPr>
        <p:txBody>
          <a:bodyPr wrap="square">
            <a:spAutoFit/>
          </a:bodyPr>
          <a:lstStyle/>
          <a:p>
            <a:r>
              <a:rPr lang="en-US" sz="1400" b="1" dirty="0" smtClean="0"/>
              <a:t>*http://www.thesecuritypractice.com/the_security_practice/2011/12/all-paypal-domains-are-now-using-dnssec.html</a:t>
            </a:r>
          </a:p>
          <a:p>
            <a:r>
              <a:rPr lang="en-US" sz="1400" b="1" dirty="0" smtClean="0"/>
              <a:t>http://www.nacion.com/2012-03-15/Tecnologia/Sitios-web-de-bancos-ticos-podran-ser-mas-seguros.aspx</a:t>
            </a:r>
          </a:p>
          <a:p>
            <a:r>
              <a:rPr lang="en-US" sz="1400" b="1" dirty="0" smtClean="0"/>
              <a:t>Approx 0.5M have DNSSEC</a:t>
            </a:r>
            <a:endParaRPr lang="en-US" sz="1400" b="1" dirty="0"/>
          </a:p>
        </p:txBody>
      </p:sp>
      <p:sp>
        <p:nvSpPr>
          <p:cNvPr id="7" name="Rectangle 6"/>
          <p:cNvSpPr/>
          <p:nvPr/>
        </p:nvSpPr>
        <p:spPr>
          <a:xfrm>
            <a:off x="3276600" y="6457890"/>
            <a:ext cx="5867400" cy="400110"/>
          </a:xfrm>
          <a:prstGeom prst="rect">
            <a:avLst/>
          </a:prstGeom>
        </p:spPr>
        <p:txBody>
          <a:bodyPr wrap="square">
            <a:spAutoFit/>
          </a:bodyPr>
          <a:lstStyle/>
          <a:p>
            <a:r>
              <a:rPr lang="en-US" sz="2000" b="1" dirty="0" smtClean="0"/>
              <a:t>http://www.internetsociety.org/deploy360/dnssec/</a:t>
            </a:r>
            <a:endParaRPr lang="en-US"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Unexpected reliance on DNS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Web accounts</a:t>
            </a:r>
          </a:p>
          <a:p>
            <a:r>
              <a:rPr lang="en-US" dirty="0" smtClean="0"/>
              <a:t>SSL dilution of trust </a:t>
            </a:r>
            <a:r>
              <a:rPr lang="en-US" dirty="0" smtClean="0">
                <a:sym typeface="Wingdings" pitchFamily="2" charset="2"/>
              </a:rPr>
              <a:t></a:t>
            </a:r>
            <a:r>
              <a:rPr lang="en-US" dirty="0" err="1" smtClean="0"/>
              <a:t>Diginotar</a:t>
            </a:r>
            <a:r>
              <a:rPr lang="en-US" dirty="0" smtClean="0"/>
              <a:t>/</a:t>
            </a:r>
            <a:r>
              <a:rPr lang="en-US" dirty="0" err="1" smtClean="0"/>
              <a:t>Comodo</a:t>
            </a:r>
            <a:endParaRPr lang="en-US" dirty="0" smtClean="0"/>
          </a:p>
          <a:p>
            <a:r>
              <a:rPr lang="en-US" dirty="0" smtClean="0"/>
              <a:t>Configuration, s/w updates, …</a:t>
            </a:r>
          </a:p>
          <a:p>
            <a:r>
              <a:rPr lang="en-US" dirty="0" smtClean="0"/>
              <a:t>Lack of trust in e-commerce </a:t>
            </a:r>
            <a:r>
              <a:rPr lang="en-US" dirty="0" smtClean="0">
                <a:sym typeface="Wingdings" pitchFamily="2" charset="2"/>
              </a:rPr>
              <a:t> negative economic impact</a:t>
            </a:r>
          </a:p>
          <a:p>
            <a:r>
              <a:rPr lang="en-US" dirty="0" smtClean="0">
                <a:sym typeface="Wingdings" pitchFamily="2" charset="2"/>
              </a:rPr>
              <a:t>Imagine if you could trust “the ‘Net”?</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Future</a:t>
            </a:r>
            <a:endParaRPr lang="en-US" dirty="0"/>
          </a:p>
        </p:txBody>
      </p:sp>
      <p:sp>
        <p:nvSpPr>
          <p:cNvPr id="3" name="Content Placeholder 2"/>
          <p:cNvSpPr>
            <a:spLocks noGrp="1"/>
          </p:cNvSpPr>
          <p:nvPr>
            <p:ph idx="1"/>
          </p:nvPr>
        </p:nvSpPr>
        <p:spPr/>
        <p:txBody>
          <a:bodyPr>
            <a:normAutofit fontScale="92500"/>
          </a:bodyPr>
          <a:lstStyle/>
          <a:p>
            <a:r>
              <a:rPr lang="en-US" dirty="0" smtClean="0"/>
              <a:t>DANE</a:t>
            </a:r>
          </a:p>
          <a:p>
            <a:pPr lvl="1"/>
            <a:r>
              <a:rPr lang="en-US" dirty="0" smtClean="0"/>
              <a:t>Improved Web TLS for all</a:t>
            </a:r>
          </a:p>
          <a:p>
            <a:pPr lvl="1"/>
            <a:r>
              <a:rPr lang="en-US" dirty="0" smtClean="0"/>
              <a:t>Email S/MIME for all</a:t>
            </a:r>
          </a:p>
          <a:p>
            <a:r>
              <a:rPr lang="en-US" dirty="0" smtClean="0"/>
              <a:t>…and</a:t>
            </a:r>
          </a:p>
          <a:p>
            <a:pPr lvl="1"/>
            <a:r>
              <a:rPr lang="en-US" dirty="0" smtClean="0"/>
              <a:t>SSH, IPSEC, VoIP</a:t>
            </a:r>
          </a:p>
          <a:p>
            <a:pPr lvl="1"/>
            <a:r>
              <a:rPr lang="en-US" dirty="0" smtClean="0"/>
              <a:t>Digital identity</a:t>
            </a:r>
          </a:p>
          <a:p>
            <a:pPr lvl="1"/>
            <a:r>
              <a:rPr lang="en-US" dirty="0" smtClean="0"/>
              <a:t>Other content (e.g. configurations, XML, app updates)</a:t>
            </a:r>
          </a:p>
          <a:p>
            <a:pPr lvl="1"/>
            <a:r>
              <a:rPr lang="en-US" dirty="0" smtClean="0"/>
              <a:t>Smart Grid</a:t>
            </a:r>
          </a:p>
          <a:p>
            <a:pPr lvl="1"/>
            <a:r>
              <a:rPr lang="en-US" dirty="0" smtClean="0"/>
              <a:t>A global PKI</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richard.lamb\Documents\CTU\Picture1.png"/>
          <p:cNvPicPr>
            <a:picLocks noChangeAspect="1" noChangeArrowheads="1"/>
          </p:cNvPicPr>
          <p:nvPr/>
        </p:nvPicPr>
        <p:blipFill>
          <a:blip r:embed="rId3" cstate="print"/>
          <a:srcRect/>
          <a:stretch>
            <a:fillRect/>
          </a:stretch>
        </p:blipFill>
        <p:spPr bwMode="auto">
          <a:xfrm>
            <a:off x="381000" y="228600"/>
            <a:ext cx="8534400" cy="8955088"/>
          </a:xfrm>
          <a:prstGeom prst="rect">
            <a:avLst/>
          </a:prstGeom>
          <a:noFill/>
          <a:ln w="9525">
            <a:noFill/>
            <a:miter lim="800000"/>
            <a:headEnd/>
            <a:tailEnd/>
          </a:ln>
        </p:spPr>
      </p:pic>
      <p:sp>
        <p:nvSpPr>
          <p:cNvPr id="5" name="Rectangle 4"/>
          <p:cNvSpPr/>
          <p:nvPr/>
        </p:nvSpPr>
        <p:spPr>
          <a:xfrm>
            <a:off x="5562600" y="20574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4" cstate="print"/>
          <a:srcRect/>
          <a:stretch>
            <a:fillRect/>
          </a:stretch>
        </p:blipFill>
        <p:spPr bwMode="auto">
          <a:xfrm>
            <a:off x="152400" y="2438400"/>
            <a:ext cx="1534783" cy="58102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95800" y="1371600"/>
            <a:ext cx="1336431" cy="6096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715000" y="6096000"/>
            <a:ext cx="141798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bottom-up, multi-stakeholder approach works</a:t>
            </a:r>
          </a:p>
          <a:p>
            <a:r>
              <a:rPr lang="en-US" dirty="0" smtClean="0"/>
              <a:t>Personal relationships are critical</a:t>
            </a:r>
          </a:p>
          <a:p>
            <a:r>
              <a:rPr lang="en-US" dirty="0" smtClean="0"/>
              <a:t>Public Private collaboration is essential</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229600" cy="1143000"/>
          </a:xfrm>
        </p:spPr>
        <p:txBody>
          <a:bodyPr>
            <a:normAutofit/>
          </a:bodyPr>
          <a:lstStyle/>
          <a:p>
            <a:pPr algn="l"/>
            <a:r>
              <a:rPr lang="en-US" sz="3600" dirty="0" smtClean="0"/>
              <a:t>ICANN Security Team:</a:t>
            </a:r>
            <a:endParaRPr lang="en-US" sz="3600" dirty="0"/>
          </a:p>
        </p:txBody>
      </p:sp>
      <p:sp>
        <p:nvSpPr>
          <p:cNvPr id="3" name="Content Placeholder 2"/>
          <p:cNvSpPr>
            <a:spLocks noGrp="1"/>
          </p:cNvSpPr>
          <p:nvPr>
            <p:ph idx="1"/>
          </p:nvPr>
        </p:nvSpPr>
        <p:spPr>
          <a:xfrm>
            <a:off x="1371600" y="3124200"/>
            <a:ext cx="7162800" cy="3581400"/>
          </a:xfrm>
        </p:spPr>
        <p:txBody>
          <a:bodyPr/>
          <a:lstStyle/>
          <a:p>
            <a:pPr>
              <a:buFont typeface="+mj-lt" charset="0"/>
              <a:buNone/>
            </a:pPr>
            <a:r>
              <a:rPr lang="en-US" sz="2400" dirty="0" smtClean="0">
                <a:ea typeface="ＭＳ Ｐゴシック" pitchFamily="34" charset="-128"/>
              </a:rPr>
              <a:t>Jeff Moss, VP &amp; Chief Security Officer</a:t>
            </a:r>
          </a:p>
          <a:p>
            <a:pPr>
              <a:buFont typeface="+mj-lt" charset="0"/>
              <a:buNone/>
            </a:pPr>
            <a:r>
              <a:rPr lang="en-US" sz="2400" dirty="0" smtClean="0">
                <a:ea typeface="ＭＳ Ｐゴシック" pitchFamily="34" charset="-128"/>
              </a:rPr>
              <a:t>Geoff Bickers, Director of Security Operations</a:t>
            </a:r>
          </a:p>
          <a:p>
            <a:pPr>
              <a:buFont typeface="+mj-lt" charset="0"/>
              <a:buNone/>
            </a:pPr>
            <a:r>
              <a:rPr lang="en-US" sz="2400" dirty="0" smtClean="0">
                <a:ea typeface="ＭＳ Ｐゴシック" pitchFamily="34" charset="-128"/>
              </a:rPr>
              <a:t>John Crain,  Sr. Director, SSR</a:t>
            </a:r>
          </a:p>
          <a:p>
            <a:pPr>
              <a:buFont typeface="+mj-lt" charset="0"/>
              <a:buNone/>
            </a:pPr>
            <a:r>
              <a:rPr lang="en-US" sz="2400" dirty="0" smtClean="0">
                <a:ea typeface="ＭＳ Ｐゴシック" pitchFamily="34" charset="-128"/>
              </a:rPr>
              <a:t>Whitfield Diffie, VP </a:t>
            </a:r>
            <a:r>
              <a:rPr lang="en-US" sz="2400" dirty="0" err="1" smtClean="0">
                <a:ea typeface="ＭＳ Ｐゴシック" pitchFamily="34" charset="-128"/>
              </a:rPr>
              <a:t>InfoSec</a:t>
            </a:r>
            <a:r>
              <a:rPr lang="en-US" sz="2400" dirty="0" smtClean="0">
                <a:ea typeface="ＭＳ Ｐゴシック" pitchFamily="34" charset="-128"/>
              </a:rPr>
              <a:t> &amp; Cryptography </a:t>
            </a:r>
          </a:p>
          <a:p>
            <a:pPr>
              <a:buFont typeface="+mj-lt" charset="0"/>
              <a:buNone/>
            </a:pPr>
            <a:r>
              <a:rPr lang="en-US" sz="2400" dirty="0" smtClean="0">
                <a:ea typeface="ＭＳ Ｐゴシック" pitchFamily="34" charset="-128"/>
              </a:rPr>
              <a:t>Patrick Jones, Sr. Director, Security</a:t>
            </a:r>
          </a:p>
          <a:p>
            <a:pPr>
              <a:buFont typeface="+mj-lt" charset="0"/>
              <a:buNone/>
            </a:pPr>
            <a:r>
              <a:rPr lang="en-US" sz="2400" dirty="0" smtClean="0">
                <a:ea typeface="ＭＳ Ｐゴシック" pitchFamily="34" charset="-128"/>
              </a:rPr>
              <a:t>Dr. Richard Lamb, Sr. Program Manager, DNSSEC</a:t>
            </a:r>
          </a:p>
          <a:p>
            <a:pPr>
              <a:buFont typeface="+mj-lt" charset="0"/>
              <a:buNone/>
            </a:pPr>
            <a:r>
              <a:rPr lang="en-US" sz="2400" dirty="0" smtClean="0">
                <a:ea typeface="ＭＳ Ｐゴシック" pitchFamily="34" charset="-128"/>
              </a:rPr>
              <a:t>Dave Piscitello, Sr. Security Technologist</a:t>
            </a:r>
          </a:p>
          <a:p>
            <a:pPr>
              <a:buFont typeface="+mj-lt" charset="0"/>
              <a:buNone/>
            </a:pPr>
            <a:r>
              <a:rPr lang="en-US" sz="2400" dirty="0" smtClean="0">
                <a:ea typeface="ＭＳ Ｐゴシック" pitchFamily="34" charset="-128"/>
              </a:rPr>
              <a:t>Sean Powell, Information Security Engineer</a:t>
            </a:r>
          </a:p>
        </p:txBody>
      </p:sp>
      <p:sp>
        <p:nvSpPr>
          <p:cNvPr id="4" name="Title 1"/>
          <p:cNvSpPr txBox="1">
            <a:spLocks/>
          </p:cNvSpPr>
          <p:nvPr/>
        </p:nvSpPr>
        <p:spPr>
          <a:xfrm>
            <a:off x="3048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Thank You</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lamb\Documents\Picture1.png"/>
          <p:cNvPicPr>
            <a:picLocks noChangeAspect="1" noChangeArrowheads="1"/>
          </p:cNvPicPr>
          <p:nvPr/>
        </p:nvPicPr>
        <p:blipFill>
          <a:blip r:embed="rId3" cstate="print">
            <a:duotone>
              <a:schemeClr val="bg2">
                <a:shade val="45000"/>
                <a:satMod val="135000"/>
              </a:schemeClr>
              <a:prstClr val="white"/>
            </a:duotone>
            <a:lum bright="30000"/>
          </a:blip>
          <a:srcRect/>
          <a:stretch>
            <a:fillRect/>
          </a:stretch>
        </p:blipFill>
        <p:spPr bwMode="auto">
          <a:xfrm>
            <a:off x="457200" y="1030117"/>
            <a:ext cx="8527953" cy="5096046"/>
          </a:xfrm>
          <a:prstGeom prst="rect">
            <a:avLst/>
          </a:prstGeom>
          <a:noFill/>
        </p:spPr>
      </p:pic>
      <p:sp>
        <p:nvSpPr>
          <p:cNvPr id="2" name="Title 1"/>
          <p:cNvSpPr>
            <a:spLocks noGrp="1"/>
          </p:cNvSpPr>
          <p:nvPr>
            <p:ph type="title"/>
          </p:nvPr>
        </p:nvSpPr>
        <p:spPr/>
        <p:txBody>
          <a:bodyPr/>
          <a:lstStyle/>
          <a:p>
            <a:r>
              <a:rPr lang="en-US" dirty="0" smtClean="0"/>
              <a:t>What is ICANN?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are NOT a </a:t>
            </a:r>
          </a:p>
          <a:p>
            <a:pPr lvl="1"/>
            <a:r>
              <a:rPr lang="en-US" dirty="0" smtClean="0"/>
              <a:t>Law enforcement agency</a:t>
            </a:r>
          </a:p>
          <a:p>
            <a:pPr lvl="1"/>
            <a:r>
              <a:rPr lang="en-US" dirty="0" smtClean="0"/>
              <a:t>Court of law</a:t>
            </a:r>
          </a:p>
          <a:p>
            <a:pPr lvl="1"/>
            <a:r>
              <a:rPr lang="en-US" dirty="0" smtClean="0"/>
              <a:t>Government agency</a:t>
            </a:r>
          </a:p>
          <a:p>
            <a:r>
              <a:rPr lang="en-US" dirty="0" smtClean="0"/>
              <a:t>ICANN Cannot unilaterally</a:t>
            </a:r>
          </a:p>
          <a:p>
            <a:pPr lvl="1"/>
            <a:r>
              <a:rPr lang="en-US" dirty="0" smtClean="0"/>
              <a:t>Suspend domain names</a:t>
            </a:r>
          </a:p>
          <a:p>
            <a:pPr lvl="1"/>
            <a:r>
              <a:rPr lang="en-US" dirty="0" smtClean="0"/>
              <a:t>Transfer domain names</a:t>
            </a:r>
          </a:p>
          <a:p>
            <a:pPr lvl="1"/>
            <a:r>
              <a:rPr lang="en-US" dirty="0" smtClean="0"/>
              <a:t>Immediately terminate a registrar’s contract</a:t>
            </a:r>
          </a:p>
          <a:p>
            <a:r>
              <a:rPr lang="en-US" dirty="0" smtClean="0"/>
              <a:t>ICANN can enforce contracts on registries and registrars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lamb\Documents\Picture1.png"/>
          <p:cNvPicPr>
            <a:picLocks noChangeAspect="1" noChangeArrowheads="1"/>
          </p:cNvPicPr>
          <p:nvPr/>
        </p:nvPicPr>
        <p:blipFill>
          <a:blip r:embed="rId3" cstate="print">
            <a:duotone>
              <a:schemeClr val="bg2">
                <a:shade val="45000"/>
                <a:satMod val="135000"/>
              </a:schemeClr>
              <a:prstClr val="white"/>
            </a:duotone>
            <a:lum bright="30000"/>
          </a:blip>
          <a:srcRect/>
          <a:stretch>
            <a:fillRect/>
          </a:stretch>
        </p:blipFill>
        <p:spPr bwMode="auto">
          <a:xfrm>
            <a:off x="457200" y="1417638"/>
            <a:ext cx="8527953" cy="5096046"/>
          </a:xfrm>
          <a:prstGeom prst="rect">
            <a:avLst/>
          </a:prstGeom>
          <a:noFill/>
        </p:spPr>
      </p:pic>
      <p:sp>
        <p:nvSpPr>
          <p:cNvPr id="2" name="Title 1"/>
          <p:cNvSpPr>
            <a:spLocks noGrp="1"/>
          </p:cNvSpPr>
          <p:nvPr>
            <p:ph type="title"/>
          </p:nvPr>
        </p:nvSpPr>
        <p:spPr/>
        <p:txBody>
          <a:bodyPr/>
          <a:lstStyle/>
          <a:p>
            <a:r>
              <a:rPr lang="en-US" dirty="0" smtClean="0"/>
              <a:t>What is ICANN?</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Security Team is LE contact point</a:t>
            </a:r>
          </a:p>
          <a:p>
            <a:r>
              <a:rPr lang="en-US" dirty="0" smtClean="0"/>
              <a:t>Participation via</a:t>
            </a:r>
          </a:p>
          <a:p>
            <a:pPr lvl="1"/>
            <a:r>
              <a:rPr lang="en-US" dirty="0" smtClean="0"/>
              <a:t>Government Advisory Council (GAC)</a:t>
            </a:r>
          </a:p>
          <a:p>
            <a:pPr lvl="1"/>
            <a:r>
              <a:rPr lang="en-US" dirty="0" smtClean="0"/>
              <a:t>Security Team provides “basic training”, “speak to X for Y”, workshops, collaborate with LE, Security and operational communities</a:t>
            </a:r>
          </a:p>
          <a:p>
            <a:pPr lvl="1"/>
            <a:r>
              <a:rPr lang="en-US" dirty="0" smtClean="0"/>
              <a:t>Direct meetings like with any other stakeholder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Placeholder 5" descr="Picture 17.png"/>
          <p:cNvPicPr>
            <a:picLocks noChangeAspect="1"/>
          </p:cNvPicPr>
          <p:nvPr/>
        </p:nvPicPr>
        <p:blipFill>
          <a:blip r:embed="rId2" cstate="print"/>
          <a:srcRect l="-7344" r="-7344"/>
          <a:stretch>
            <a:fillRect/>
          </a:stretch>
        </p:blipFill>
        <p:spPr bwMode="auto">
          <a:xfrm>
            <a:off x="8586" y="533400"/>
            <a:ext cx="9135414"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Internet’s Phone Book - Domain Name System (DNS)</a:t>
            </a:r>
            <a:endParaRPr lang="en-US"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4000"/>
            <a:ext cx="16764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369332"/>
          </a:xfrm>
          <a:prstGeom prst="rect">
            <a:avLst/>
          </a:prstGeom>
          <a:noFill/>
        </p:spPr>
        <p:txBody>
          <a:bodyPr wrap="square">
            <a:spAutoFit/>
          </a:bodyPr>
          <a:lstStyle/>
          <a:p>
            <a:pPr>
              <a:defRPr/>
            </a:pPr>
            <a:r>
              <a:rPr lang="en-US" b="1" dirty="0" smtClean="0">
                <a:latin typeface="+mn-lt"/>
                <a:cs typeface="Arial" charset="0"/>
              </a:rPr>
              <a:t>ISP/Enterprise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Caching Responses for Efficiency</a:t>
            </a:r>
            <a:endParaRPr lang="en-US" dirty="0"/>
          </a:p>
        </p:txBody>
      </p:sp>
      <p:grpSp>
        <p:nvGrpSpPr>
          <p:cNvPr id="3" name="Group 71"/>
          <p:cNvGrpSpPr>
            <a:grpSpLocks/>
          </p:cNvGrpSpPr>
          <p:nvPr/>
        </p:nvGrpSpPr>
        <p:grpSpPr bwMode="auto">
          <a:xfrm>
            <a:off x="381000" y="1828800"/>
            <a:ext cx="3733800" cy="338138"/>
            <a:chOff x="381000" y="1828800"/>
            <a:chExt cx="3733800" cy="338554"/>
          </a:xfrm>
        </p:grpSpPr>
        <p:sp>
          <p:nvSpPr>
            <p:cNvPr id="30744"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30742"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725"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30740"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9"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30728"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sp>
        <p:nvSpPr>
          <p:cNvPr id="30729"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sp>
        <p:nvSpPr>
          <p:cNvPr id="30730"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7"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7"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8"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5"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3352800" y="457200"/>
            <a:ext cx="5791200" cy="5937250"/>
          </a:xfrm>
          <a:prstGeom prst="rect">
            <a:avLst/>
          </a:prstGeom>
          <a:noFill/>
          <a:ln w="9525">
            <a:noFill/>
            <a:miter lim="800000"/>
            <a:headEnd/>
            <a:tailEnd/>
          </a:ln>
        </p:spPr>
      </p:pic>
      <p:sp>
        <p:nvSpPr>
          <p:cNvPr id="5" name="Content Placeholder 4"/>
          <p:cNvSpPr>
            <a:spLocks noGrp="1"/>
          </p:cNvSpPr>
          <p:nvPr>
            <p:ph idx="1"/>
          </p:nvPr>
        </p:nvSpPr>
        <p:spPr>
          <a:xfrm>
            <a:off x="457200" y="2332037"/>
            <a:ext cx="8229600" cy="4525963"/>
          </a:xfrm>
        </p:spPr>
        <p:txBody>
          <a:bodyPr/>
          <a:lstStyle/>
          <a:p>
            <a:r>
              <a:rPr lang="en-US" dirty="0" smtClean="0"/>
              <a:t>Here is root</a:t>
            </a:r>
          </a:p>
          <a:p>
            <a:pPr>
              <a:buNone/>
            </a:pPr>
            <a:r>
              <a:rPr lang="en-US" dirty="0" smtClean="0"/>
              <a:t>      zone file</a:t>
            </a:r>
            <a:endParaRPr lang="en-US" dirty="0"/>
          </a:p>
        </p:txBody>
      </p:sp>
      <p:sp>
        <p:nvSpPr>
          <p:cNvPr id="2" name="Title 1"/>
          <p:cNvSpPr>
            <a:spLocks noGrp="1"/>
          </p:cNvSpPr>
          <p:nvPr>
            <p:ph type="title"/>
          </p:nvPr>
        </p:nvSpPr>
        <p:spPr>
          <a:xfrm>
            <a:off x="457200" y="457200"/>
            <a:ext cx="3276600" cy="1531938"/>
          </a:xfrm>
        </p:spPr>
        <p:txBody>
          <a:bodyPr>
            <a:normAutofit/>
          </a:bodyPr>
          <a:lstStyle/>
          <a:p>
            <a:pPr algn="l"/>
            <a:r>
              <a:rPr lang="en-US" dirty="0" smtClean="0"/>
              <a:t>Just a bunch of zone files</a:t>
            </a:r>
            <a:endParaRPr lang="en-US" dirty="0"/>
          </a:p>
        </p:txBody>
      </p:sp>
      <p:sp>
        <p:nvSpPr>
          <p:cNvPr id="6" name="TextBox 5"/>
          <p:cNvSpPr txBox="1"/>
          <p:nvPr/>
        </p:nvSpPr>
        <p:spPr>
          <a:xfrm>
            <a:off x="5791200" y="6488668"/>
            <a:ext cx="3352800" cy="369332"/>
          </a:xfrm>
          <a:prstGeom prst="rect">
            <a:avLst/>
          </a:prstGeom>
          <a:noFill/>
        </p:spPr>
        <p:txBody>
          <a:bodyPr wrap="square" rtlCol="0">
            <a:spAutoFit/>
          </a:bodyPr>
          <a:lstStyle/>
          <a:p>
            <a:r>
              <a:rPr lang="en-US" dirty="0" smtClean="0"/>
              <a:t>courtesy Dave Piscitello, ICANN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descr="Screen Shot 2012-04-11 at 3.15.31 PM.png"/>
          <p:cNvPicPr>
            <a:picLocks noChangeAspect="1"/>
          </p:cNvPicPr>
          <p:nvPr/>
        </p:nvPicPr>
        <p:blipFill>
          <a:blip r:embed="rId2" cstate="print">
            <a:lum bright="40000"/>
          </a:blip>
          <a:srcRect l="-17081" r="-17081"/>
          <a:stretch>
            <a:fillRect/>
          </a:stretch>
        </p:blipFill>
        <p:spPr bwMode="auto">
          <a:xfrm>
            <a:off x="-293688" y="1295400"/>
            <a:ext cx="9432926" cy="4800600"/>
          </a:xfrm>
          <a:prstGeom prst="rect">
            <a:avLst/>
          </a:prstGeom>
          <a:noFill/>
          <a:ln>
            <a:miter lim="800000"/>
            <a:headEnd/>
            <a:tailEnd/>
          </a:ln>
        </p:spPr>
      </p:pic>
      <p:sp>
        <p:nvSpPr>
          <p:cNvPr id="2" name="Title 1"/>
          <p:cNvSpPr>
            <a:spLocks noGrp="1"/>
          </p:cNvSpPr>
          <p:nvPr>
            <p:ph type="title"/>
          </p:nvPr>
        </p:nvSpPr>
        <p:spPr/>
        <p:txBody>
          <a:bodyPr/>
          <a:lstStyle/>
          <a:p>
            <a:r>
              <a:rPr lang="en-US" dirty="0" smtClean="0"/>
              <a:t>DNS 101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gTLD</a:t>
            </a:r>
            <a:r>
              <a:rPr lang="en-US" dirty="0" smtClean="0"/>
              <a:t> = Global Top Level Domain .com, .museum…and soon .</a:t>
            </a:r>
            <a:r>
              <a:rPr lang="en-US" dirty="0" err="1" smtClean="0"/>
              <a:t>yourdomainhere</a:t>
            </a:r>
            <a:r>
              <a:rPr lang="en-US" dirty="0" smtClean="0"/>
              <a:t>...</a:t>
            </a:r>
          </a:p>
          <a:p>
            <a:r>
              <a:rPr lang="en-US" dirty="0" err="1" smtClean="0"/>
              <a:t>ccTLD</a:t>
            </a:r>
            <a:r>
              <a:rPr lang="en-US" dirty="0" smtClean="0"/>
              <a:t> = Country Code TLD .</a:t>
            </a:r>
            <a:r>
              <a:rPr lang="en-US" dirty="0" err="1" smtClean="0"/>
              <a:t>uy</a:t>
            </a:r>
            <a:r>
              <a:rPr lang="en-US" dirty="0" smtClean="0"/>
              <a:t>, .</a:t>
            </a:r>
            <a:r>
              <a:rPr lang="en-US" dirty="0" err="1" smtClean="0"/>
              <a:t>br</a:t>
            </a:r>
            <a:r>
              <a:rPr lang="en-US" dirty="0" smtClean="0"/>
              <a:t>, .</a:t>
            </a:r>
            <a:r>
              <a:rPr lang="en-US" dirty="0" err="1" smtClean="0"/>
              <a:t>cl</a:t>
            </a:r>
            <a:r>
              <a:rPr lang="en-US" dirty="0" smtClean="0"/>
              <a:t>, .se, .</a:t>
            </a:r>
            <a:r>
              <a:rPr lang="en-US" dirty="0" err="1" smtClean="0"/>
              <a:t>cn</a:t>
            </a:r>
            <a:r>
              <a:rPr lang="en-US" dirty="0" smtClean="0"/>
              <a:t>, .</a:t>
            </a:r>
            <a:r>
              <a:rPr lang="en-US" dirty="0" err="1" smtClean="0"/>
              <a:t>ru</a:t>
            </a:r>
            <a:endParaRPr lang="en-US" dirty="0" smtClean="0"/>
          </a:p>
          <a:p>
            <a:r>
              <a:rPr lang="en-US" dirty="0" smtClean="0"/>
              <a:t>TLDs operated by Registries</a:t>
            </a:r>
          </a:p>
          <a:p>
            <a:r>
              <a:rPr lang="en-US" dirty="0" smtClean="0"/>
              <a:t>Root (ICANN) has entries for TLDs; TLDs have entries for domain names</a:t>
            </a:r>
          </a:p>
          <a:p>
            <a:r>
              <a:rPr lang="en-US" dirty="0" smtClean="0"/>
              <a:t>Domains sold to Registrants thru Registrars</a:t>
            </a:r>
          </a:p>
          <a:p>
            <a:pPr>
              <a:buNone/>
            </a:pPr>
            <a:endParaRPr lang="en-US" dirty="0" smtClean="0"/>
          </a:p>
          <a:p>
            <a:pPr>
              <a:buNone/>
            </a:pPr>
            <a:r>
              <a:rPr lang="en-US" dirty="0" smtClean="0"/>
              <a:t>Registrant</a:t>
            </a:r>
            <a:r>
              <a:rPr lang="en-US" dirty="0" smtClean="0">
                <a:sym typeface="Wingdings" pitchFamily="2" charset="2"/>
              </a:rPr>
              <a:t> RegistrarRegistryRoot</a:t>
            </a:r>
          </a:p>
          <a:p>
            <a:pPr>
              <a:buNone/>
            </a:pPr>
            <a:r>
              <a:rPr lang="en-US" dirty="0" smtClean="0">
                <a:sym typeface="Wingdings" pitchFamily="2" charset="2"/>
              </a:rPr>
              <a:t>google.com</a:t>
            </a:r>
            <a:r>
              <a:rPr lang="en-US" dirty="0" err="1" smtClean="0">
                <a:sym typeface="Wingdings" pitchFamily="2" charset="2"/>
              </a:rPr>
              <a:t>GoDaddy</a:t>
            </a:r>
            <a:r>
              <a:rPr lang="en-US" dirty="0" smtClean="0">
                <a:sym typeface="Wingdings" pitchFamily="2" charset="2"/>
              </a:rPr>
              <a:t>.com  </a:t>
            </a:r>
            <a:r>
              <a:rPr lang="en-US" sz="3300" dirty="0" smtClean="0">
                <a:sym typeface="Wingdings" pitchFamily="2" charset="2"/>
              </a:rPr>
              <a:t>.</a:t>
            </a:r>
            <a:endParaRPr lang="en-US" dirty="0" smtClean="0">
              <a:sym typeface="Wingdings" pitchFamily="2" charset="2"/>
            </a:endParaRPr>
          </a:p>
          <a:p>
            <a:pPr>
              <a:buNone/>
            </a:pPr>
            <a:r>
              <a:rPr lang="en-US" dirty="0" smtClean="0">
                <a:sym typeface="Wingdings" pitchFamily="2" charset="2"/>
              </a:rPr>
              <a:t>Google Inc</a:t>
            </a:r>
            <a:r>
              <a:rPr lang="en-US" dirty="0" err="1" smtClean="0">
                <a:sym typeface="Wingdings" pitchFamily="2" charset="2"/>
              </a:rPr>
              <a:t>GoDaddy</a:t>
            </a:r>
            <a:r>
              <a:rPr lang="en-US" dirty="0" smtClean="0">
                <a:sym typeface="Wingdings" pitchFamily="2" charset="2"/>
              </a:rPr>
              <a:t> IncVeriSign IncICANN</a:t>
            </a:r>
            <a:endParaRPr lang="en-US" dirty="0"/>
          </a:p>
        </p:txBody>
      </p:sp>
      <p:sp>
        <p:nvSpPr>
          <p:cNvPr id="5" name="TextBox 4"/>
          <p:cNvSpPr txBox="1"/>
          <p:nvPr/>
        </p:nvSpPr>
        <p:spPr>
          <a:xfrm>
            <a:off x="4876800" y="6400800"/>
            <a:ext cx="4267200" cy="369332"/>
          </a:xfrm>
          <a:prstGeom prst="rect">
            <a:avLst/>
          </a:prstGeom>
          <a:noFill/>
        </p:spPr>
        <p:txBody>
          <a:bodyPr wrap="square" rtlCol="0">
            <a:spAutoFit/>
          </a:bodyPr>
          <a:lstStyle/>
          <a:p>
            <a:r>
              <a:rPr lang="en-US" dirty="0" smtClean="0"/>
              <a:t>background courtesy Kim Davies, ICANN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1625</Words>
  <Application>Microsoft Office PowerPoint</Application>
  <PresentationFormat>On-screen Show (4:3)</PresentationFormat>
  <Paragraphs>290</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ICANN’s multi-stakeholder approach</vt:lpstr>
      <vt:lpstr>What is ICANN?</vt:lpstr>
      <vt:lpstr>What is ICANN?</vt:lpstr>
      <vt:lpstr>What is ICANN?</vt:lpstr>
      <vt:lpstr>Slide 5</vt:lpstr>
      <vt:lpstr>The Internet’s Phone Book - Domain Name System (DNS)</vt:lpstr>
      <vt:lpstr>Caching Responses for Efficiency</vt:lpstr>
      <vt:lpstr>Just a bunch of zone files</vt:lpstr>
      <vt:lpstr>DNS 101 continued..</vt:lpstr>
      <vt:lpstr>Why do I care?</vt:lpstr>
      <vt:lpstr>Conficker</vt:lpstr>
      <vt:lpstr>Registrar Accreditation Agreement (RAA)</vt:lpstr>
      <vt:lpstr>The Problem:  DNS Cache Poisoning Attack</vt:lpstr>
      <vt:lpstr>Argghh! Now all ISP customers get sent to attacker.</vt:lpstr>
      <vt:lpstr>Securing The Phone Book - DNS Security Extensions (DNSSEC)</vt:lpstr>
      <vt:lpstr>Resolver only caches validated records</vt:lpstr>
      <vt:lpstr>DNSSEC</vt:lpstr>
      <vt:lpstr>DNSChanger - ‘Biggest Cybercriminal Takedown in History’ – 4M machines, 100 countries, $14M</vt:lpstr>
      <vt:lpstr>DNSSEC: Where we are</vt:lpstr>
      <vt:lpstr>DNSSEC: Where we are</vt:lpstr>
      <vt:lpstr>Unexpected reliance on DNS</vt:lpstr>
      <vt:lpstr>DNSSEC Future</vt:lpstr>
      <vt:lpstr>Slide 23</vt:lpstr>
      <vt:lpstr>Summary</vt:lpstr>
      <vt:lpstr>ICANN Security Team: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ICANN’s multi-stakeholder model</dc:title>
  <dc:creator>richard.lamb</dc:creator>
  <cp:lastModifiedBy>richard.lamb</cp:lastModifiedBy>
  <cp:revision>72</cp:revision>
  <dcterms:created xsi:type="dcterms:W3CDTF">2012-07-06T17:50:10Z</dcterms:created>
  <dcterms:modified xsi:type="dcterms:W3CDTF">2012-07-11T00:04:23Z</dcterms:modified>
</cp:coreProperties>
</file>