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handoutMasterIdLst>
    <p:handoutMasterId r:id="rId96"/>
  </p:handoutMasterIdLst>
  <p:sldIdLst>
    <p:sldId id="256" r:id="rId2"/>
    <p:sldId id="496" r:id="rId3"/>
    <p:sldId id="510" r:id="rId4"/>
    <p:sldId id="505" r:id="rId5"/>
    <p:sldId id="506" r:id="rId6"/>
    <p:sldId id="507" r:id="rId7"/>
    <p:sldId id="508" r:id="rId8"/>
    <p:sldId id="509" r:id="rId9"/>
    <p:sldId id="398" r:id="rId10"/>
    <p:sldId id="514" r:id="rId11"/>
    <p:sldId id="399" r:id="rId12"/>
    <p:sldId id="400" r:id="rId13"/>
    <p:sldId id="401" r:id="rId14"/>
    <p:sldId id="402" r:id="rId15"/>
    <p:sldId id="403" r:id="rId16"/>
    <p:sldId id="404" r:id="rId17"/>
    <p:sldId id="405" r:id="rId18"/>
    <p:sldId id="406" r:id="rId19"/>
    <p:sldId id="407" r:id="rId20"/>
    <p:sldId id="413" r:id="rId21"/>
    <p:sldId id="414" r:id="rId22"/>
    <p:sldId id="415" r:id="rId23"/>
    <p:sldId id="416" r:id="rId24"/>
    <p:sldId id="417" r:id="rId25"/>
    <p:sldId id="464" r:id="rId26"/>
    <p:sldId id="418" r:id="rId27"/>
    <p:sldId id="419" r:id="rId28"/>
    <p:sldId id="420" r:id="rId29"/>
    <p:sldId id="421" r:id="rId30"/>
    <p:sldId id="422" r:id="rId31"/>
    <p:sldId id="423" r:id="rId32"/>
    <p:sldId id="424" r:id="rId33"/>
    <p:sldId id="425" r:id="rId34"/>
    <p:sldId id="426" r:id="rId35"/>
    <p:sldId id="427" r:id="rId36"/>
    <p:sldId id="428" r:id="rId37"/>
    <p:sldId id="475" r:id="rId38"/>
    <p:sldId id="429" r:id="rId39"/>
    <p:sldId id="430" r:id="rId40"/>
    <p:sldId id="431" r:id="rId41"/>
    <p:sldId id="432" r:id="rId42"/>
    <p:sldId id="433" r:id="rId43"/>
    <p:sldId id="434" r:id="rId44"/>
    <p:sldId id="435" r:id="rId45"/>
    <p:sldId id="497" r:id="rId46"/>
    <p:sldId id="436" r:id="rId47"/>
    <p:sldId id="437" r:id="rId48"/>
    <p:sldId id="438" r:id="rId49"/>
    <p:sldId id="439" r:id="rId50"/>
    <p:sldId id="440" r:id="rId51"/>
    <p:sldId id="441" r:id="rId52"/>
    <p:sldId id="442" r:id="rId53"/>
    <p:sldId id="443" r:id="rId54"/>
    <p:sldId id="444" r:id="rId55"/>
    <p:sldId id="445" r:id="rId56"/>
    <p:sldId id="446" r:id="rId57"/>
    <p:sldId id="454" r:id="rId58"/>
    <p:sldId id="455" r:id="rId59"/>
    <p:sldId id="456" r:id="rId60"/>
    <p:sldId id="457" r:id="rId61"/>
    <p:sldId id="458" r:id="rId62"/>
    <p:sldId id="459" r:id="rId63"/>
    <p:sldId id="460" r:id="rId64"/>
    <p:sldId id="388" r:id="rId65"/>
    <p:sldId id="511" r:id="rId66"/>
    <p:sldId id="465" r:id="rId67"/>
    <p:sldId id="466" r:id="rId68"/>
    <p:sldId id="467" r:id="rId69"/>
    <p:sldId id="468" r:id="rId70"/>
    <p:sldId id="469" r:id="rId71"/>
    <p:sldId id="462" r:id="rId72"/>
    <p:sldId id="389" r:id="rId73"/>
    <p:sldId id="390" r:id="rId74"/>
    <p:sldId id="476" r:id="rId75"/>
    <p:sldId id="515" r:id="rId76"/>
    <p:sldId id="516" r:id="rId77"/>
    <p:sldId id="517" r:id="rId78"/>
    <p:sldId id="518" r:id="rId79"/>
    <p:sldId id="519" r:id="rId80"/>
    <p:sldId id="520" r:id="rId81"/>
    <p:sldId id="513" r:id="rId82"/>
    <p:sldId id="477" r:id="rId83"/>
    <p:sldId id="276" r:id="rId84"/>
    <p:sldId id="278" r:id="rId85"/>
    <p:sldId id="320" r:id="rId86"/>
    <p:sldId id="387" r:id="rId87"/>
    <p:sldId id="480" r:id="rId88"/>
    <p:sldId id="503" r:id="rId89"/>
    <p:sldId id="498" r:id="rId90"/>
    <p:sldId id="502" r:id="rId91"/>
    <p:sldId id="499" r:id="rId92"/>
    <p:sldId id="504" r:id="rId93"/>
    <p:sldId id="500" r:id="rId9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69" d="100"/>
          <a:sy n="69" d="100"/>
        </p:scale>
        <p:origin x="97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C40A4E9F-A88D-491D-BE54-54621274B508}" type="datetimeFigureOut">
              <a:rPr lang="en-US"/>
              <a:pPr>
                <a:defRPr/>
              </a:pPr>
              <a:t>7/7/2015</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AF255F52-DC7A-44B8-B39E-091C04DAEC4A}" type="slidenum">
              <a:rPr lang="en-US"/>
              <a:pPr>
                <a:defRPr/>
              </a:pPr>
              <a:t>‹#›</a:t>
            </a:fld>
            <a:endParaRPr lang="en-US"/>
          </a:p>
        </p:txBody>
      </p:sp>
    </p:spTree>
    <p:extLst>
      <p:ext uri="{BB962C8B-B14F-4D97-AF65-F5344CB8AC3E}">
        <p14:creationId xmlns:p14="http://schemas.microsoft.com/office/powerpoint/2010/main" val="3322870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F7F52CA-316F-4814-B2A8-C999F427DB18}" type="datetimeFigureOut">
              <a:rPr lang="en-US"/>
              <a:pPr>
                <a:defRPr/>
              </a:pPr>
              <a:t>7/7/2015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3464B0F0-AB45-4160-8B0D-191DDE55F095}" type="slidenum">
              <a:rPr lang="en-US"/>
              <a:pPr>
                <a:defRPr/>
              </a:pPr>
              <a:t>‹#›</a:t>
            </a:fld>
            <a:endParaRPr lang="en-US"/>
          </a:p>
        </p:txBody>
      </p:sp>
    </p:spTree>
    <p:extLst>
      <p:ext uri="{BB962C8B-B14F-4D97-AF65-F5344CB8AC3E}">
        <p14:creationId xmlns:p14="http://schemas.microsoft.com/office/powerpoint/2010/main" val="12022776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csrc.nist.gov/publications/nistpubs/800-57/sp800-57_PART3_key-management_Dec2009.pdf"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pch.net/dnssec/zrh"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nacion.com/2012-03-15/Tecnologia/Sitios-web-de-bancos-tico"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cira.ca/knowledge-centre/technology/dnssec/practice-statement/" TargetMode="External"/><Relationship Id="rId2" Type="http://schemas.openxmlformats.org/officeDocument/2006/relationships/slide" Target="../slides/slide82.xml"/><Relationship Id="rId1" Type="http://schemas.openxmlformats.org/officeDocument/2006/relationships/notesMaster" Target="../notesMasters/notesMaster1.xml"/><Relationship Id="rId5" Type="http://schemas.openxmlformats.org/officeDocument/2006/relationships/hyperlink" Target="http://csrc.nist.gov/publications/nistpubs/800-90A/SP800-90A.pdf" TargetMode="External"/><Relationship Id="rId4" Type="http://schemas.openxmlformats.org/officeDocument/2006/relationships/hyperlink" Target="http://www.nytimes.com/2012/02/15/technology/researchers-find-flaw-in-an-online-encryption-method.html?_r=2&amp;hp"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internetdagarna.se/arkiv/2008/www.internetdagarna.se/images/stories/doc/22_Kjell_Rydger_DNSSEC_from_a_bank_perspective_2008-10-20.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usher.internet2.edu/practices/ca1/cps.pdf"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tinyurl.com/34zzmn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iis.se/docs/se-dnssec-dps-eng.pdf"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www.iana.org/dnssec"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genie is out of the bottle.</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a:t>
            </a:fld>
            <a:endParaRPr lang="en-US"/>
          </a:p>
        </p:txBody>
      </p:sp>
    </p:spTree>
    <p:extLst>
      <p:ext uri="{BB962C8B-B14F-4D97-AF65-F5344CB8AC3E}">
        <p14:creationId xmlns:p14="http://schemas.microsoft.com/office/powerpoint/2010/main" val="1241748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Just go through and replace “SE” with “your TLD” for a great starting point for your lawyers.</a:t>
            </a:r>
          </a:p>
          <a:p>
            <a:pPr eaLnBrk="1" hangingPunct="1">
              <a:spcBef>
                <a:spcPct val="0"/>
              </a:spcBef>
            </a:pPr>
            <a:r>
              <a:rPr lang="en-US" smtClean="0"/>
              <a:t>**BR just had checklists.   Bottom line – transparency buys trust.</a:t>
            </a:r>
          </a:p>
          <a:p>
            <a:pPr eaLnBrk="1" hangingPunct="1">
              <a:spcBef>
                <a:spcPct val="0"/>
              </a:spcBef>
            </a:pPr>
            <a:endParaRPr lang="en-US"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E73F1F-F140-4F7A-9843-7BBF3B69B657}" type="slidenum">
              <a:rPr lang="en-US" smtClean="0"/>
              <a:pPr/>
              <a:t>29</a:t>
            </a:fld>
            <a:endParaRPr lang="en-US" smtClean="0"/>
          </a:p>
        </p:txBody>
      </p:sp>
    </p:spTree>
    <p:extLst>
      <p:ext uri="{BB962C8B-B14F-4D97-AF65-F5344CB8AC3E}">
        <p14:creationId xmlns:p14="http://schemas.microsoft.com/office/powerpoint/2010/main" val="2682256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Point to root zone key ceremonies document</a:t>
            </a:r>
          </a:p>
          <a:p>
            <a:pPr eaLnBrk="1" hangingPunct="1"/>
            <a:endParaRPr lang="en-US" smtClean="0"/>
          </a:p>
        </p:txBody>
      </p:sp>
      <p:sp>
        <p:nvSpPr>
          <p:cNvPr id="108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283CA0-2749-4F54-B93A-5B22321120E0}" type="slidenum">
              <a:rPr lang="en-US" smtClean="0"/>
              <a:pPr/>
              <a:t>31</a:t>
            </a:fld>
            <a:endParaRPr lang="en-US" smtClean="0"/>
          </a:p>
        </p:txBody>
      </p:sp>
    </p:spTree>
    <p:extLst>
      <p:ext uri="{BB962C8B-B14F-4D97-AF65-F5344CB8AC3E}">
        <p14:creationId xmlns:p14="http://schemas.microsoft.com/office/powerpoint/2010/main" val="2162900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Some elements above may need to be attested to or signed by management as determined by auditor.</a:t>
            </a:r>
          </a:p>
          <a:p>
            <a:pPr eaLnBrk="1" hangingPunct="1"/>
            <a:r>
              <a:rPr lang="en-US" smtClean="0"/>
              <a:t>Logs should have entry/exit, open/close, removal/return. </a:t>
            </a:r>
          </a:p>
          <a:p>
            <a:pPr eaLnBrk="1" hangingPunct="1"/>
            <a:r>
              <a:rPr lang="en-US" smtClean="0"/>
              <a:t>Compensating Controls  are your friend – other logs, logging, video etc…</a:t>
            </a:r>
          </a:p>
          <a:p>
            <a:pPr eaLnBrk="1" hangingPunct="1"/>
            <a:endParaRPr lang="en-US"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8A9787-07AC-4A42-98C5-3BB081CC3467}" type="slidenum">
              <a:rPr lang="en-US" smtClean="0"/>
              <a:pPr/>
              <a:t>33</a:t>
            </a:fld>
            <a:endParaRPr lang="en-US" smtClean="0"/>
          </a:p>
        </p:txBody>
      </p:sp>
    </p:spTree>
    <p:extLst>
      <p:ext uri="{BB962C8B-B14F-4D97-AF65-F5344CB8AC3E}">
        <p14:creationId xmlns:p14="http://schemas.microsoft.com/office/powerpoint/2010/main" val="3427328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California reference – risk profile balances operational, cost, and environmental </a:t>
            </a:r>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A651A8-715D-4CCE-87D2-FBFB4CA4A654}" type="slidenum">
              <a:rPr lang="en-US" smtClean="0"/>
              <a:pPr/>
              <a:t>40</a:t>
            </a:fld>
            <a:endParaRPr lang="en-US" smtClean="0"/>
          </a:p>
        </p:txBody>
      </p:sp>
    </p:spTree>
    <p:extLst>
      <p:ext uri="{BB962C8B-B14F-4D97-AF65-F5344CB8AC3E}">
        <p14:creationId xmlns:p14="http://schemas.microsoft.com/office/powerpoint/2010/main" val="4015212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7DADA5-C223-497C-BF33-F79E6D1D8B78}" type="slidenum">
              <a:rPr lang="en-US" smtClean="0"/>
              <a:pPr/>
              <a:t>41</a:t>
            </a:fld>
            <a:endParaRPr lang="en-US" smtClean="0"/>
          </a:p>
        </p:txBody>
      </p:sp>
    </p:spTree>
    <p:extLst>
      <p:ext uri="{BB962C8B-B14F-4D97-AF65-F5344CB8AC3E}">
        <p14:creationId xmlns:p14="http://schemas.microsoft.com/office/powerpoint/2010/main" val="3238174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Terrorist attack – not protected</a:t>
            </a:r>
          </a:p>
          <a:p>
            <a:pPr eaLnBrk="1" hangingPunct="1">
              <a:spcBef>
                <a:spcPct val="0"/>
              </a:spcBef>
            </a:pPr>
            <a:r>
              <a:rPr lang="en-US" smtClean="0"/>
              <a:t>Undetected access is worst case</a:t>
            </a:r>
          </a:p>
          <a:p>
            <a:pPr eaLnBrk="1" hangingPunct="1">
              <a:spcBef>
                <a:spcPct val="0"/>
              </a:spcBef>
            </a:pPr>
            <a:r>
              <a:rPr lang="en-US" smtClean="0"/>
              <a:t>Safe story</a:t>
            </a:r>
          </a:p>
          <a:p>
            <a:pPr eaLnBrk="1" hangingPunct="1">
              <a:spcBef>
                <a:spcPct val="0"/>
              </a:spcBef>
            </a:pPr>
            <a:r>
              <a:rPr lang="en-US" smtClean="0"/>
              <a:t>EMI – don’t care if HSM rated</a:t>
            </a:r>
          </a:p>
          <a:p>
            <a:pPr marL="0" lvl="1" eaLnBrk="1" hangingPunct="1">
              <a:spcBef>
                <a:spcPct val="0"/>
              </a:spcBef>
            </a:pPr>
            <a:r>
              <a:rPr lang="en-US" smtClean="0"/>
              <a:t>Local regulations (e.g. fire)</a:t>
            </a:r>
          </a:p>
          <a:p>
            <a:pPr marL="0" lvl="1" eaLnBrk="1" hangingPunct="1">
              <a:spcBef>
                <a:spcPct val="0"/>
              </a:spcBef>
            </a:pPr>
            <a:r>
              <a:rPr lang="en-US" smtClean="0"/>
              <a:t>DCID and various other hard to learn from sources:  9 gague stretched steel, real floor to real ceiling.</a:t>
            </a:r>
          </a:p>
          <a:p>
            <a:pPr eaLnBrk="1" hangingPunct="1">
              <a:spcBef>
                <a:spcPct val="0"/>
              </a:spcBef>
            </a:pPr>
            <a:r>
              <a:rPr lang="en-US" smtClean="0"/>
              <a:t>DNSSEC at root is rare in that we are sharing such info with public – call it a dividend to the public</a:t>
            </a:r>
          </a:p>
          <a:p>
            <a:pPr eaLnBrk="1" hangingPunct="1">
              <a:spcBef>
                <a:spcPct val="0"/>
              </a:spcBef>
            </a:pPr>
            <a:endParaRPr lang="en-US" smtClean="0"/>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0AAAB0-7607-45D5-B8A1-7452D47402FA}" type="slidenum">
              <a:rPr lang="en-US" smtClean="0"/>
              <a:pPr/>
              <a:t>42</a:t>
            </a:fld>
            <a:endParaRPr lang="en-US" smtClean="0"/>
          </a:p>
        </p:txBody>
      </p:sp>
    </p:spTree>
    <p:extLst>
      <p:ext uri="{BB962C8B-B14F-4D97-AF65-F5344CB8AC3E}">
        <p14:creationId xmlns:p14="http://schemas.microsoft.com/office/powerpoint/2010/main" val="4028019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 of N was 3-of-7 plus SSSC1 SSC2 and multi-person access control to facility</a:t>
            </a:r>
          </a:p>
          <a:p>
            <a:pPr eaLnBrk="1" hangingPunct="1">
              <a:spcBef>
                <a:spcPct val="0"/>
              </a:spcBef>
            </a:pPr>
            <a:endParaRPr lang="en-US" smtClean="0"/>
          </a:p>
          <a:p>
            <a:pPr eaLnBrk="1" hangingPunct="1">
              <a:spcBef>
                <a:spcPct val="0"/>
              </a:spcBef>
            </a:pPr>
            <a:endParaRPr lang="en-US" smtClean="0"/>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9DB773-C31B-4B1C-AF48-6FB5495B4B45}" type="slidenum">
              <a:rPr lang="en-US" smtClean="0"/>
              <a:pPr/>
              <a:t>43</a:t>
            </a:fld>
            <a:endParaRPr lang="en-US" smtClean="0"/>
          </a:p>
        </p:txBody>
      </p:sp>
    </p:spTree>
    <p:extLst>
      <p:ext uri="{BB962C8B-B14F-4D97-AF65-F5344CB8AC3E}">
        <p14:creationId xmlns:p14="http://schemas.microsoft.com/office/powerpoint/2010/main" val="170098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Looks like your hotel safe – huh.  My suggestion – no batteries.</a:t>
            </a:r>
          </a:p>
          <a:p>
            <a:pPr eaLnBrk="1" hangingPunct="1">
              <a:spcBef>
                <a:spcPct val="0"/>
              </a:spcBef>
            </a:pPr>
            <a:endParaRPr lang="en-US" smtClean="0"/>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CA23D3-8D05-4D33-8BB9-1DF7CE04C0B1}" type="slidenum">
              <a:rPr lang="en-US" smtClean="0"/>
              <a:pPr/>
              <a:t>44</a:t>
            </a:fld>
            <a:endParaRPr lang="en-US" smtClean="0"/>
          </a:p>
        </p:txBody>
      </p:sp>
    </p:spTree>
    <p:extLst>
      <p:ext uri="{BB962C8B-B14F-4D97-AF65-F5344CB8AC3E}">
        <p14:creationId xmlns:p14="http://schemas.microsoft.com/office/powerpoint/2010/main" val="1121333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Facility is ID + guard – log book  </a:t>
            </a:r>
          </a:p>
          <a:p>
            <a:pPr eaLnBrk="1" hangingPunct="1">
              <a:spcBef>
                <a:spcPct val="0"/>
              </a:spcBef>
            </a:pPr>
            <a:r>
              <a:rPr lang="en-US" smtClean="0"/>
              <a:t>Safe is combination – log sheet</a:t>
            </a:r>
          </a:p>
          <a:p>
            <a:pPr eaLnBrk="1" hangingPunct="1">
              <a:spcBef>
                <a:spcPct val="0"/>
              </a:spcBef>
            </a:pPr>
            <a:r>
              <a:rPr lang="en-US" smtClean="0"/>
              <a:t>Tiers are card+pin+biometric – ACS logging</a:t>
            </a:r>
          </a:p>
          <a:p>
            <a:pPr eaLnBrk="1" hangingPunct="1">
              <a:spcBef>
                <a:spcPct val="0"/>
              </a:spcBef>
            </a:pPr>
            <a:r>
              <a:rPr lang="en-US" smtClean="0"/>
              <a:t>All filmed by at least facility</a:t>
            </a:r>
          </a:p>
          <a:p>
            <a:pPr eaLnBrk="1" hangingPunct="1">
              <a:spcBef>
                <a:spcPct val="0"/>
              </a:spcBef>
            </a:pPr>
            <a:endParaRPr lang="en-US" smtClean="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4A52B4-974E-422B-A52C-07CFDE718C5D}" type="slidenum">
              <a:rPr lang="en-US" smtClean="0"/>
              <a:pPr/>
              <a:t>46</a:t>
            </a:fld>
            <a:endParaRPr lang="en-US" smtClean="0"/>
          </a:p>
        </p:txBody>
      </p:sp>
    </p:spTree>
    <p:extLst>
      <p:ext uri="{BB962C8B-B14F-4D97-AF65-F5344CB8AC3E}">
        <p14:creationId xmlns:p14="http://schemas.microsoft.com/office/powerpoint/2010/main" val="1943521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Facility: Manned, video monitor (and archived), monitor access to racks/cage/room</a:t>
            </a:r>
          </a:p>
          <a:p>
            <a:pPr eaLnBrk="1" hangingPunct="1"/>
            <a:r>
              <a:rPr lang="en-US" smtClean="0"/>
              <a:t>Sensors – door, seismic, water</a:t>
            </a:r>
          </a:p>
          <a:p>
            <a:pPr eaLnBrk="1" hangingPunct="1"/>
            <a:r>
              <a:rPr lang="en-US" smtClean="0"/>
              <a:t>Risk assessment – worst case: undetected/ unnoticed.   So focus on detecting where total prevention is impossible.  …and have mechanism to recover from compromise. </a:t>
            </a:r>
          </a:p>
          <a:p>
            <a:pPr eaLnBrk="1" hangingPunct="1"/>
            <a:endParaRPr lang="en-US"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5BE9F1-6E62-4524-B491-A8B6C9802B3B}" type="slidenum">
              <a:rPr lang="en-US" smtClean="0"/>
              <a:pPr/>
              <a:t>47</a:t>
            </a:fld>
            <a:endParaRPr lang="en-US" smtClean="0"/>
          </a:p>
        </p:txBody>
      </p:sp>
    </p:spTree>
    <p:extLst>
      <p:ext uri="{BB962C8B-B14F-4D97-AF65-F5344CB8AC3E}">
        <p14:creationId xmlns:p14="http://schemas.microsoft.com/office/powerpoint/2010/main" val="234856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Trust – learn from existing formal IT security practices like SysTrust Principles: “Security, Availability,</a:t>
            </a:r>
          </a:p>
          <a:p>
            <a:pPr eaLnBrk="1" hangingPunct="1">
              <a:spcBef>
                <a:spcPct val="0"/>
              </a:spcBef>
            </a:pPr>
            <a:r>
              <a:rPr lang="en-US" smtClean="0"/>
              <a:t>Processing Integrity, Confidentiality, and Privacy”</a:t>
            </a:r>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22CDF5-6F10-49E2-9482-DF53B4F59C96}" type="slidenum">
              <a:rPr lang="en-US" smtClean="0"/>
              <a:pPr/>
              <a:t>9</a:t>
            </a:fld>
            <a:endParaRPr lang="en-US" smtClean="0"/>
          </a:p>
        </p:txBody>
      </p:sp>
    </p:spTree>
    <p:extLst>
      <p:ext uri="{BB962C8B-B14F-4D97-AF65-F5344CB8AC3E}">
        <p14:creationId xmlns:p14="http://schemas.microsoft.com/office/powerpoint/2010/main" val="3729988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Availability !!! So two sites AND backup of material.</a:t>
            </a:r>
          </a:p>
          <a:p>
            <a:pPr eaLnBrk="1" hangingPunct="1">
              <a:spcBef>
                <a:spcPct val="0"/>
              </a:spcBef>
            </a:pPr>
            <a:r>
              <a:rPr lang="en-US" smtClean="0"/>
              <a:t>Multiple sites from different facility providers.</a:t>
            </a:r>
          </a:p>
          <a:p>
            <a:pPr eaLnBrk="1" hangingPunct="1"/>
            <a:r>
              <a:rPr lang="en-US" smtClean="0"/>
              <a:t>Off site Backup could be a bank safe deposit box holding a smartcard in a tamper evident bag.</a:t>
            </a:r>
          </a:p>
          <a:p>
            <a:pPr eaLnBrk="1" hangingPunct="1"/>
            <a:endParaRPr lang="en-US"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844E8B-3EEF-45E9-B209-60623AD4AF88}" type="slidenum">
              <a:rPr lang="en-US" smtClean="0"/>
              <a:pPr/>
              <a:t>48</a:t>
            </a:fld>
            <a:endParaRPr lang="en-US" smtClean="0"/>
          </a:p>
        </p:txBody>
      </p:sp>
    </p:spTree>
    <p:extLst>
      <p:ext uri="{BB962C8B-B14F-4D97-AF65-F5344CB8AC3E}">
        <p14:creationId xmlns:p14="http://schemas.microsoft.com/office/powerpoint/2010/main" val="3362932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Risk: </a:t>
            </a:r>
          </a:p>
          <a:p>
            <a:pPr eaLnBrk="1" hangingPunct="1">
              <a:spcBef>
                <a:spcPct val="0"/>
              </a:spcBef>
            </a:pPr>
            <a:r>
              <a:rPr lang="en-US" smtClean="0"/>
              <a:t>lost/guessed password</a:t>
            </a:r>
          </a:p>
          <a:p>
            <a:pPr eaLnBrk="1" hangingPunct="1">
              <a:spcBef>
                <a:spcPct val="0"/>
              </a:spcBef>
            </a:pPr>
            <a:r>
              <a:rPr lang="en-US" smtClean="0"/>
              <a:t>Collusion</a:t>
            </a:r>
          </a:p>
          <a:p>
            <a:pPr eaLnBrk="1" hangingPunct="1">
              <a:spcBef>
                <a:spcPct val="0"/>
              </a:spcBef>
            </a:pPr>
            <a:endParaRPr lang="en-US" smtClean="0"/>
          </a:p>
        </p:txBody>
      </p:sp>
      <p:sp>
        <p:nvSpPr>
          <p:cNvPr id="118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72495E-799C-46DD-A832-7D24D0441FE7}" type="slidenum">
              <a:rPr lang="en-US" smtClean="0"/>
              <a:pPr/>
              <a:t>49</a:t>
            </a:fld>
            <a:endParaRPr lang="en-US" smtClean="0"/>
          </a:p>
        </p:txBody>
      </p:sp>
    </p:spTree>
    <p:extLst>
      <p:ext uri="{BB962C8B-B14F-4D97-AF65-F5344CB8AC3E}">
        <p14:creationId xmlns:p14="http://schemas.microsoft.com/office/powerpoint/2010/main" val="26403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Risk: guessed password</a:t>
            </a:r>
          </a:p>
          <a:p>
            <a:pPr eaLnBrk="1" hangingPunct="1">
              <a:spcBef>
                <a:spcPct val="0"/>
              </a:spcBef>
            </a:pPr>
            <a:r>
              <a:rPr lang="en-US" smtClean="0"/>
              <a:t>Password best practices can be found in various commercial standards PCI</a:t>
            </a:r>
          </a:p>
          <a:p>
            <a:pPr eaLnBrk="1" hangingPunct="1">
              <a:spcBef>
                <a:spcPct val="0"/>
              </a:spcBef>
            </a:pPr>
            <a:r>
              <a:rPr lang="en-US" smtClean="0"/>
              <a:t>Most of this slide is critical for the “child” user interface (that does not benefit from any physical security) for submitting DS records.  </a:t>
            </a:r>
          </a:p>
          <a:p>
            <a:pPr eaLnBrk="1" hangingPunct="1">
              <a:spcBef>
                <a:spcPct val="0"/>
              </a:spcBef>
            </a:pPr>
            <a:r>
              <a:rPr lang="en-US" smtClean="0"/>
              <a:t>Out of band may be an automated phone call or FAX like many services (e.g. GoDaddy, name.com – “courtesy” call) do.</a:t>
            </a:r>
          </a:p>
          <a:p>
            <a:pPr eaLnBrk="1" hangingPunct="1">
              <a:spcBef>
                <a:spcPct val="0"/>
              </a:spcBef>
            </a:pPr>
            <a:r>
              <a:rPr lang="en-US" smtClean="0"/>
              <a:t>Pass out various embodiments…</a:t>
            </a:r>
          </a:p>
          <a:p>
            <a:pPr marL="0" lvl="1" eaLnBrk="1" hangingPunct="1">
              <a:spcBef>
                <a:spcPct val="0"/>
              </a:spcBef>
            </a:pPr>
            <a:r>
              <a:rPr lang="en-US" sz="1800" smtClean="0"/>
              <a:t>In the case of compromise, Out-of-band authentication mechanism is necessary (e.g. should attacker use compromised key to facilitate a legitimate dnskey/ds rollover)  - true for parent or child relationship</a:t>
            </a:r>
          </a:p>
          <a:p>
            <a:pPr marL="0" lvl="1" eaLnBrk="1" hangingPunct="1">
              <a:spcBef>
                <a:spcPct val="0"/>
              </a:spcBef>
            </a:pPr>
            <a:endParaRPr lang="en-US" sz="1800" smtClean="0"/>
          </a:p>
        </p:txBody>
      </p:sp>
      <p:sp>
        <p:nvSpPr>
          <p:cNvPr id="1198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ED22BB-9516-4898-89F8-D6432FE57A16}" type="slidenum">
              <a:rPr lang="en-US" smtClean="0"/>
              <a:pPr/>
              <a:t>50</a:t>
            </a:fld>
            <a:endParaRPr lang="en-US" smtClean="0"/>
          </a:p>
        </p:txBody>
      </p:sp>
    </p:spTree>
    <p:extLst>
      <p:ext uri="{BB962C8B-B14F-4D97-AF65-F5344CB8AC3E}">
        <p14:creationId xmlns:p14="http://schemas.microsoft.com/office/powerpoint/2010/main" val="1639703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Risk: Collusion</a:t>
            </a:r>
          </a:p>
          <a:p>
            <a:pPr eaLnBrk="1" hangingPunct="1">
              <a:spcBef>
                <a:spcPct val="0"/>
              </a:spcBef>
            </a:pPr>
            <a:r>
              <a:rPr lang="en-US" smtClean="0"/>
              <a:t>Separation of Duties: Different departments in same org or different orgs</a:t>
            </a:r>
          </a:p>
          <a:p>
            <a:pPr eaLnBrk="1" hangingPunct="1">
              <a:spcBef>
                <a:spcPct val="0"/>
              </a:spcBef>
            </a:pPr>
            <a:r>
              <a:rPr lang="en-US" smtClean="0"/>
              <a:t>Explain split PIN and split-key</a:t>
            </a:r>
          </a:p>
          <a:p>
            <a:pPr eaLnBrk="1" hangingPunct="1">
              <a:spcBef>
                <a:spcPct val="0"/>
              </a:spcBef>
            </a:pPr>
            <a:r>
              <a:rPr lang="en-US" smtClean="0"/>
              <a:t>Can combine ACS+Safe+MofN to greatly reduce collusion probability</a:t>
            </a:r>
          </a:p>
          <a:p>
            <a:pPr eaLnBrk="1" hangingPunct="1">
              <a:spcBef>
                <a:spcPct val="0"/>
              </a:spcBef>
            </a:pPr>
            <a:r>
              <a:rPr lang="en-US" smtClean="0"/>
              <a:t> </a:t>
            </a:r>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86BCBF-194C-45D3-84D5-A4885A74F67A}" type="slidenum">
              <a:rPr lang="en-US" smtClean="0"/>
              <a:pPr/>
              <a:t>51</a:t>
            </a:fld>
            <a:endParaRPr lang="en-US" smtClean="0"/>
          </a:p>
        </p:txBody>
      </p:sp>
    </p:spTree>
    <p:extLst>
      <p:ext uri="{BB962C8B-B14F-4D97-AF65-F5344CB8AC3E}">
        <p14:creationId xmlns:p14="http://schemas.microsoft.com/office/powerpoint/2010/main" val="2674302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NIST </a:t>
            </a:r>
          </a:p>
          <a:p>
            <a:pPr eaLnBrk="1" hangingPunct="1">
              <a:spcBef>
                <a:spcPct val="0"/>
              </a:spcBef>
            </a:pPr>
            <a:r>
              <a:rPr lang="en-US" smtClean="0">
                <a:hlinkClick r:id="rId3"/>
              </a:rPr>
              <a:t>http://csrc.nist.gov/publications/nistpubs/800-57/sp800-57_PART3_key-management_Dec2009.pdf</a:t>
            </a:r>
            <a:r>
              <a:rPr lang="en-US" smtClean="0"/>
              <a:t> </a:t>
            </a:r>
          </a:p>
          <a:p>
            <a:pPr eaLnBrk="1" hangingPunct="1">
              <a:spcBef>
                <a:spcPct val="0"/>
              </a:spcBef>
            </a:pPr>
            <a:r>
              <a:rPr lang="en-US" smtClean="0"/>
              <a:t>Root rollout did force resolver upgrade to sha256…</a:t>
            </a:r>
          </a:p>
          <a:p>
            <a:pPr eaLnBrk="1" hangingPunct="1">
              <a:spcBef>
                <a:spcPct val="0"/>
              </a:spcBef>
            </a:pPr>
            <a:endParaRPr lang="en-US" smtClean="0"/>
          </a:p>
        </p:txBody>
      </p:sp>
      <p:sp>
        <p:nvSpPr>
          <p:cNvPr id="121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EB832A-A993-42AF-9C4F-E40EC0CFEEC3}" type="slidenum">
              <a:rPr lang="en-US" smtClean="0"/>
              <a:pPr/>
              <a:t>54</a:t>
            </a:fld>
            <a:endParaRPr lang="en-US" smtClean="0"/>
          </a:p>
        </p:txBody>
      </p:sp>
    </p:spTree>
    <p:extLst>
      <p:ext uri="{BB962C8B-B14F-4D97-AF65-F5344CB8AC3E}">
        <p14:creationId xmlns:p14="http://schemas.microsoft.com/office/powerpoint/2010/main" val="1208226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lvl="2" eaLnBrk="1" hangingPunct="1">
              <a:spcBef>
                <a:spcPct val="0"/>
              </a:spcBef>
            </a:pPr>
            <a:r>
              <a:rPr lang="en-US" smtClean="0"/>
              <a:t>Signature churn not a problem with RSA 1024 or higher</a:t>
            </a:r>
          </a:p>
          <a:p>
            <a:pPr lvl="2" eaLnBrk="1" hangingPunct="1">
              <a:spcBef>
                <a:spcPct val="0"/>
              </a:spcBef>
            </a:pPr>
            <a:r>
              <a:rPr lang="en-US" smtClean="0"/>
              <a:t>If problems with 1024 – we have a much bigger problem than DNSSEC.</a:t>
            </a:r>
          </a:p>
          <a:p>
            <a:pPr lvl="2" eaLnBrk="1" hangingPunct="1">
              <a:spcBef>
                <a:spcPct val="0"/>
              </a:spcBef>
            </a:pPr>
            <a:r>
              <a:rPr lang="en-US" smtClean="0"/>
              <a:t>FWIW:  RSA 1024 ~ 6 mo – other anecdotal notes, 10 years estimated,  2048 is ok </a:t>
            </a:r>
          </a:p>
          <a:p>
            <a:pPr lvl="2" eaLnBrk="1" hangingPunct="1">
              <a:spcBef>
                <a:spcPct val="0"/>
              </a:spcBef>
            </a:pPr>
            <a:endParaRPr lang="en-US" smtClean="0"/>
          </a:p>
          <a:p>
            <a:pPr lvl="2" eaLnBrk="1" hangingPunct="1">
              <a:spcBef>
                <a:spcPct val="0"/>
              </a:spcBef>
            </a:pPr>
            <a:r>
              <a:rPr lang="en-US" smtClean="0"/>
              <a:t>Elliptical is encumbered by patent rights but cryptographers love it.  It may become standard after a few (&gt;5) years</a:t>
            </a:r>
          </a:p>
          <a:p>
            <a:pPr eaLnBrk="1" hangingPunct="1">
              <a:spcBef>
                <a:spcPct val="0"/>
              </a:spcBef>
            </a:pPr>
            <a:r>
              <a:rPr lang="en-US" smtClean="0"/>
              <a:t>BTW GOST is elliptical…</a:t>
            </a:r>
          </a:p>
        </p:txBody>
      </p:sp>
      <p:sp>
        <p:nvSpPr>
          <p:cNvPr id="122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0E291F-09B3-4F88-99BE-04F7025075C5}" type="slidenum">
              <a:rPr lang="en-US" smtClean="0"/>
              <a:pPr/>
              <a:t>55</a:t>
            </a:fld>
            <a:endParaRPr lang="en-US" smtClean="0"/>
          </a:p>
        </p:txBody>
      </p:sp>
    </p:spTree>
    <p:extLst>
      <p:ext uri="{BB962C8B-B14F-4D97-AF65-F5344CB8AC3E}">
        <p14:creationId xmlns:p14="http://schemas.microsoft.com/office/powerpoint/2010/main" val="1031107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Use a dynamic / incremental signing solution for the large zones?  BIND 9.7.x</a:t>
            </a:r>
          </a:p>
          <a:p>
            <a:pPr eaLnBrk="1" hangingPunct="1">
              <a:spcBef>
                <a:spcPct val="0"/>
              </a:spcBef>
            </a:pPr>
            <a:endParaRPr lang="en-US" smtClean="0"/>
          </a:p>
        </p:txBody>
      </p:sp>
      <p:sp>
        <p:nvSpPr>
          <p:cNvPr id="1239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C9894E-277B-4223-9B50-D1363EF3601C}" type="slidenum">
              <a:rPr lang="en-US" smtClean="0"/>
              <a:pPr/>
              <a:t>56</a:t>
            </a:fld>
            <a:endParaRPr lang="en-US" smtClean="0"/>
          </a:p>
        </p:txBody>
      </p:sp>
    </p:spTree>
    <p:extLst>
      <p:ext uri="{BB962C8B-B14F-4D97-AF65-F5344CB8AC3E}">
        <p14:creationId xmlns:p14="http://schemas.microsoft.com/office/powerpoint/2010/main" val="510154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Off-line PC: Your know secure64 is just a PC with a TPM chip that encrypts a bundle = FIPS 140-2 level 2</a:t>
            </a:r>
          </a:p>
          <a:p>
            <a:pPr eaLnBrk="1" hangingPunct="1">
              <a:spcBef>
                <a:spcPct val="0"/>
              </a:spcBef>
            </a:pPr>
            <a:r>
              <a:rPr lang="en-US" smtClean="0"/>
              <a:t>NO RNG = a vulnerability. "random numbers too important to be left for chance."</a:t>
            </a:r>
          </a:p>
          <a:p>
            <a:pPr eaLnBrk="1" hangingPunct="1">
              <a:spcBef>
                <a:spcPct val="0"/>
              </a:spcBef>
            </a:pPr>
            <a:r>
              <a:rPr lang="en-US" smtClean="0"/>
              <a:t>Backup keys – cant use on smartcard key gen.  Bad policy if HSM vendor dies too.  See CA HEBCA example.</a:t>
            </a:r>
          </a:p>
          <a:p>
            <a:pPr eaLnBrk="1" hangingPunct="1">
              <a:spcBef>
                <a:spcPct val="0"/>
              </a:spcBef>
            </a:pPr>
            <a:endParaRPr lang="en-US" smtClean="0"/>
          </a:p>
        </p:txBody>
      </p:sp>
      <p:sp>
        <p:nvSpPr>
          <p:cNvPr id="131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A8E415-FB99-4FB9-8628-EAA3FC92EE2C}" type="slidenum">
              <a:rPr lang="en-US" smtClean="0"/>
              <a:pPr/>
              <a:t>57</a:t>
            </a:fld>
            <a:endParaRPr lang="en-US" smtClean="0"/>
          </a:p>
        </p:txBody>
      </p:sp>
    </p:spTree>
    <p:extLst>
      <p:ext uri="{BB962C8B-B14F-4D97-AF65-F5344CB8AC3E}">
        <p14:creationId xmlns:p14="http://schemas.microsoft.com/office/powerpoint/2010/main" val="1599178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 NZ, root, com, UK, DCID 6/9</a:t>
            </a:r>
          </a:p>
          <a:p>
            <a:r>
              <a:rPr lang="en-US" smtClean="0">
                <a:hlinkClick r:id="rId3"/>
              </a:rPr>
              <a:t>http://www.pch.net/dnssec/zrh</a:t>
            </a:r>
            <a:endParaRPr lang="en-US"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64</a:t>
            </a:fld>
            <a:endParaRPr lang="en-US"/>
          </a:p>
        </p:txBody>
      </p:sp>
    </p:spTree>
    <p:extLst>
      <p:ext uri="{BB962C8B-B14F-4D97-AF65-F5344CB8AC3E}">
        <p14:creationId xmlns:p14="http://schemas.microsoft.com/office/powerpoint/2010/main" val="1226682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Fips 140-2 level 4</a:t>
            </a:r>
          </a:p>
          <a:p>
            <a:r>
              <a:rPr lang="en-US" smtClean="0"/>
              <a:t>Gsa class 5 </a:t>
            </a:r>
          </a:p>
          <a:p>
            <a:r>
              <a:rPr lang="en-US" smtClean="0"/>
              <a:t>Biometrics</a:t>
            </a:r>
          </a:p>
          <a:p>
            <a:r>
              <a:rPr lang="en-US" smtClean="0"/>
              <a:t>Multi-person control</a:t>
            </a:r>
          </a:p>
          <a:p>
            <a:r>
              <a:rPr lang="en-US" smtClean="0"/>
              <a:t>Publicly documented</a:t>
            </a:r>
          </a:p>
          <a:p>
            <a:r>
              <a:rPr lang="en-US" smtClean="0"/>
              <a:t>Draw from CA</a:t>
            </a:r>
          </a:p>
          <a:p>
            <a:r>
              <a:rPr lang="en-US" smtClean="0"/>
              <a:t>Dcid 6/9 9 gauge mesh drywall</a:t>
            </a:r>
          </a:p>
          <a:p>
            <a:endParaRPr lang="en-US" smtClean="0"/>
          </a:p>
        </p:txBody>
      </p:sp>
      <p:sp>
        <p:nvSpPr>
          <p:cNvPr id="4" name="Slide Number Placeholder 3"/>
          <p:cNvSpPr>
            <a:spLocks noGrp="1"/>
          </p:cNvSpPr>
          <p:nvPr>
            <p:ph type="sldNum" sz="quarter" idx="5"/>
          </p:nvPr>
        </p:nvSpPr>
        <p:spPr/>
        <p:txBody>
          <a:bodyPr/>
          <a:lstStyle/>
          <a:p>
            <a:pPr>
              <a:defRPr/>
            </a:pPr>
            <a:fld id="{D1AEBADF-462B-449B-A0C7-E172FC3D0042}" type="slidenum">
              <a:rPr lang="en-US" smtClean="0"/>
              <a:pPr>
                <a:defRPr/>
              </a:pPr>
              <a:t>71</a:t>
            </a:fld>
            <a:endParaRPr lang="en-US"/>
          </a:p>
        </p:txBody>
      </p:sp>
    </p:spTree>
    <p:extLst>
      <p:ext uri="{BB962C8B-B14F-4D97-AF65-F5344CB8AC3E}">
        <p14:creationId xmlns:p14="http://schemas.microsoft.com/office/powerpoint/2010/main" val="1476556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Acceptable level of risk - e.g. reputtation: no-compromise; An attack can only take place if key compromise goes unnoticed.  Can recover otherwise.;  Be real: will not protect against terrorist attack; internal collusion – pick a number: 1 in a million?; irrelevancy/non-use: stakeholder involvement.</a:t>
            </a:r>
          </a:p>
          <a:p>
            <a:pPr eaLnBrk="1" hangingPunct="1">
              <a:spcBef>
                <a:spcPct val="0"/>
              </a:spcBef>
            </a:pPr>
            <a:endParaRPr lang="en-US"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9BA7C3-1D81-4300-ACF0-E63012ADFCB5}" type="slidenum">
              <a:rPr lang="en-US" smtClean="0"/>
              <a:pPr/>
              <a:t>14</a:t>
            </a:fld>
            <a:endParaRPr lang="en-US" smtClean="0"/>
          </a:p>
        </p:txBody>
      </p:sp>
    </p:spTree>
    <p:extLst>
      <p:ext uri="{BB962C8B-B14F-4D97-AF65-F5344CB8AC3E}">
        <p14:creationId xmlns:p14="http://schemas.microsoft.com/office/powerpoint/2010/main" val="212095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JP,</a:t>
            </a:r>
            <a:r>
              <a:rPr lang="en-US" baseline="0" dirty="0" smtClean="0"/>
              <a:t> old SE, new CR</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72</a:t>
            </a:fld>
            <a:endParaRPr lang="en-US"/>
          </a:p>
        </p:txBody>
      </p:sp>
    </p:spTree>
    <p:extLst>
      <p:ext uri="{BB962C8B-B14F-4D97-AF65-F5344CB8AC3E}">
        <p14:creationId xmlns:p14="http://schemas.microsoft.com/office/powerpoint/2010/main" val="332643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 March 2012</a:t>
            </a:r>
          </a:p>
          <a:p>
            <a:r>
              <a:rPr lang="en-US" dirty="0" smtClean="0"/>
              <a:t>…and bnonline.fi.cr</a:t>
            </a:r>
          </a:p>
          <a:p>
            <a:r>
              <a:rPr lang="en-US" sz="1200" u="sng" kern="1200" dirty="0" smtClean="0">
                <a:solidFill>
                  <a:schemeClr val="tx1"/>
                </a:solidFill>
                <a:latin typeface="+mn-lt"/>
                <a:ea typeface="+mn-ea"/>
                <a:cs typeface="+mn-cs"/>
                <a:hlinkClick r:id="rId3"/>
              </a:rPr>
              <a:t>http://www.nacion.com/2012-03-15/Tecnologia/Sitios-web-de-bancos-tico</a:t>
            </a:r>
            <a:r>
              <a:rPr lang="en-US" sz="1200" kern="1200" dirty="0" smtClean="0">
                <a:solidFill>
                  <a:schemeClr val="tx1"/>
                </a:solidFill>
                <a:latin typeface="+mn-lt"/>
                <a:ea typeface="+mn-ea"/>
                <a:cs typeface="+mn-cs"/>
              </a:rPr>
              <a:t>s-podran-ser-mas-seguros.aspx </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73</a:t>
            </a:fld>
            <a:endParaRPr lang="en-US"/>
          </a:p>
        </p:txBody>
      </p:sp>
    </p:spTree>
    <p:extLst>
      <p:ext uri="{BB962C8B-B14F-4D97-AF65-F5344CB8AC3E}">
        <p14:creationId xmlns:p14="http://schemas.microsoft.com/office/powerpoint/2010/main" val="29591103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 LACTLD training I gave in September.  Notes</a:t>
            </a:r>
            <a:r>
              <a:rPr lang="en-US" baseline="0" dirty="0" smtClean="0"/>
              <a:t> from there on simple separation of duties and even </a:t>
            </a:r>
            <a:r>
              <a:rPr lang="en-US" baseline="0" dirty="0" err="1" smtClean="0"/>
              <a:t>ssss.c</a:t>
            </a:r>
            <a:r>
              <a:rPr lang="en-US" baseline="0" dirty="0" smtClean="0"/>
              <a:t> for M-of-N.  Go thru risk analysis, threats and controls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Pull out TEBs.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74</a:t>
            </a:fld>
            <a:endParaRPr lang="en-US"/>
          </a:p>
        </p:txBody>
      </p:sp>
    </p:spTree>
    <p:extLst>
      <p:ext uri="{BB962C8B-B14F-4D97-AF65-F5344CB8AC3E}">
        <p14:creationId xmlns:p14="http://schemas.microsoft.com/office/powerpoint/2010/main" val="599119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4E560D-6507-4A5F-BC3F-3A187C9D59FE}" type="slidenum">
              <a:rPr lang="en-US" smtClean="0"/>
              <a:t>81</a:t>
            </a:fld>
            <a:endParaRPr lang="en-US" dirty="0"/>
          </a:p>
        </p:txBody>
      </p:sp>
    </p:spTree>
    <p:extLst>
      <p:ext uri="{BB962C8B-B14F-4D97-AF65-F5344CB8AC3E}">
        <p14:creationId xmlns:p14="http://schemas.microsoft.com/office/powerpoint/2010/main" val="40538102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CA,</a:t>
            </a:r>
            <a:r>
              <a:rPr lang="en-US" baseline="0" dirty="0" smtClean="0"/>
              <a:t> </a:t>
            </a:r>
            <a:r>
              <a:rPr lang="en-US" dirty="0" smtClean="0"/>
              <a:t>NZ,</a:t>
            </a:r>
            <a:r>
              <a:rPr lang="en-US" baseline="0" dirty="0" smtClean="0"/>
              <a:t> PCH, and others based on pioneering work by SE / Fredrik and RFC draft for DPS.  I use one for my training sessions and have one translated into Spanish.  I understand JPNIC has one translated into English. </a:t>
            </a:r>
          </a:p>
          <a:p>
            <a:r>
              <a:rPr lang="en-US" sz="1200" u="sng" kern="1200" dirty="0" smtClean="0">
                <a:solidFill>
                  <a:schemeClr val="tx1"/>
                </a:solidFill>
                <a:latin typeface="+mn-lt"/>
                <a:ea typeface="+mn-ea"/>
                <a:cs typeface="+mn-cs"/>
                <a:hlinkClick r:id="rId3"/>
              </a:rPr>
              <a:t>http://cira.ca/knowledge-centre/technology/dnssec/practice-statement/</a:t>
            </a:r>
            <a:r>
              <a:rPr lang="en-US" sz="1200" u="sng" kern="1200" dirty="0" smtClean="0">
                <a:solidFill>
                  <a:schemeClr val="tx1"/>
                </a:solidFill>
                <a:latin typeface="+mn-lt"/>
                <a:ea typeface="+mn-ea"/>
                <a:cs typeface="+mn-cs"/>
              </a:rPr>
              <a:t>  </a:t>
            </a:r>
            <a:endParaRPr lang="en-US" baseline="0" dirty="0" smtClean="0"/>
          </a:p>
          <a:p>
            <a:r>
              <a:rPr lang="en-US" dirty="0" smtClean="0"/>
              <a:t>Recent</a:t>
            </a:r>
            <a:r>
              <a:rPr lang="en-US" baseline="0" dirty="0" smtClean="0"/>
              <a:t> news of bad random numbers for 10s of 1000’s of SSL certificates (15 Feb). 2 out of 1000 offer no security.</a:t>
            </a:r>
            <a:endParaRPr lang="en-US" dirty="0" smtClean="0"/>
          </a:p>
          <a:p>
            <a:r>
              <a:rPr lang="en-US" dirty="0" smtClean="0">
                <a:hlinkClick r:id="rId4"/>
              </a:rPr>
              <a:t>http://www.nytimes.com/2012/02/15/technology/researchers-find-flaw-in-an-online-encryption-method.html?_r=2&amp;hp</a:t>
            </a:r>
            <a:endParaRPr lang="en-US" dirty="0" smtClean="0"/>
          </a:p>
          <a:p>
            <a:r>
              <a:rPr lang="en-US" dirty="0" smtClean="0"/>
              <a:t>DRBG </a:t>
            </a:r>
            <a:r>
              <a:rPr lang="en-US" dirty="0" smtClean="0">
                <a:hlinkClick r:id="rId5"/>
              </a:rPr>
              <a:t>http://csrc.nist.gov/publications/nistpubs/800-90A/SP800-90A.pdf</a:t>
            </a:r>
            <a:endParaRPr lang="en-US" dirty="0" smtClean="0"/>
          </a:p>
          <a:p>
            <a:r>
              <a:rPr lang="en-US" dirty="0" err="1" smtClean="0"/>
              <a:t>SysTrust</a:t>
            </a:r>
            <a:r>
              <a:rPr lang="en-US" dirty="0" smtClean="0"/>
              <a:t> similar to </a:t>
            </a:r>
            <a:r>
              <a:rPr lang="en-US" dirty="0" err="1" smtClean="0"/>
              <a:t>WebTrust</a:t>
            </a:r>
            <a:r>
              <a:rPr lang="en-US" dirty="0" smtClean="0"/>
              <a:t> – economies of similarity.  </a:t>
            </a:r>
          </a:p>
          <a:p>
            <a:r>
              <a:rPr lang="en-US" dirty="0" smtClean="0"/>
              <a:t>Number</a:t>
            </a:r>
            <a:r>
              <a:rPr lang="en-US" baseline="0" dirty="0" smtClean="0"/>
              <a:t> of SSL: 4M/200+M sites Could have many more.  </a:t>
            </a:r>
          </a:p>
          <a:p>
            <a:r>
              <a:rPr lang="en-US" baseline="0" dirty="0" smtClean="0"/>
              <a:t>Many countries use VRSN for </a:t>
            </a:r>
            <a:r>
              <a:rPr lang="en-US" baseline="0" dirty="0" err="1" smtClean="0"/>
              <a:t>govt</a:t>
            </a:r>
            <a:r>
              <a:rPr lang="en-US" baseline="0" dirty="0" smtClean="0"/>
              <a:t> dig sign.  Why not own country?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DNSSEC deployment as an excuse to improve all process (ENISA)</a:t>
            </a:r>
          </a:p>
          <a:p>
            <a:endParaRPr lang="en-US" dirty="0" smtClean="0"/>
          </a:p>
          <a:p>
            <a:r>
              <a:rPr lang="en-US" dirty="0" smtClean="0"/>
              <a:t>Leverage </a:t>
            </a:r>
            <a:r>
              <a:rPr lang="en-US" dirty="0" err="1" smtClean="0"/>
              <a:t>govt</a:t>
            </a:r>
            <a:r>
              <a:rPr lang="en-US" dirty="0" smtClean="0"/>
              <a:t> interests in cyber security (+secure smart grid and other infrastructures that rely on DNSSEC) and digital identity efforts.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Opportunity to use DNSSEC requirements and current interest in digital identity systems as an excuse to improve overall DNS and identity ecosystems</a:t>
            </a:r>
          </a:p>
          <a:p>
            <a:endParaRPr lang="en-US" dirty="0" smtClean="0"/>
          </a:p>
          <a:p>
            <a:r>
              <a:rPr lang="en-US" dirty="0" smtClean="0"/>
              <a:t>DNS/DNSSEC part of all Internet ecosystems.</a:t>
            </a:r>
          </a:p>
          <a:p>
            <a:pPr>
              <a:lnSpc>
                <a:spcPct val="80000"/>
              </a:lnSpc>
              <a:defRPr/>
            </a:pPr>
            <a:endParaRPr lang="en-US" dirty="0" smtClean="0"/>
          </a:p>
          <a:p>
            <a:pPr>
              <a:lnSpc>
                <a:spcPct val="80000"/>
              </a:lnSpc>
              <a:defRPr/>
            </a:pPr>
            <a:r>
              <a:rPr lang="en-US" dirty="0" smtClean="0"/>
              <a:t>In order to realize the full benefits of DNSSEC, DNS operators and other entities that make up the chain of trust must embrace transparent IT security processes and practices. </a:t>
            </a:r>
          </a:p>
          <a:p>
            <a:pPr>
              <a:lnSpc>
                <a:spcPct val="80000"/>
              </a:lnSpc>
              <a:defRPr/>
            </a:pPr>
            <a:endParaRPr lang="en-US" dirty="0" smtClean="0"/>
          </a:p>
          <a:p>
            <a:pPr>
              <a:lnSpc>
                <a:spcPct val="80000"/>
              </a:lnSpc>
              <a:defRPr/>
            </a:pPr>
            <a:r>
              <a:rPr lang="en-US" dirty="0" smtClean="0"/>
              <a:t>Greater end user and Registrant awareness of the benefits of DNSSEC is needed to drive a virtuous cycle of effective deployment. </a:t>
            </a:r>
          </a:p>
          <a:p>
            <a:pPr>
              <a:lnSpc>
                <a:spcPct val="80000"/>
              </a:lnSpc>
              <a:defRPr/>
            </a:pPr>
            <a:endParaRPr lang="en-US" dirty="0" smtClean="0"/>
          </a:p>
        </p:txBody>
      </p:sp>
      <p:sp>
        <p:nvSpPr>
          <p:cNvPr id="4" name="Slide Number Placeholder 3"/>
          <p:cNvSpPr>
            <a:spLocks noGrp="1"/>
          </p:cNvSpPr>
          <p:nvPr>
            <p:ph type="sldNum" sz="quarter" idx="10"/>
          </p:nvPr>
        </p:nvSpPr>
        <p:spPr/>
        <p:txBody>
          <a:bodyPr/>
          <a:lstStyle/>
          <a:p>
            <a:fld id="{567F5D95-2F70-4028-9E59-FC2A80B31E89}" type="slidenum">
              <a:rPr lang="en-US" smtClean="0"/>
              <a:pPr/>
              <a:t>82</a:t>
            </a:fld>
            <a:endParaRPr lang="en-US"/>
          </a:p>
        </p:txBody>
      </p:sp>
    </p:spTree>
    <p:extLst>
      <p:ext uri="{BB962C8B-B14F-4D97-AF65-F5344CB8AC3E}">
        <p14:creationId xmlns:p14="http://schemas.microsoft.com/office/powerpoint/2010/main" val="32451228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Actually MANY phone books</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5D5819-5BC5-41DA-8E4F-710009DE1F7D}" type="slidenum">
              <a:rPr lang="en-US" smtClean="0"/>
              <a:pPr fontAlgn="base">
                <a:spcBef>
                  <a:spcPct val="0"/>
                </a:spcBef>
                <a:spcAft>
                  <a:spcPct val="0"/>
                </a:spcAft>
                <a:defRPr/>
              </a:pPr>
              <a:t>87</a:t>
            </a:fld>
            <a:endParaRPr lang="en-US" smtClean="0"/>
          </a:p>
        </p:txBody>
      </p:sp>
    </p:spTree>
    <p:extLst>
      <p:ext uri="{BB962C8B-B14F-4D97-AF65-F5344CB8AC3E}">
        <p14:creationId xmlns:p14="http://schemas.microsoft.com/office/powerpoint/2010/main" val="3935169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False expectations – e.g. lack of “SLA” and or “DPS” to set expectations on compromise recovery for child key (how long) as well as for parent keying material (backup keys, how long).  No one can offer perfect security.  But </a:t>
            </a:r>
          </a:p>
          <a:p>
            <a:pPr eaLnBrk="1" hangingPunct="1">
              <a:spcBef>
                <a:spcPct val="0"/>
              </a:spcBef>
            </a:pPr>
            <a:r>
              <a:rPr lang="en-US" smtClean="0"/>
              <a:t>Involve stakeholders to minimize reputational / legal risks.  </a:t>
            </a:r>
          </a:p>
          <a:p>
            <a:pPr eaLnBrk="1" hangingPunct="1">
              <a:spcBef>
                <a:spcPct val="0"/>
              </a:spcBef>
            </a:pPr>
            <a:r>
              <a:rPr lang="en-US" smtClean="0"/>
              <a:t>Insecure DS handling – broken chain of trust</a:t>
            </a:r>
          </a:p>
          <a:p>
            <a:pPr eaLnBrk="1" hangingPunct="1">
              <a:spcBef>
                <a:spcPct val="0"/>
              </a:spcBef>
            </a:pPr>
            <a:r>
              <a:rPr lang="en-US" smtClean="0"/>
              <a:t>Private key compromise: bad rng, too short;  background checks?, threats, bribed -&gt; collusion</a:t>
            </a:r>
          </a:p>
          <a:p>
            <a:pPr eaLnBrk="1" hangingPunct="1">
              <a:spcBef>
                <a:spcPct val="0"/>
              </a:spcBef>
            </a:pPr>
            <a:r>
              <a:rPr lang="en-US" smtClean="0"/>
              <a:t>bad Signer: unvalidated s/w; vulnerable code.</a:t>
            </a:r>
          </a:p>
          <a:p>
            <a:pPr eaLnBrk="1" hangingPunct="1">
              <a:spcBef>
                <a:spcPct val="0"/>
              </a:spcBef>
            </a:pPr>
            <a:r>
              <a:rPr lang="en-US" smtClean="0"/>
              <a:t>Undetermined: loss of chain of custody (careless handling, sabotage, environment, access control failure, structure weakness, collusion)</a:t>
            </a:r>
          </a:p>
          <a:p>
            <a:pPr eaLnBrk="1" hangingPunct="1">
              <a:spcBef>
                <a:spcPct val="0"/>
              </a:spcBef>
            </a:pPr>
            <a:endParaRPr lang="en-US"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DBE165-72D2-4278-97CE-63B50B96F78A}" type="slidenum">
              <a:rPr lang="en-US" smtClean="0"/>
              <a:pPr/>
              <a:t>15</a:t>
            </a:fld>
            <a:endParaRPr lang="en-US" smtClean="0"/>
          </a:p>
        </p:txBody>
      </p:sp>
    </p:spTree>
    <p:extLst>
      <p:ext uri="{BB962C8B-B14F-4D97-AF65-F5344CB8AC3E}">
        <p14:creationId xmlns:p14="http://schemas.microsoft.com/office/powerpoint/2010/main" val="770874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defRPr/>
            </a:pPr>
            <a:r>
              <a:rPr lang="en-US" sz="2900" dirty="0" smtClean="0">
                <a:hlinkClick r:id="rId3"/>
              </a:rPr>
              <a:t>http://www.internetdagarna.se/arkiv/2008/www.internetdagarna.se/images/stories/doc/22_Kjell_Rydger_DNSSEC_from_a_bank_perspective_2008-10-20.pdf</a:t>
            </a:r>
            <a:r>
              <a:rPr lang="en-US" sz="2900" dirty="0" smtClean="0"/>
              <a:t> </a:t>
            </a:r>
          </a:p>
          <a:p>
            <a:pPr eaLnBrk="1" hangingPunct="1">
              <a:defRPr/>
            </a:pPr>
            <a:endParaRPr lang="en-US" sz="2900" dirty="0" smtClean="0"/>
          </a:p>
          <a:p>
            <a:pPr eaLnBrk="1" hangingPunct="1">
              <a:defRPr/>
            </a:pPr>
            <a:r>
              <a:rPr lang="en-US" sz="2900" dirty="0" smtClean="0"/>
              <a:t>Too much?</a:t>
            </a:r>
          </a:p>
          <a:p>
            <a:pPr lvl="1" eaLnBrk="1" hangingPunct="1">
              <a:defRPr/>
            </a:pPr>
            <a:r>
              <a:rPr lang="en-US" sz="2400" dirty="0" smtClean="0"/>
              <a:t>Outsource all</a:t>
            </a:r>
          </a:p>
          <a:p>
            <a:pPr lvl="1" eaLnBrk="1" hangingPunct="1">
              <a:defRPr/>
            </a:pPr>
            <a:r>
              <a:rPr lang="en-US" sz="2400" dirty="0" smtClean="0"/>
              <a:t>Opportunity for some</a:t>
            </a:r>
          </a:p>
          <a:p>
            <a:pPr>
              <a:defRPr/>
            </a:pPr>
            <a:endParaRPr lang="en-US" dirty="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C46F48-48D9-412D-BCA3-C9582CF2B98B}" type="slidenum">
              <a:rPr lang="en-US" smtClean="0"/>
              <a:pPr/>
              <a:t>19</a:t>
            </a:fld>
            <a:endParaRPr lang="en-US" smtClean="0"/>
          </a:p>
        </p:txBody>
      </p:sp>
    </p:spTree>
    <p:extLst>
      <p:ext uri="{BB962C8B-B14F-4D97-AF65-F5344CB8AC3E}">
        <p14:creationId xmlns:p14="http://schemas.microsoft.com/office/powerpoint/2010/main" val="793193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people: e.g., Tomofumi Okubo</a:t>
            </a:r>
            <a:r>
              <a:rPr lang="en-US" baseline="0" dirty="0" smtClean="0"/>
              <a:t>, Fredrik Lundgren, </a:t>
            </a:r>
            <a:r>
              <a:rPr lang="en-US" dirty="0" smtClean="0"/>
              <a:t>Paul</a:t>
            </a:r>
            <a:r>
              <a:rPr lang="en-US" baseline="0" dirty="0" smtClean="0"/>
              <a:t> Hoffman, David Miller (AEP)</a:t>
            </a:r>
          </a:p>
          <a:p>
            <a:pPr lvl="1"/>
            <a:r>
              <a:rPr lang="en-US" dirty="0" smtClean="0"/>
              <a:t>The people (those willing to share in this secret art)</a:t>
            </a:r>
          </a:p>
          <a:p>
            <a:pPr lvl="1"/>
            <a:r>
              <a:rPr lang="en-US" dirty="0" smtClean="0"/>
              <a:t>The mindset (trust in process. not people)</a:t>
            </a:r>
          </a:p>
          <a:p>
            <a:pPr lvl="1"/>
            <a:r>
              <a:rPr lang="en-US" dirty="0" smtClean="0"/>
              <a:t>The practices (physical, logical, cryptographic security)</a:t>
            </a:r>
          </a:p>
          <a:p>
            <a:pPr lvl="1"/>
            <a:r>
              <a:rPr lang="en-US" dirty="0" smtClean="0"/>
              <a:t>The legal framework (setting </a:t>
            </a:r>
            <a:r>
              <a:rPr lang="en-US" dirty="0" err="1" smtClean="0"/>
              <a:t>expecations</a:t>
            </a:r>
            <a:r>
              <a:rPr lang="en-US" dirty="0" smtClean="0"/>
              <a:t>. liability limitations)</a:t>
            </a:r>
          </a:p>
          <a:p>
            <a:endParaRPr lang="en-US" dirty="0" smtClean="0"/>
          </a:p>
          <a:p>
            <a:r>
              <a:rPr lang="en-US" dirty="0" smtClean="0"/>
              <a:t>HEBC/USHER</a:t>
            </a:r>
            <a:r>
              <a:rPr lang="en-US" baseline="0" dirty="0" smtClean="0"/>
              <a:t> – US university system PKI example.</a:t>
            </a:r>
            <a:endParaRPr lang="en-US" dirty="0" smtClean="0"/>
          </a:p>
          <a:p>
            <a:endParaRPr lang="en-US" dirty="0" smtClean="0"/>
          </a:p>
          <a:p>
            <a:r>
              <a:rPr lang="en-US" dirty="0" err="1" smtClean="0"/>
              <a:t>SysTrust</a:t>
            </a:r>
            <a:r>
              <a:rPr lang="en-US" dirty="0" smtClean="0"/>
              <a:t> similar to </a:t>
            </a:r>
            <a:r>
              <a:rPr lang="en-US" dirty="0" err="1" smtClean="0"/>
              <a:t>WebTrust</a:t>
            </a:r>
            <a:r>
              <a:rPr lang="en-US" dirty="0" smtClean="0"/>
              <a:t> – economies of similarity.  Number</a:t>
            </a:r>
            <a:r>
              <a:rPr lang="en-US" baseline="0" dirty="0" smtClean="0"/>
              <a:t> of SSL: 4M/200+M sites Could have many more.  Many countries use VRSN for </a:t>
            </a:r>
            <a:r>
              <a:rPr lang="en-US" baseline="0" dirty="0" err="1" smtClean="0"/>
              <a:t>govt</a:t>
            </a:r>
            <a:r>
              <a:rPr lang="en-US" baseline="0" dirty="0" smtClean="0"/>
              <a:t> dig sign.  Why not own country? </a:t>
            </a:r>
            <a:endParaRPr lang="en-US" dirty="0" smtClean="0"/>
          </a:p>
          <a:p>
            <a:r>
              <a:rPr lang="en-US" dirty="0" smtClean="0"/>
              <a:t>ETSI</a:t>
            </a:r>
            <a:r>
              <a:rPr lang="en-US" baseline="0" dirty="0" smtClean="0"/>
              <a:t> failed for </a:t>
            </a:r>
            <a:r>
              <a:rPr lang="en-US" baseline="0" dirty="0" err="1" smtClean="0"/>
              <a:t>DigiNotar</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25</a:t>
            </a:fld>
            <a:endParaRPr lang="en-US"/>
          </a:p>
        </p:txBody>
      </p:sp>
    </p:spTree>
    <p:extLst>
      <p:ext uri="{BB962C8B-B14F-4D97-AF65-F5344CB8AC3E}">
        <p14:creationId xmlns:p14="http://schemas.microsoft.com/office/powerpoint/2010/main" val="1705004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Learn from existing formal IT security practices.   </a:t>
            </a:r>
          </a:p>
          <a:p>
            <a:pPr eaLnBrk="1" hangingPunct="1">
              <a:spcBef>
                <a:spcPct val="0"/>
              </a:spcBef>
            </a:pPr>
            <a:r>
              <a:rPr lang="en-US" smtClean="0"/>
              <a:t>CPS and instructive CA key/backup document for HEBCA: </a:t>
            </a:r>
            <a:r>
              <a:rPr lang="en-US" smtClean="0">
                <a:hlinkClick r:id="rId3"/>
              </a:rPr>
              <a:t>http://usher.internet2.edu/practices/ca1/cps.pdf</a:t>
            </a:r>
            <a:r>
              <a:rPr lang="en-US" smtClean="0"/>
              <a:t>   </a:t>
            </a:r>
            <a:r>
              <a:rPr lang="en-US" b="1" smtClean="0">
                <a:hlinkClick r:id="rId4"/>
              </a:rPr>
              <a:t>http://tinyurl.com/34zzmne</a:t>
            </a:r>
            <a:r>
              <a:rPr lang="en-US" b="1" smtClean="0"/>
              <a:t> </a:t>
            </a:r>
            <a:endParaRPr lang="en-US" smtClean="0"/>
          </a:p>
          <a:p>
            <a:pPr eaLnBrk="1" hangingPunct="1">
              <a:spcBef>
                <a:spcPct val="0"/>
              </a:spcBef>
            </a:pPr>
            <a:r>
              <a:rPr lang="en-US" smtClean="0"/>
              <a:t>CA’s are a good start (they know the trust business) but most of internal Practices are kept private.</a:t>
            </a:r>
          </a:p>
          <a:p>
            <a:pPr eaLnBrk="1" hangingPunct="1">
              <a:spcBef>
                <a:spcPct val="0"/>
              </a:spcBef>
            </a:pPr>
            <a:r>
              <a:rPr lang="en-US" smtClean="0"/>
              <a:t>Line between current CA offerings and DNS will become blurred – but real CAs provide critical value on the ground, e.g., EV certs.</a:t>
            </a:r>
          </a:p>
          <a:p>
            <a:pPr eaLnBrk="1" hangingPunct="1">
              <a:spcBef>
                <a:spcPct val="0"/>
              </a:spcBef>
            </a:pPr>
            <a:r>
              <a:rPr lang="en-US" smtClean="0"/>
              <a:t>Note: Cant just copy CPS – usually copyrighted. </a:t>
            </a:r>
          </a:p>
          <a:p>
            <a:pPr eaLnBrk="1" hangingPunct="1">
              <a:spcBef>
                <a:spcPct val="0"/>
              </a:spcBef>
            </a:pPr>
            <a:endParaRPr lang="en-US"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5606BE-817C-41F6-8AB2-C809D798AAE3}" type="slidenum">
              <a:rPr lang="en-US" smtClean="0"/>
              <a:pPr/>
              <a:t>26</a:t>
            </a:fld>
            <a:endParaRPr lang="en-US" smtClean="0"/>
          </a:p>
        </p:txBody>
      </p:sp>
    </p:spTree>
    <p:extLst>
      <p:ext uri="{BB962C8B-B14F-4D97-AF65-F5344CB8AC3E}">
        <p14:creationId xmlns:p14="http://schemas.microsoft.com/office/powerpoint/2010/main" val="3169565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Policy may be used by TLD mgrs or regulatory authorities to express requirements to registry operator.</a:t>
            </a:r>
          </a:p>
          <a:p>
            <a:pPr eaLnBrk="1" hangingPunct="1">
              <a:spcBef>
                <a:spcPct val="0"/>
              </a:spcBef>
            </a:pPr>
            <a:r>
              <a:rPr lang="en-US" smtClean="0"/>
              <a:t>Or may simply be the registry’s own standards to follow.</a:t>
            </a:r>
          </a:p>
          <a:p>
            <a:pPr eaLnBrk="1" hangingPunct="1">
              <a:spcBef>
                <a:spcPct val="0"/>
              </a:spcBef>
            </a:pPr>
            <a:r>
              <a:rPr lang="en-US" smtClean="0"/>
              <a:t>May be one document or two. </a:t>
            </a:r>
          </a:p>
          <a:p>
            <a:pPr eaLnBrk="1" hangingPunct="1">
              <a:spcBef>
                <a:spcPct val="0"/>
              </a:spcBef>
            </a:pPr>
            <a:r>
              <a:rPr lang="en-US" smtClean="0"/>
              <a:t>RFC for DNS framework / check list in draft (Fredrik Lundgren)</a:t>
            </a:r>
          </a:p>
          <a:p>
            <a:pPr eaLnBrk="1" hangingPunct="1">
              <a:spcBef>
                <a:spcPct val="0"/>
              </a:spcBef>
            </a:pPr>
            <a:r>
              <a:rPr lang="en-US" smtClean="0"/>
              <a:t>Examples: SE DPS </a:t>
            </a:r>
            <a:r>
              <a:rPr lang="en-US" smtClean="0">
                <a:hlinkClick r:id="rId3"/>
              </a:rPr>
              <a:t>http://www.iis.se/docs/se-dnssec-dps-eng.pdf</a:t>
            </a:r>
            <a:r>
              <a:rPr lang="en-US" smtClean="0"/>
              <a:t>    Root </a:t>
            </a:r>
            <a:r>
              <a:rPr lang="en-US" smtClean="0">
                <a:hlinkClick r:id="rId4"/>
              </a:rPr>
              <a:t>http://www.iana.org/dnssec</a:t>
            </a:r>
            <a:r>
              <a:rPr lang="en-US" smtClean="0"/>
              <a:t> </a:t>
            </a:r>
          </a:p>
          <a:p>
            <a:pPr eaLnBrk="1" hangingPunct="1">
              <a:spcBef>
                <a:spcPct val="0"/>
              </a:spcBef>
            </a:pPr>
            <a:r>
              <a:rPr lang="en-US" smtClean="0"/>
              <a:t>Describe PMA</a:t>
            </a:r>
          </a:p>
          <a:p>
            <a:pPr eaLnBrk="1" hangingPunct="1">
              <a:spcBef>
                <a:spcPct val="0"/>
              </a:spcBef>
            </a:pPr>
            <a:endParaRPr lang="en-US" smtClean="0"/>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0A9BE8-0D70-49D6-BEE3-D4C844728973}" type="slidenum">
              <a:rPr lang="en-US" smtClean="0"/>
              <a:pPr/>
              <a:t>27</a:t>
            </a:fld>
            <a:endParaRPr lang="en-US" smtClean="0"/>
          </a:p>
        </p:txBody>
      </p:sp>
    </p:spTree>
    <p:extLst>
      <p:ext uri="{BB962C8B-B14F-4D97-AF65-F5344CB8AC3E}">
        <p14:creationId xmlns:p14="http://schemas.microsoft.com/office/powerpoint/2010/main" val="1510601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Spells out multiparty controls (e.g., at least two)</a:t>
            </a:r>
          </a:p>
          <a:p>
            <a:pPr eaLnBrk="1" hangingPunct="1">
              <a:spcBef>
                <a:spcPct val="0"/>
              </a:spcBef>
            </a:pPr>
            <a:endParaRPr lang="en-US"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AD3C74-683F-4A05-A785-7C5DE061C7EB}" type="slidenum">
              <a:rPr lang="en-US" smtClean="0"/>
              <a:pPr/>
              <a:t>28</a:t>
            </a:fld>
            <a:endParaRPr lang="en-US" smtClean="0"/>
          </a:p>
        </p:txBody>
      </p:sp>
    </p:spTree>
    <p:extLst>
      <p:ext uri="{BB962C8B-B14F-4D97-AF65-F5344CB8AC3E}">
        <p14:creationId xmlns:p14="http://schemas.microsoft.com/office/powerpoint/2010/main" val="4193390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4024AA2-8081-4CB9-918B-032951124766}"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C54849-0507-4B47-88B8-B1D75B3695F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9874D7-E044-4704-A6FD-7887385358EC}"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92BE9E-1EF0-4696-A6AC-231AB45DCC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C512DD-94A3-4849-8E8A-4D9FA77481E9}"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A70AED-DBBC-42CC-9E6F-F262F8C4AB0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Text White">
    <p:spTree>
      <p:nvGrpSpPr>
        <p:cNvPr id="1" name=""/>
        <p:cNvGrpSpPr/>
        <p:nvPr/>
      </p:nvGrpSpPr>
      <p:grpSpPr>
        <a:xfrm>
          <a:off x="0" y="0"/>
          <a:ext cx="0" cy="0"/>
          <a:chOff x="0" y="0"/>
          <a:chExt cx="0" cy="0"/>
        </a:xfrm>
      </p:grpSpPr>
      <p:pic>
        <p:nvPicPr>
          <p:cNvPr id="10" name="Picture 9" descr="ICANN_Watermark_G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76400" y="1219200"/>
            <a:ext cx="5671095" cy="4382209"/>
          </a:xfrm>
          <a:prstGeom prst="rect">
            <a:avLst/>
          </a:prstGeom>
        </p:spPr>
      </p:pic>
      <p:sp>
        <p:nvSpPr>
          <p:cNvPr id="11" name="Rectangle 10"/>
          <p:cNvSpPr/>
          <p:nvPr userDrawn="1"/>
        </p:nvSpPr>
        <p:spPr bwMode="auto">
          <a:xfrm>
            <a:off x="457200" y="838200"/>
            <a:ext cx="7924800" cy="5105400"/>
          </a:xfrm>
          <a:prstGeom prst="rect">
            <a:avLst/>
          </a:prstGeom>
          <a:solidFill>
            <a:schemeClr val="bg1">
              <a:alpha val="87000"/>
            </a:schemeClr>
          </a:solidFill>
          <a:ln>
            <a:noFill/>
          </a:ln>
          <a:extLst/>
        </p:spPr>
        <p:txBody>
          <a:bodyPr wrap="square"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pic>
        <p:nvPicPr>
          <p:cNvPr id="18" name="Picture 17" descr="ICANN_Logo_B_RGB.png"/>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8082177" y="6019800"/>
            <a:ext cx="828247" cy="649224"/>
          </a:xfrm>
          <a:prstGeom prst="rect">
            <a:avLst/>
          </a:prstGeom>
        </p:spPr>
      </p:pic>
      <p:sp>
        <p:nvSpPr>
          <p:cNvPr id="14" name="Text Placeholder 13"/>
          <p:cNvSpPr>
            <a:spLocks noGrp="1"/>
          </p:cNvSpPr>
          <p:nvPr>
            <p:ph type="body" sz="quarter" idx="10" hasCustomPrompt="1"/>
          </p:nvPr>
        </p:nvSpPr>
        <p:spPr>
          <a:xfrm>
            <a:off x="142875" y="304800"/>
            <a:ext cx="5143500" cy="609600"/>
          </a:xfrm>
          <a:prstGeom prst="rect">
            <a:avLst/>
          </a:prstGeom>
        </p:spPr>
        <p:txBody>
          <a:bodyPr vert="horz" lIns="38405" tIns="19202" rIns="38405" bIns="19202"/>
          <a:lstStyle>
            <a:lvl1pPr marL="133350" indent="0">
              <a:buNone/>
              <a:defRPr sz="3200" baseline="0">
                <a:solidFill>
                  <a:schemeClr val="tx2"/>
                </a:solidFill>
              </a:defRPr>
            </a:lvl1pPr>
          </a:lstStyle>
          <a:p>
            <a:pPr lvl="0"/>
            <a:r>
              <a:rPr lang="en-US" dirty="0" smtClean="0"/>
              <a:t>Insert Title</a:t>
            </a:r>
          </a:p>
        </p:txBody>
      </p:sp>
      <p:cxnSp>
        <p:nvCxnSpPr>
          <p:cNvPr id="15" name="Straight Connector 14"/>
          <p:cNvCxnSpPr/>
          <p:nvPr userDrawn="1"/>
        </p:nvCxnSpPr>
        <p:spPr>
          <a:xfrm>
            <a:off x="542925" y="1143000"/>
            <a:ext cx="2114550" cy="0"/>
          </a:xfrm>
          <a:prstGeom prst="line">
            <a:avLst/>
          </a:prstGeom>
          <a:ln>
            <a:solidFill>
              <a:schemeClr val="accent1">
                <a:alpha val="60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8"/>
          <p:cNvSpPr>
            <a:spLocks noGrp="1"/>
          </p:cNvSpPr>
          <p:nvPr>
            <p:ph type="body" sz="quarter" idx="11"/>
          </p:nvPr>
        </p:nvSpPr>
        <p:spPr>
          <a:xfrm>
            <a:off x="571500" y="1409700"/>
            <a:ext cx="7810500" cy="4381500"/>
          </a:xfrm>
          <a:prstGeom prst="rect">
            <a:avLst/>
          </a:prstGeom>
        </p:spPr>
        <p:txBody>
          <a:bodyPr vert="horz" lIns="38405" tIns="19202" rIns="38405" bIns="19202">
            <a:normAutofit/>
          </a:bodyPr>
          <a:lstStyle>
            <a:lvl1pPr>
              <a:buSzPct val="120000"/>
              <a:defRPr sz="2800">
                <a:solidFill>
                  <a:schemeClr val="tx2"/>
                </a:solidFill>
                <a:latin typeface="Georgia"/>
                <a:cs typeface="Georgia"/>
              </a:defRPr>
            </a:lvl1pPr>
            <a:lvl2pPr marL="560070" indent="-240030">
              <a:buSzPct val="66000"/>
              <a:buFont typeface="Courier New"/>
              <a:buChar char="o"/>
              <a:defRPr sz="2400">
                <a:solidFill>
                  <a:schemeClr val="tx2"/>
                </a:solidFill>
                <a:latin typeface="Georgia"/>
                <a:cs typeface="Georgia"/>
              </a:defRPr>
            </a:lvl2pPr>
            <a:lvl3pPr marL="746760" indent="-240030">
              <a:buSzPct val="100000"/>
              <a:buFont typeface="Wingdings" charset="2"/>
              <a:buChar char="§"/>
              <a:defRPr sz="2000">
                <a:solidFill>
                  <a:schemeClr val="tx2"/>
                </a:solidFill>
                <a:latin typeface="Georgia"/>
                <a:cs typeface="Georgia"/>
              </a:defRPr>
            </a:lvl3pPr>
            <a:lvl4pPr marL="933450" indent="-240030">
              <a:buSzPct val="55000"/>
              <a:buFont typeface="Wingdings" charset="2"/>
              <a:buChar char="§"/>
              <a:defRPr sz="2000">
                <a:solidFill>
                  <a:schemeClr val="tx2"/>
                </a:solidFill>
                <a:latin typeface="Georgia"/>
                <a:cs typeface="Georgia"/>
              </a:defRPr>
            </a:lvl4pPr>
            <a:lvl5pPr>
              <a:defRPr>
                <a:solidFill>
                  <a:schemeClr val="tx2"/>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6171349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DC5F6B-0362-46AD-B9D9-7D536F3ED44F}"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F926CA-3E0B-41E2-B1C9-47CD9716488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7164DEB-5875-4504-8132-F121D1DE2AAC}"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1AEFB1-6477-47D8-A3C3-4703F1DABC6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971781-2FB9-4F52-8E26-CD167F779A0F}" type="datetimeFigureOut">
              <a:rPr lang="en-US"/>
              <a:pPr>
                <a:defRPr/>
              </a:pPr>
              <a:t>7/7/2015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38FC2E-010F-400B-AA6F-4ECFB21EF2E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E3F998B-8353-4031-9B88-71BDEE0B012B}" type="datetimeFigureOut">
              <a:rPr lang="en-US"/>
              <a:pPr>
                <a:defRPr/>
              </a:pPr>
              <a:t>7/7/2015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DD9E114-CF45-4140-AAAB-580CADE3EEA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246D2B9-B4A5-4BEA-A8B8-69C0B80DCB66}" type="datetimeFigureOut">
              <a:rPr lang="en-US"/>
              <a:pPr>
                <a:defRPr/>
              </a:pPr>
              <a:t>7/7/2015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25D6DD0-B3E2-466B-9816-0B815DD6156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A49A73-F153-4163-8815-C1E2512BC887}" type="datetimeFigureOut">
              <a:rPr lang="en-US"/>
              <a:pPr>
                <a:defRPr/>
              </a:pPr>
              <a:t>7/7/2015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E986556-4C7F-4EBA-AE6C-F0742A26A40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974E778-6006-450E-AE07-A17B019925A1}" type="datetimeFigureOut">
              <a:rPr lang="en-US"/>
              <a:pPr>
                <a:defRPr/>
              </a:pPr>
              <a:t>7/7/2015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D19A2E-1FE8-4C2C-9E38-D14B9723D84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142953-22F7-441B-B47B-DB6BF5C3C492}" type="datetimeFigureOut">
              <a:rPr lang="en-US"/>
              <a:pPr>
                <a:defRPr/>
              </a:pPr>
              <a:t>7/7/2015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97D128-FAD1-4170-A713-66ED69A8089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1DA1682-A034-425D-B6E2-033F2321EFD8}" type="datetimeFigureOut">
              <a:rPr lang="en-US"/>
              <a:pPr>
                <a:defRPr/>
              </a:pPr>
              <a:t>7/7/2015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A8687D-37A9-48D1-9968-593735C0E9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internetdagarna.se/arkiv/2008/www.internetdagarna.se/images/stories/doc/22_Kjell_Rydger_DNSSEC_from_a_bank_perspective_2008-10-20.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csrc.nist.gov/publications/nistpubs/800-57/sp800-57_PART3_key-management_Dec2009.pdf"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opendnssec.org/wp-content/uploads/2011/01/A-Review-of-Hardware-Security-Modules-Fall-2010.pdf"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6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7.png"/><Relationship Id="rId7"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31.jpeg"/><Relationship Id="rId4" Type="http://schemas.openxmlformats.org/officeDocument/2006/relationships/image" Target="../media/image26.png"/><Relationship Id="rId9" Type="http://schemas.openxmlformats.org/officeDocument/2006/relationships/image" Target="../media/image14.jpeg"/></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ingapore49.icann.org/en/schedule/wed-dnssec/presentation-dnssec-deployment-cn-26mar14-en.pdf"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flickr.com/photos/kjd/4711197189/in/set-72157624302045698/" TargetMode="Externa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www.internetsociety.org/deploy360/resources/how-to-sign-your-domain-with-dnssec-using-godaddy-com/"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jpeg"/></Relationships>
</file>

<file path=ppt/slides/_rels/slide7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www.iis.se/english/domains/tech/recommendations-for-dnssec-deployment/"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5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dirty="0" smtClean="0"/>
              <a:t>DNSSEC Implementation </a:t>
            </a:r>
            <a:r>
              <a:rPr lang="en-US" dirty="0"/>
              <a:t>Considerations and Risk </a:t>
            </a:r>
            <a:r>
              <a:rPr lang="en-US" dirty="0" smtClean="0"/>
              <a:t>Analysis</a:t>
            </a:r>
            <a:endParaRPr lang="en-US" sz="1800" dirty="0" smtClean="0"/>
          </a:p>
        </p:txBody>
      </p:sp>
      <p:sp>
        <p:nvSpPr>
          <p:cNvPr id="3" name="Subtitle 2"/>
          <p:cNvSpPr>
            <a:spLocks noGrp="1"/>
          </p:cNvSpPr>
          <p:nvPr>
            <p:ph type="subTitle" idx="1"/>
          </p:nvPr>
        </p:nvSpPr>
        <p:spPr/>
        <p:txBody>
          <a:bodyPr rtlCol="0">
            <a:normAutofit fontScale="92500" lnSpcReduction="10000"/>
          </a:bodyPr>
          <a:lstStyle/>
          <a:p>
            <a:pPr>
              <a:lnSpc>
                <a:spcPct val="80000"/>
              </a:lnSpc>
            </a:pPr>
            <a:endParaRPr lang="en-US" altLang="en-US" dirty="0"/>
          </a:p>
          <a:p>
            <a:pPr>
              <a:lnSpc>
                <a:spcPct val="80000"/>
              </a:lnSpc>
            </a:pPr>
            <a:r>
              <a:rPr lang="en-US" altLang="en-US" dirty="0" err="1"/>
              <a:t>Midrand</a:t>
            </a:r>
            <a:r>
              <a:rPr lang="en-US" altLang="en-US" dirty="0"/>
              <a:t>, South Africa</a:t>
            </a:r>
          </a:p>
          <a:p>
            <a:pPr>
              <a:lnSpc>
                <a:spcPct val="80000"/>
              </a:lnSpc>
            </a:pPr>
            <a:r>
              <a:rPr lang="en-US" altLang="en-US" smtClean="0"/>
              <a:t>8-10 July 2015</a:t>
            </a:r>
            <a:endParaRPr lang="en-US" altLang="en-US" dirty="0"/>
          </a:p>
          <a:p>
            <a:pPr>
              <a:lnSpc>
                <a:spcPct val="80000"/>
              </a:lnSpc>
            </a:pPr>
            <a:r>
              <a:rPr lang="en-US" altLang="en-US" dirty="0" smtClean="0"/>
              <a:t>richard.lamb@icann.org</a:t>
            </a:r>
            <a:endParaRPr lang="en-US" altLang="en-US" dirty="0"/>
          </a:p>
        </p:txBody>
      </p:sp>
      <p:pic>
        <p:nvPicPr>
          <p:cNvPr id="7" name="Picture 6"/>
          <p:cNvPicPr>
            <a:picLocks noChangeAspect="1" noChangeArrowheads="1"/>
          </p:cNvPicPr>
          <p:nvPr/>
        </p:nvPicPr>
        <p:blipFill>
          <a:blip r:embed="rId2" cstate="print"/>
          <a:srcRect/>
          <a:stretch>
            <a:fillRect/>
          </a:stretch>
        </p:blipFill>
        <p:spPr bwMode="auto">
          <a:xfrm>
            <a:off x="335304" y="432929"/>
            <a:ext cx="1064268" cy="85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smtClean="0">
                <a:solidFill>
                  <a:schemeClr val="tx1"/>
                </a:solidFill>
                <a:latin typeface="Times New Roman" panose="02020603050405020304" pitchFamily="18" charset="0"/>
                <a:cs typeface="Times New Roman" panose="02020603050405020304" pitchFamily="18" charset="0"/>
              </a:rPr>
              <a:t>Reliable</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1"/>
          </p:nvPr>
        </p:nvSpPr>
        <p:spPr/>
        <p:txBody>
          <a:bodyPr>
            <a:normAutofit/>
          </a:bodyPr>
          <a:lstStyle/>
          <a:p>
            <a:r>
              <a:rPr lang="en-US" dirty="0" smtClean="0">
                <a:solidFill>
                  <a:schemeClr val="tx1"/>
                </a:solidFill>
                <a:latin typeface="Times New Roman" panose="02020603050405020304" pitchFamily="18" charset="0"/>
                <a:cs typeface="Times New Roman" panose="02020603050405020304" pitchFamily="18" charset="0"/>
              </a:rPr>
              <a:t>Keep design simple</a:t>
            </a:r>
          </a:p>
          <a:p>
            <a:r>
              <a:rPr lang="en-US" dirty="0" smtClean="0">
                <a:solidFill>
                  <a:schemeClr val="tx1"/>
                </a:solidFill>
                <a:latin typeface="Times New Roman" panose="02020603050405020304" pitchFamily="18" charset="0"/>
                <a:cs typeface="Times New Roman" panose="02020603050405020304" pitchFamily="18" charset="0"/>
              </a:rPr>
              <a:t>Monitoring – DNSSEC is time sensitive!</a:t>
            </a:r>
          </a:p>
          <a:p>
            <a:r>
              <a:rPr lang="en-US" dirty="0" smtClean="0">
                <a:solidFill>
                  <a:schemeClr val="tx1"/>
                </a:solidFill>
                <a:latin typeface="Times New Roman" panose="02020603050405020304" pitchFamily="18" charset="0"/>
                <a:cs typeface="Times New Roman" panose="02020603050405020304" pitchFamily="18" charset="0"/>
              </a:rPr>
              <a:t>People – develop checklists and documentation</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806308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3400" y="2971800"/>
            <a:ext cx="8229600" cy="1143000"/>
          </a:xfrm>
        </p:spPr>
        <p:txBody>
          <a:bodyPr/>
          <a:lstStyle/>
          <a:p>
            <a:pPr eaLnBrk="1" hangingPunct="1"/>
            <a:r>
              <a:rPr lang="en-US" smtClean="0"/>
              <a:t>Cost Effectiveness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Cost Effectiveness</a:t>
            </a:r>
          </a:p>
        </p:txBody>
      </p:sp>
      <p:sp>
        <p:nvSpPr>
          <p:cNvPr id="17411" name="Content Placeholder 2"/>
          <p:cNvSpPr>
            <a:spLocks noGrp="1"/>
          </p:cNvSpPr>
          <p:nvPr>
            <p:ph idx="1"/>
          </p:nvPr>
        </p:nvSpPr>
        <p:spPr/>
        <p:txBody>
          <a:bodyPr/>
          <a:lstStyle/>
          <a:p>
            <a:pPr eaLnBrk="1" hangingPunct="1"/>
            <a:endParaRPr lang="en-US" sz="4400" smtClean="0"/>
          </a:p>
          <a:p>
            <a:pPr eaLnBrk="1" hangingPunct="1"/>
            <a:r>
              <a:rPr lang="en-US" sz="4400" smtClean="0"/>
              <a:t>Risk Assessment</a:t>
            </a:r>
          </a:p>
          <a:p>
            <a:pPr eaLnBrk="1" hangingPunct="1"/>
            <a:r>
              <a:rPr lang="en-US" sz="4400" smtClean="0"/>
              <a:t>Cost Benefit Analysis</a:t>
            </a:r>
          </a:p>
          <a:p>
            <a:pPr eaLnBrk="1" hangingPunct="1">
              <a:buFont typeface="Arial" charset="0"/>
              <a:buNone/>
            </a:pPr>
            <a:endParaRPr lang="en-US" sz="44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Business Benefits and Motivation</a:t>
            </a:r>
            <a:br>
              <a:rPr lang="en-US" smtClean="0"/>
            </a:br>
            <a:r>
              <a:rPr lang="en-US" sz="2400" smtClean="0"/>
              <a:t>(from “The Costs of DNSSEC Deployment” ENISA report) </a:t>
            </a:r>
            <a:endParaRPr lang="en-US" smtClean="0"/>
          </a:p>
        </p:txBody>
      </p:sp>
      <p:sp>
        <p:nvSpPr>
          <p:cNvPr id="18435" name="Content Placeholder 2"/>
          <p:cNvSpPr>
            <a:spLocks noGrp="1"/>
          </p:cNvSpPr>
          <p:nvPr>
            <p:ph idx="1"/>
          </p:nvPr>
        </p:nvSpPr>
        <p:spPr>
          <a:xfrm>
            <a:off x="457200" y="1676400"/>
            <a:ext cx="8229600" cy="4525963"/>
          </a:xfrm>
        </p:spPr>
        <p:txBody>
          <a:bodyPr/>
          <a:lstStyle/>
          <a:p>
            <a:r>
              <a:rPr lang="en-US" sz="2800" smtClean="0"/>
              <a:t>Become a reliable source of trust and boost market share and/or reputation of zones;</a:t>
            </a:r>
          </a:p>
          <a:p>
            <a:r>
              <a:rPr lang="en-US" sz="2800" smtClean="0"/>
              <a:t>Lead by example and stimulate parties further down in the chain to adopt DNSSEC;</a:t>
            </a:r>
          </a:p>
          <a:p>
            <a:r>
              <a:rPr lang="en-US" sz="2800" smtClean="0"/>
              <a:t>Earn recognition in the DNS community and share knowledge with TLD’s and others;</a:t>
            </a:r>
          </a:p>
          <a:p>
            <a:r>
              <a:rPr lang="en-US" sz="2800" smtClean="0"/>
              <a:t>Provide assurance to end-user that domain name services are reliable and trustworthy;</a:t>
            </a:r>
          </a:p>
          <a:p>
            <a:r>
              <a:rPr lang="en-US" sz="2800" smtClean="0"/>
              <a:t>Look forward to increasing adoption rate when revenue is an important driver. Deploying DNSSEC can be profitable;</a:t>
            </a:r>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Risk Assessment</a:t>
            </a:r>
          </a:p>
        </p:txBody>
      </p:sp>
      <p:sp>
        <p:nvSpPr>
          <p:cNvPr id="19459" name="Content Placeholder 2"/>
          <p:cNvSpPr>
            <a:spLocks noGrp="1"/>
          </p:cNvSpPr>
          <p:nvPr>
            <p:ph idx="1"/>
          </p:nvPr>
        </p:nvSpPr>
        <p:spPr>
          <a:xfrm>
            <a:off x="457200" y="1295400"/>
            <a:ext cx="8229600" cy="4525963"/>
          </a:xfrm>
        </p:spPr>
        <p:txBody>
          <a:bodyPr/>
          <a:lstStyle/>
          <a:p>
            <a:pPr eaLnBrk="1" hangingPunct="1"/>
            <a:r>
              <a:rPr lang="en-US" sz="3600" smtClean="0"/>
              <a:t>Identify your risks</a:t>
            </a:r>
          </a:p>
          <a:p>
            <a:pPr lvl="1" eaLnBrk="1" hangingPunct="1"/>
            <a:r>
              <a:rPr lang="en-US" sz="3200" smtClean="0"/>
              <a:t>Reputational</a:t>
            </a:r>
          </a:p>
          <a:p>
            <a:pPr lvl="2" eaLnBrk="1" hangingPunct="1">
              <a:buFont typeface="Arial" charset="0"/>
              <a:buChar char="–"/>
            </a:pPr>
            <a:r>
              <a:rPr lang="en-US" smtClean="0"/>
              <a:t>Competition</a:t>
            </a:r>
          </a:p>
          <a:p>
            <a:pPr lvl="2" eaLnBrk="1" hangingPunct="1">
              <a:buFont typeface="Arial" charset="0"/>
              <a:buChar char="–"/>
            </a:pPr>
            <a:r>
              <a:rPr lang="en-US" smtClean="0"/>
              <a:t>Loss of contract</a:t>
            </a:r>
            <a:endParaRPr lang="en-US" sz="3200" smtClean="0"/>
          </a:p>
          <a:p>
            <a:pPr lvl="1" eaLnBrk="1" hangingPunct="1"/>
            <a:r>
              <a:rPr lang="en-US" sz="3200" smtClean="0"/>
              <a:t>Legal / Financial</a:t>
            </a:r>
          </a:p>
          <a:p>
            <a:pPr lvl="2" eaLnBrk="1" hangingPunct="1">
              <a:buFont typeface="Arial" charset="0"/>
              <a:buChar char="–"/>
            </a:pPr>
            <a:r>
              <a:rPr lang="en-US" smtClean="0"/>
              <a:t>Who is the relying party?</a:t>
            </a:r>
            <a:endParaRPr lang="en-US" sz="3200" smtClean="0"/>
          </a:p>
          <a:p>
            <a:pPr lvl="2" eaLnBrk="1" hangingPunct="1">
              <a:buFont typeface="Arial" charset="0"/>
              <a:buChar char="–"/>
            </a:pPr>
            <a:r>
              <a:rPr lang="en-US" smtClean="0"/>
              <a:t>SLA</a:t>
            </a:r>
          </a:p>
          <a:p>
            <a:pPr lvl="2" eaLnBrk="1" hangingPunct="1">
              <a:buFont typeface="Arial" charset="0"/>
              <a:buChar char="–"/>
            </a:pPr>
            <a:r>
              <a:rPr lang="en-US" smtClean="0"/>
              <a:t>Law suits</a:t>
            </a:r>
          </a:p>
          <a:p>
            <a:pPr eaLnBrk="1" hangingPunct="1"/>
            <a:r>
              <a:rPr lang="en-US" sz="3600" smtClean="0"/>
              <a:t>Build your risk profile</a:t>
            </a:r>
          </a:p>
          <a:p>
            <a:pPr lvl="1" eaLnBrk="1" hangingPunct="1"/>
            <a:r>
              <a:rPr lang="en-US" sz="3200" smtClean="0"/>
              <a:t>Determine your acceptable level of risk</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Vulnerabilities</a:t>
            </a:r>
          </a:p>
        </p:txBody>
      </p:sp>
      <p:sp>
        <p:nvSpPr>
          <p:cNvPr id="20483" name="Content Placeholder 2"/>
          <p:cNvSpPr>
            <a:spLocks noGrp="1"/>
          </p:cNvSpPr>
          <p:nvPr>
            <p:ph idx="1"/>
          </p:nvPr>
        </p:nvSpPr>
        <p:spPr>
          <a:xfrm>
            <a:off x="457200" y="1371600"/>
            <a:ext cx="8229600" cy="4525963"/>
          </a:xfrm>
        </p:spPr>
        <p:txBody>
          <a:bodyPr/>
          <a:lstStyle/>
          <a:p>
            <a:pPr eaLnBrk="1" hangingPunct="1"/>
            <a:r>
              <a:rPr lang="en-US" sz="4000" smtClean="0"/>
              <a:t>False expectations </a:t>
            </a:r>
          </a:p>
          <a:p>
            <a:pPr eaLnBrk="1" hangingPunct="1"/>
            <a:r>
              <a:rPr lang="en-US" sz="4000" smtClean="0"/>
              <a:t>Key compromise</a:t>
            </a:r>
          </a:p>
          <a:p>
            <a:pPr eaLnBrk="1" hangingPunct="1"/>
            <a:r>
              <a:rPr lang="en-US" sz="4000" smtClean="0"/>
              <a:t>Signer compromise</a:t>
            </a:r>
          </a:p>
          <a:p>
            <a:pPr eaLnBrk="1" hangingPunct="1"/>
            <a:r>
              <a:rPr lang="en-US" sz="4000" smtClean="0"/>
              <a:t>Zone file compromise</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Cost Benefit Analysis</a:t>
            </a:r>
          </a:p>
        </p:txBody>
      </p:sp>
      <p:sp>
        <p:nvSpPr>
          <p:cNvPr id="21507" name="Content Placeholder 2"/>
          <p:cNvSpPr>
            <a:spLocks noGrp="1"/>
          </p:cNvSpPr>
          <p:nvPr>
            <p:ph idx="1"/>
          </p:nvPr>
        </p:nvSpPr>
        <p:spPr/>
        <p:txBody>
          <a:bodyPr/>
          <a:lstStyle/>
          <a:p>
            <a:pPr eaLnBrk="1" hangingPunct="1">
              <a:buFont typeface="Arial" charset="0"/>
              <a:buNone/>
            </a:pPr>
            <a:endParaRPr lang="en-US" smtClean="0"/>
          </a:p>
          <a:p>
            <a:pPr eaLnBrk="1" hangingPunct="1">
              <a:buFont typeface="Arial" charset="0"/>
              <a:buNone/>
            </a:pPr>
            <a:r>
              <a:rPr lang="en-US" sz="4000" smtClean="0"/>
              <a:t>Setting reasonable expectations means it doesn’t have to be expensive</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From ENISA Report</a:t>
            </a:r>
          </a:p>
        </p:txBody>
      </p:sp>
      <p:sp>
        <p:nvSpPr>
          <p:cNvPr id="22531" name="Content Placeholder 2"/>
          <p:cNvSpPr>
            <a:spLocks noGrp="1"/>
          </p:cNvSpPr>
          <p:nvPr>
            <p:ph idx="1"/>
          </p:nvPr>
        </p:nvSpPr>
        <p:spPr/>
        <p:txBody>
          <a:bodyPr/>
          <a:lstStyle/>
          <a:p>
            <a:r>
              <a:rPr lang="en-US" sz="2800" smtClean="0"/>
              <a:t>“….organizations considering implementing DNSSEC can greatly benefit from the work performed by the pioneers and early adopters.”</a:t>
            </a:r>
          </a:p>
          <a:p>
            <a:r>
              <a:rPr lang="en-US" sz="2800" smtClean="0"/>
              <a:t>Few above 266240 Euros: Big Spenders: DNSSEC as an excuse to upgrade all infrastructure; embrace increased responsibility and trust through better governance.</a:t>
            </a:r>
          </a:p>
          <a:p>
            <a:r>
              <a:rPr lang="en-US" sz="2800" smtClean="0"/>
              <a:t>Most below 36059 Euros: Big Savers: reuse existing infrastructure.  Do minimum.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Anticipated Capital and Operating Expense</a:t>
            </a:r>
          </a:p>
        </p:txBody>
      </p:sp>
      <p:sp>
        <p:nvSpPr>
          <p:cNvPr id="23555" name="Content Placeholder 2"/>
          <p:cNvSpPr>
            <a:spLocks noGrp="1"/>
          </p:cNvSpPr>
          <p:nvPr>
            <p:ph idx="1"/>
          </p:nvPr>
        </p:nvSpPr>
        <p:spPr/>
        <p:txBody>
          <a:bodyPr/>
          <a:lstStyle/>
          <a:p>
            <a:r>
              <a:rPr lang="en-US" smtClean="0"/>
              <a:t>Being a trust anchor requires mature business processes, especially in key management;</a:t>
            </a:r>
          </a:p>
          <a:p>
            <a:r>
              <a:rPr lang="en-US" smtClean="0"/>
              <a:t>Investment cost also depends on strategic positioning towards DNSSEC: leaders pay the bill, followers can limit their investment;</a:t>
            </a:r>
          </a:p>
          <a:p>
            <a:r>
              <a:rPr lang="en-US" smtClean="0"/>
              <a:t>Financial cost might not outweigh the financial benefits. Prepare to write off the financial investment over 3 to 5 years, needed to gear up end-user equipment with DNSSEC.</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Other Cost Analysis</a:t>
            </a:r>
          </a:p>
        </p:txBody>
      </p:sp>
      <p:sp>
        <p:nvSpPr>
          <p:cNvPr id="24579" name="Content Placeholder 2"/>
          <p:cNvSpPr>
            <a:spLocks noGrp="1"/>
          </p:cNvSpPr>
          <p:nvPr>
            <p:ph idx="1"/>
          </p:nvPr>
        </p:nvSpPr>
        <p:spPr/>
        <p:txBody>
          <a:bodyPr/>
          <a:lstStyle/>
          <a:p>
            <a:pPr eaLnBrk="1" hangingPunct="1"/>
            <a:r>
              <a:rPr lang="en-US" sz="2800" smtClean="0"/>
              <a:t>People</a:t>
            </a:r>
          </a:p>
          <a:p>
            <a:pPr lvl="1" eaLnBrk="1" hangingPunct="1"/>
            <a:r>
              <a:rPr lang="en-US" sz="2400" smtClean="0"/>
              <a:t>Swedebank – half a FTE</a:t>
            </a:r>
          </a:p>
          <a:p>
            <a:pPr lvl="1" eaLnBrk="1" hangingPunct="1"/>
            <a:r>
              <a:rPr lang="en-US" sz="2400" smtClean="0"/>
              <a:t>Occasional shared duties for others</a:t>
            </a:r>
          </a:p>
          <a:p>
            <a:pPr eaLnBrk="1" hangingPunct="1"/>
            <a:r>
              <a:rPr lang="en-US" sz="2800" smtClean="0"/>
              <a:t>Facilities</a:t>
            </a:r>
          </a:p>
          <a:p>
            <a:pPr lvl="1" eaLnBrk="1" hangingPunct="1"/>
            <a:r>
              <a:rPr lang="en-US" sz="2400" smtClean="0"/>
              <a:t>Datacenter space</a:t>
            </a:r>
          </a:p>
          <a:p>
            <a:pPr lvl="1" eaLnBrk="1" hangingPunct="1"/>
            <a:r>
              <a:rPr lang="en-US" sz="2400" smtClean="0"/>
              <a:t>Safe ~ $100 - $14000</a:t>
            </a:r>
          </a:p>
          <a:p>
            <a:pPr eaLnBrk="1" hangingPunct="1"/>
            <a:r>
              <a:rPr lang="en-US" sz="2800" smtClean="0"/>
              <a:t>Crypto Equip ~ $5-$40000</a:t>
            </a:r>
          </a:p>
          <a:p>
            <a:pPr eaLnBrk="1" hangingPunct="1"/>
            <a:r>
              <a:rPr lang="en-US" sz="2800" smtClean="0"/>
              <a:t>Bandwidth ~ 4 x</a:t>
            </a:r>
          </a:p>
          <a:p>
            <a:pPr eaLnBrk="1" hangingPunct="1">
              <a:buFont typeface="Arial" charset="0"/>
              <a:buNone/>
            </a:pPr>
            <a:r>
              <a:rPr lang="en-US" sz="2000" smtClean="0">
                <a:hlinkClick r:id="rId3"/>
              </a:rPr>
              <a:t>http://www.internetdagarna.se/arkiv/2008/www.internetdagarna.se/images/stories/doc/22_Kjell_Rydger_DNSSEC_from_a_bank_perspective_2008-10-20.pdf</a:t>
            </a:r>
            <a:endParaRPr lang="en-US" sz="2000" smtClean="0"/>
          </a:p>
          <a:p>
            <a:pPr eaLnBrk="1" hangingPunct="1">
              <a:buFont typeface="Arial" charset="0"/>
              <a:buNone/>
            </a:pPr>
            <a:endParaRPr lang="en-US" sz="2800" smtClean="0"/>
          </a:p>
          <a:p>
            <a:pPr eaLnBrk="1" hangingPunct="1">
              <a:buFont typeface="Arial" charset="0"/>
              <a:buNone/>
            </a:pPr>
            <a:endParaRPr lang="en-US" sz="28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descr="http://scoreboard.verisignlabs.com/count-trace.png"/>
          <p:cNvPicPr>
            <a:picLocks noChangeAspect="1" noChangeArrowheads="1"/>
          </p:cNvPicPr>
          <p:nvPr/>
        </p:nvPicPr>
        <p:blipFill>
          <a:blip r:embed="rId3" cstate="print">
            <a:lum bright="40000"/>
          </a:blip>
          <a:srcRect/>
          <a:stretch>
            <a:fillRect/>
          </a:stretch>
        </p:blipFill>
        <p:spPr bwMode="auto">
          <a:xfrm>
            <a:off x="974190" y="762000"/>
            <a:ext cx="8169810" cy="6096000"/>
          </a:xfrm>
          <a:prstGeom prst="rect">
            <a:avLst/>
          </a:prstGeom>
          <a:noFill/>
        </p:spPr>
      </p:pic>
      <p:pic>
        <p:nvPicPr>
          <p:cNvPr id="38914" name="Picture 2" descr="http://dnssec-deployment.icann.org/dctld/hist.png"/>
          <p:cNvPicPr>
            <a:picLocks noChangeAspect="1" noChangeArrowheads="1"/>
          </p:cNvPicPr>
          <p:nvPr/>
        </p:nvPicPr>
        <p:blipFill>
          <a:blip r:embed="rId4" cstate="print">
            <a:duotone>
              <a:schemeClr val="accent3">
                <a:shade val="45000"/>
                <a:satMod val="135000"/>
              </a:schemeClr>
              <a:prstClr val="white"/>
            </a:duotone>
            <a:lum bright="20000"/>
          </a:blip>
          <a:srcRect/>
          <a:stretch>
            <a:fillRect/>
          </a:stretch>
        </p:blipFill>
        <p:spPr bwMode="auto">
          <a:xfrm>
            <a:off x="2133600" y="838200"/>
            <a:ext cx="6096000" cy="4572000"/>
          </a:xfrm>
          <a:prstGeom prst="rect">
            <a:avLst/>
          </a:prstGeom>
          <a:noFill/>
        </p:spPr>
      </p:pic>
      <p:sp>
        <p:nvSpPr>
          <p:cNvPr id="2" name="Title 1"/>
          <p:cNvSpPr>
            <a:spLocks noGrp="1"/>
          </p:cNvSpPr>
          <p:nvPr>
            <p:ph type="title"/>
          </p:nvPr>
        </p:nvSpPr>
        <p:spPr>
          <a:xfrm>
            <a:off x="381000" y="457200"/>
            <a:ext cx="8382000" cy="792162"/>
          </a:xfrm>
        </p:spPr>
        <p:txBody>
          <a:bodyPr>
            <a:noAutofit/>
          </a:bodyPr>
          <a:lstStyle/>
          <a:p>
            <a:pPr algn="ctr"/>
            <a:r>
              <a:rPr lang="en-US" sz="4000" b="1" dirty="0" smtClean="0"/>
              <a:t>DNSSEC: We have passed the point of no return</a:t>
            </a:r>
            <a:endParaRPr lang="en-US" sz="4000" b="1" dirty="0"/>
          </a:p>
        </p:txBody>
      </p:sp>
      <p:sp>
        <p:nvSpPr>
          <p:cNvPr id="3" name="Content Placeholder 2"/>
          <p:cNvSpPr>
            <a:spLocks noGrp="1"/>
          </p:cNvSpPr>
          <p:nvPr>
            <p:ph idx="1"/>
          </p:nvPr>
        </p:nvSpPr>
        <p:spPr/>
        <p:txBody>
          <a:bodyPr>
            <a:normAutofit lnSpcReduction="10000"/>
          </a:bodyPr>
          <a:lstStyle/>
          <a:p>
            <a:r>
              <a:rPr lang="en-US" dirty="0" smtClean="0"/>
              <a:t>Fast pace of deployment at the TLD level	</a:t>
            </a:r>
          </a:p>
          <a:p>
            <a:r>
              <a:rPr lang="en-US" dirty="0" smtClean="0"/>
              <a:t>Deployed at root</a:t>
            </a:r>
          </a:p>
          <a:p>
            <a:r>
              <a:rPr lang="en-US" dirty="0" smtClean="0"/>
              <a:t>Supported by software</a:t>
            </a:r>
          </a:p>
          <a:p>
            <a:r>
              <a:rPr lang="en-US" dirty="0" smtClean="0"/>
              <a:t>Growing support by ISPs</a:t>
            </a:r>
          </a:p>
          <a:p>
            <a:r>
              <a:rPr lang="en-US" dirty="0" smtClean="0"/>
              <a:t>Required by new </a:t>
            </a:r>
            <a:r>
              <a:rPr lang="en-US" dirty="0" err="1" smtClean="0"/>
              <a:t>gTLDs</a:t>
            </a:r>
            <a:endParaRPr lang="en-US" dirty="0" smtClean="0"/>
          </a:p>
          <a:p>
            <a:pPr>
              <a:buNone/>
            </a:pPr>
            <a:endParaRPr lang="en-US" dirty="0" smtClean="0"/>
          </a:p>
          <a:p>
            <a:pPr>
              <a:buNone/>
            </a:pPr>
            <a:r>
              <a:rPr lang="en-US" dirty="0" smtClean="0">
                <a:sym typeface="Wingdings" pitchFamily="2" charset="2"/>
              </a:rPr>
              <a:t> </a:t>
            </a:r>
            <a:r>
              <a:rPr lang="en-US" dirty="0" smtClean="0"/>
              <a:t>Inevitable widespread deployment across core Internet infrastructure</a:t>
            </a:r>
          </a:p>
        </p:txBody>
      </p:sp>
    </p:spTree>
    <p:extLst>
      <p:ext uri="{BB962C8B-B14F-4D97-AF65-F5344CB8AC3E}">
        <p14:creationId xmlns:p14="http://schemas.microsoft.com/office/powerpoint/2010/main" val="3439095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3400" y="2971800"/>
            <a:ext cx="8229600" cy="1143000"/>
          </a:xfrm>
        </p:spPr>
        <p:txBody>
          <a:bodyPr/>
          <a:lstStyle/>
          <a:p>
            <a:pPr eaLnBrk="1" hangingPunct="1"/>
            <a:r>
              <a:rPr lang="en-US" smtClean="0"/>
              <a:t>Trusted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Trust</a:t>
            </a:r>
          </a:p>
        </p:txBody>
      </p:sp>
      <p:sp>
        <p:nvSpPr>
          <p:cNvPr id="31747" name="Content Placeholder 2"/>
          <p:cNvSpPr>
            <a:spLocks noGrp="1"/>
          </p:cNvSpPr>
          <p:nvPr>
            <p:ph idx="1"/>
          </p:nvPr>
        </p:nvSpPr>
        <p:spPr/>
        <p:txBody>
          <a:bodyPr/>
          <a:lstStyle/>
          <a:p>
            <a:pPr eaLnBrk="1" hangingPunct="1"/>
            <a:r>
              <a:rPr lang="en-US" sz="4000" smtClean="0"/>
              <a:t>Transparent</a:t>
            </a:r>
          </a:p>
          <a:p>
            <a:pPr eaLnBrk="1" hangingPunct="1"/>
            <a:r>
              <a:rPr lang="en-US" sz="4000" smtClean="0"/>
              <a:t>Secure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3400" y="2971800"/>
            <a:ext cx="8229600" cy="1143000"/>
          </a:xfrm>
        </p:spPr>
        <p:txBody>
          <a:bodyPr/>
          <a:lstStyle/>
          <a:p>
            <a:pPr eaLnBrk="1" hangingPunct="1"/>
            <a:r>
              <a:rPr lang="en-US" smtClean="0"/>
              <a:t>Transparency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Transparency</a:t>
            </a:r>
          </a:p>
        </p:txBody>
      </p:sp>
      <p:sp>
        <p:nvSpPr>
          <p:cNvPr id="33795" name="Content Placeholder 2"/>
          <p:cNvSpPr>
            <a:spLocks noGrp="1"/>
          </p:cNvSpPr>
          <p:nvPr>
            <p:ph idx="1"/>
          </p:nvPr>
        </p:nvSpPr>
        <p:spPr/>
        <p:txBody>
          <a:bodyPr/>
          <a:lstStyle/>
          <a:p>
            <a:pPr eaLnBrk="1" hangingPunct="1"/>
            <a:r>
              <a:rPr lang="en-US" sz="3600" smtClean="0"/>
              <a:t>The power of truth</a:t>
            </a:r>
          </a:p>
          <a:p>
            <a:pPr marL="742950" lvl="2" indent="-342900" eaLnBrk="1" hangingPunct="1"/>
            <a:r>
              <a:rPr lang="en-US" smtClean="0"/>
              <a:t>Transparency floats all boats here</a:t>
            </a:r>
            <a:endParaRPr lang="en-US" sz="3600" smtClean="0"/>
          </a:p>
          <a:p>
            <a:pPr eaLnBrk="1" hangingPunct="1"/>
            <a:r>
              <a:rPr lang="en-US" sz="3600" smtClean="0"/>
              <a:t>Say what you do</a:t>
            </a:r>
          </a:p>
          <a:p>
            <a:pPr eaLnBrk="1" hangingPunct="1"/>
            <a:r>
              <a:rPr lang="en-US" sz="3600" smtClean="0"/>
              <a:t>Do what you say</a:t>
            </a:r>
          </a:p>
          <a:p>
            <a:pPr eaLnBrk="1" hangingPunct="1"/>
            <a:r>
              <a:rPr lang="en-US" sz="3600" smtClean="0"/>
              <a:t>Prove it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Say what you do</a:t>
            </a:r>
          </a:p>
        </p:txBody>
      </p:sp>
      <p:sp>
        <p:nvSpPr>
          <p:cNvPr id="34819" name="Content Placeholder 2"/>
          <p:cNvSpPr>
            <a:spLocks noGrp="1"/>
          </p:cNvSpPr>
          <p:nvPr>
            <p:ph idx="1"/>
          </p:nvPr>
        </p:nvSpPr>
        <p:spPr/>
        <p:txBody>
          <a:bodyPr/>
          <a:lstStyle/>
          <a:p>
            <a:pPr eaLnBrk="1" hangingPunct="1"/>
            <a:r>
              <a:rPr lang="en-US" smtClean="0"/>
              <a:t>Setting expectations</a:t>
            </a:r>
          </a:p>
          <a:p>
            <a:pPr eaLnBrk="1" hangingPunct="1"/>
            <a:r>
              <a:rPr lang="en-US" smtClean="0"/>
              <a:t>Document what you do and how you do it</a:t>
            </a:r>
          </a:p>
          <a:p>
            <a:pPr eaLnBrk="1" hangingPunct="1"/>
            <a:r>
              <a:rPr lang="en-US" smtClean="0"/>
              <a:t>Maintain up to date documentation</a:t>
            </a:r>
          </a:p>
          <a:p>
            <a:pPr eaLnBrk="1" hangingPunct="1"/>
            <a:r>
              <a:rPr lang="en-US" smtClean="0"/>
              <a:t>Define Organization Roles and responsibilities</a:t>
            </a:r>
          </a:p>
          <a:p>
            <a:pPr eaLnBrk="1" hangingPunct="1"/>
            <a:r>
              <a:rPr lang="en-US" smtClean="0"/>
              <a:t>Describe Services, facilities, system, processes, parameters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The good:</a:t>
            </a:r>
          </a:p>
          <a:p>
            <a:pPr lvl="1"/>
            <a:r>
              <a:rPr lang="en-US" dirty="0" smtClean="0"/>
              <a:t>The people</a:t>
            </a:r>
          </a:p>
          <a:p>
            <a:pPr lvl="1"/>
            <a:r>
              <a:rPr lang="en-US" dirty="0" smtClean="0"/>
              <a:t>The mindset</a:t>
            </a:r>
          </a:p>
          <a:p>
            <a:pPr lvl="1"/>
            <a:r>
              <a:rPr lang="en-US" dirty="0" smtClean="0"/>
              <a:t>The practices</a:t>
            </a:r>
          </a:p>
          <a:p>
            <a:pPr lvl="1"/>
            <a:r>
              <a:rPr lang="en-US" dirty="0" smtClean="0"/>
              <a:t>The legal framework</a:t>
            </a:r>
          </a:p>
          <a:p>
            <a:pPr lvl="1"/>
            <a:r>
              <a:rPr lang="en-US" dirty="0" smtClean="0"/>
              <a:t>The audit against international accounting and technical standards</a:t>
            </a:r>
          </a:p>
          <a:p>
            <a:r>
              <a:rPr lang="en-US" dirty="0" smtClean="0"/>
              <a:t>The bad:</a:t>
            </a:r>
          </a:p>
          <a:p>
            <a:pPr lvl="1"/>
            <a:r>
              <a:rPr lang="en-US" dirty="0" smtClean="0"/>
              <a:t>Diluted trust with a race to the bottom (&gt;1400 CA’s)</a:t>
            </a:r>
          </a:p>
          <a:p>
            <a:pPr lvl="1"/>
            <a:r>
              <a:rPr lang="en-US" dirty="0" smtClean="0"/>
              <a:t> </a:t>
            </a:r>
            <a:r>
              <a:rPr lang="en-US" dirty="0" err="1" smtClean="0"/>
              <a:t>DigiNotar</a:t>
            </a:r>
            <a:endParaRPr lang="en-US" dirty="0" smtClean="0"/>
          </a:p>
          <a:p>
            <a:pPr lvl="2"/>
            <a:r>
              <a:rPr lang="en-US" dirty="0" smtClean="0"/>
              <a:t>Weak and inconsistent polices and controls</a:t>
            </a:r>
          </a:p>
          <a:p>
            <a:pPr lvl="2"/>
            <a:r>
              <a:rPr lang="en-US" dirty="0" smtClean="0"/>
              <a:t>Lack of compromise notification (non-transparent)</a:t>
            </a:r>
          </a:p>
          <a:p>
            <a:pPr lvl="2"/>
            <a:r>
              <a:rPr lang="en-US" dirty="0" smtClean="0"/>
              <a:t>Audits don’t solve everything (ETSI audit)</a:t>
            </a:r>
          </a:p>
        </p:txBody>
      </p:sp>
      <p:pic>
        <p:nvPicPr>
          <p:cNvPr id="4" name="Picture 1"/>
          <p:cNvPicPr>
            <a:picLocks noChangeAspect="1" noChangeArrowheads="1"/>
          </p:cNvPicPr>
          <p:nvPr/>
        </p:nvPicPr>
        <p:blipFill>
          <a:blip r:embed="rId3" cstate="print"/>
          <a:srcRect/>
          <a:stretch>
            <a:fillRect/>
          </a:stretch>
        </p:blipFill>
        <p:spPr bwMode="auto">
          <a:xfrm>
            <a:off x="5486400" y="3657600"/>
            <a:ext cx="1581150" cy="504825"/>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6629400" y="4648200"/>
            <a:ext cx="2314575" cy="70485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pPr algn="ctr"/>
            <a:r>
              <a:rPr lang="en-US" dirty="0" smtClean="0"/>
              <a:t>Learn from CA successes (and mistakes)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Say What You Do - Learn from Existing Trust Services</a:t>
            </a:r>
          </a:p>
        </p:txBody>
      </p:sp>
      <p:sp>
        <p:nvSpPr>
          <p:cNvPr id="35843" name="Content Placeholder 2"/>
          <p:cNvSpPr>
            <a:spLocks noGrp="1"/>
          </p:cNvSpPr>
          <p:nvPr>
            <p:ph idx="1"/>
          </p:nvPr>
        </p:nvSpPr>
        <p:spPr/>
        <p:txBody>
          <a:bodyPr/>
          <a:lstStyle/>
          <a:p>
            <a:pPr eaLnBrk="1" hangingPunct="1"/>
            <a:r>
              <a:rPr lang="en-US" dirty="0" smtClean="0"/>
              <a:t>Borrow many practices from SSL Certification Authorities (CA)</a:t>
            </a:r>
          </a:p>
          <a:p>
            <a:pPr lvl="1" eaLnBrk="1" hangingPunct="1">
              <a:buFont typeface="Arial" charset="0"/>
              <a:buChar char="•"/>
            </a:pPr>
            <a:r>
              <a:rPr lang="en-US" dirty="0" smtClean="0"/>
              <a:t>Published Certificate Practices Statements (CPS)</a:t>
            </a:r>
          </a:p>
          <a:p>
            <a:pPr lvl="2" eaLnBrk="1" hangingPunct="1">
              <a:buFont typeface="Arial" charset="0"/>
              <a:buChar char="–"/>
            </a:pPr>
            <a:r>
              <a:rPr lang="en-US" dirty="0" smtClean="0"/>
              <a:t>VeriSign, </a:t>
            </a:r>
            <a:r>
              <a:rPr lang="en-US" dirty="0" err="1" smtClean="0"/>
              <a:t>GoDaddy</a:t>
            </a:r>
            <a:r>
              <a:rPr lang="en-US" dirty="0" smtClean="0"/>
              <a:t>, etc..</a:t>
            </a:r>
          </a:p>
          <a:p>
            <a:pPr lvl="1" eaLnBrk="1" hangingPunct="1">
              <a:buFont typeface="Arial" charset="0"/>
              <a:buChar char="•"/>
            </a:pPr>
            <a:r>
              <a:rPr lang="en-US" dirty="0" smtClean="0"/>
              <a:t>Documented Policy and Practices (e.g., key management ceremony, audit materials, emergency procedures, contingency planning,  lost facilities, etc…)</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Say What You Do - DNSSEC Practices Statement</a:t>
            </a:r>
          </a:p>
        </p:txBody>
      </p:sp>
      <p:sp>
        <p:nvSpPr>
          <p:cNvPr id="36867" name="Content Placeholder 2"/>
          <p:cNvSpPr>
            <a:spLocks noGrp="1"/>
          </p:cNvSpPr>
          <p:nvPr>
            <p:ph idx="1"/>
          </p:nvPr>
        </p:nvSpPr>
        <p:spPr>
          <a:xfrm>
            <a:off x="457200" y="1828800"/>
            <a:ext cx="8229600" cy="4525963"/>
          </a:xfrm>
        </p:spPr>
        <p:txBody>
          <a:bodyPr/>
          <a:lstStyle/>
          <a:p>
            <a:pPr eaLnBrk="1" hangingPunct="1"/>
            <a:r>
              <a:rPr lang="en-US" smtClean="0"/>
              <a:t>DNSSEC Policy/Practices Statement (DPS)</a:t>
            </a:r>
          </a:p>
          <a:p>
            <a:pPr lvl="1" eaLnBrk="1" hangingPunct="1"/>
            <a:r>
              <a:rPr lang="en-US" smtClean="0"/>
              <a:t>Drawn from SSL CA CPS</a:t>
            </a:r>
          </a:p>
          <a:p>
            <a:pPr lvl="1" eaLnBrk="1" hangingPunct="1"/>
            <a:r>
              <a:rPr lang="en-US" smtClean="0"/>
              <a:t>Provides a level of assurance and transparency to the stakeholders relying on the security of the operations.</a:t>
            </a:r>
          </a:p>
          <a:p>
            <a:pPr lvl="1" eaLnBrk="1" hangingPunct="1"/>
            <a:r>
              <a:rPr lang="en-US" smtClean="0"/>
              <a:t>Regular re-assessment</a:t>
            </a:r>
          </a:p>
          <a:p>
            <a:pPr lvl="1" eaLnBrk="1" hangingPunct="1"/>
            <a:r>
              <a:rPr lang="en-US" smtClean="0"/>
              <a:t>Management signoff</a:t>
            </a:r>
          </a:p>
          <a:p>
            <a:pPr lvl="2" eaLnBrk="1" hangingPunct="1"/>
            <a:r>
              <a:rPr lang="en-US" smtClean="0"/>
              <a:t>Formalize - Policy Management Authority (PMA)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3" cstate="print"/>
          <a:srcRect/>
          <a:stretch>
            <a:fillRect/>
          </a:stretch>
        </p:blipFill>
        <p:spPr>
          <a:xfrm>
            <a:off x="609600" y="1295400"/>
            <a:ext cx="4424363" cy="2459038"/>
          </a:xfrm>
          <a:effectLst>
            <a:outerShdw blurRad="292100" dist="139700" dir="2700000" algn="tl" rotWithShape="0">
              <a:srgbClr val="333333">
                <a:alpha val="65000"/>
              </a:srgbClr>
            </a:outerShdw>
          </a:effectLst>
        </p:spPr>
      </p:pic>
      <p:sp>
        <p:nvSpPr>
          <p:cNvPr id="37891" name="Title 1"/>
          <p:cNvSpPr>
            <a:spLocks noGrp="1"/>
          </p:cNvSpPr>
          <p:nvPr>
            <p:ph type="title"/>
          </p:nvPr>
        </p:nvSpPr>
        <p:spPr/>
        <p:txBody>
          <a:bodyPr/>
          <a:lstStyle/>
          <a:p>
            <a:r>
              <a:rPr lang="en-US" smtClean="0"/>
              <a:t>Documentation - Root</a:t>
            </a:r>
          </a:p>
        </p:txBody>
      </p:sp>
      <p:sp>
        <p:nvSpPr>
          <p:cNvPr id="37892" name="TextBox 5"/>
          <p:cNvSpPr txBox="1">
            <a:spLocks noChangeArrowheads="1"/>
          </p:cNvSpPr>
          <p:nvPr/>
        </p:nvSpPr>
        <p:spPr bwMode="auto">
          <a:xfrm>
            <a:off x="5943600" y="1600200"/>
            <a:ext cx="2438400" cy="1384300"/>
          </a:xfrm>
          <a:prstGeom prst="rect">
            <a:avLst/>
          </a:prstGeom>
          <a:noFill/>
          <a:ln w="9525">
            <a:noFill/>
            <a:miter lim="800000"/>
            <a:headEnd/>
            <a:tailEnd/>
          </a:ln>
        </p:spPr>
        <p:txBody>
          <a:bodyPr>
            <a:spAutoFit/>
          </a:bodyPr>
          <a:lstStyle/>
          <a:p>
            <a:r>
              <a:rPr lang="en-US" sz="2800">
                <a:latin typeface="Calibri" pitchFamily="34" charset="0"/>
              </a:rPr>
              <a:t>91 Pages and tree of other documents!</a:t>
            </a:r>
          </a:p>
        </p:txBody>
      </p:sp>
      <p:pic>
        <p:nvPicPr>
          <p:cNvPr id="37893" name="Picture 2"/>
          <p:cNvPicPr>
            <a:picLocks noChangeAspect="1" noChangeArrowheads="1"/>
          </p:cNvPicPr>
          <p:nvPr/>
        </p:nvPicPr>
        <p:blipFill>
          <a:blip r:embed="rId4" cstate="print"/>
          <a:srcRect/>
          <a:stretch>
            <a:fillRect/>
          </a:stretch>
        </p:blipFill>
        <p:spPr bwMode="auto">
          <a:xfrm>
            <a:off x="3048000" y="3048000"/>
            <a:ext cx="5772150" cy="3810000"/>
          </a:xfrm>
          <a:prstGeom prst="rect">
            <a:avLst/>
          </a:prstGeom>
          <a:noFill/>
          <a:ln w="9525">
            <a:noFill/>
            <a:miter lim="800000"/>
            <a:headEnd/>
            <a:tailEnd/>
          </a:ln>
        </p:spPr>
      </p:pic>
      <p:sp>
        <p:nvSpPr>
          <p:cNvPr id="37894" name="TextBox 6"/>
          <p:cNvSpPr txBox="1">
            <a:spLocks noChangeArrowheads="1"/>
          </p:cNvSpPr>
          <p:nvPr/>
        </p:nvSpPr>
        <p:spPr bwMode="auto">
          <a:xfrm>
            <a:off x="381000" y="3962400"/>
            <a:ext cx="3276600" cy="523875"/>
          </a:xfrm>
          <a:prstGeom prst="rect">
            <a:avLst/>
          </a:prstGeom>
          <a:noFill/>
          <a:ln w="9525">
            <a:noFill/>
            <a:miter lim="800000"/>
            <a:headEnd/>
            <a:tailEnd/>
          </a:ln>
        </p:spPr>
        <p:txBody>
          <a:bodyPr>
            <a:spAutoFit/>
          </a:bodyPr>
          <a:lstStyle/>
          <a:p>
            <a:r>
              <a:rPr lang="en-US" sz="2800" b="1">
                <a:latin typeface="Calibri" pitchFamily="34" charset="0"/>
              </a:rPr>
              <a:t>Root DPS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3" cstate="print"/>
          <a:srcRect/>
          <a:stretch>
            <a:fillRect/>
          </a:stretch>
        </p:blipFill>
        <p:spPr>
          <a:xfrm>
            <a:off x="609600" y="1828800"/>
            <a:ext cx="3636963" cy="4525963"/>
          </a:xfrm>
          <a:effectLst>
            <a:outerShdw blurRad="292100" dist="139700" dir="2700000" algn="tl" rotWithShape="0">
              <a:srgbClr val="333333">
                <a:alpha val="65000"/>
              </a:srgbClr>
            </a:outerShdw>
          </a:effectLst>
        </p:spPr>
      </p:pic>
      <p:sp>
        <p:nvSpPr>
          <p:cNvPr id="38915" name="Title 1"/>
          <p:cNvSpPr>
            <a:spLocks noGrp="1"/>
          </p:cNvSpPr>
          <p:nvPr>
            <p:ph type="title"/>
          </p:nvPr>
        </p:nvSpPr>
        <p:spPr/>
        <p:txBody>
          <a:bodyPr/>
          <a:lstStyle/>
          <a:p>
            <a:r>
              <a:rPr lang="en-US" smtClean="0"/>
              <a:t>Documentation - .SE</a:t>
            </a:r>
          </a:p>
        </p:txBody>
      </p:sp>
      <p:sp>
        <p:nvSpPr>
          <p:cNvPr id="38916" name="TextBox 4"/>
          <p:cNvSpPr txBox="1">
            <a:spLocks noChangeArrowheads="1"/>
          </p:cNvSpPr>
          <p:nvPr/>
        </p:nvSpPr>
        <p:spPr bwMode="auto">
          <a:xfrm>
            <a:off x="5257800" y="2590800"/>
            <a:ext cx="3124200" cy="954088"/>
          </a:xfrm>
          <a:prstGeom prst="rect">
            <a:avLst/>
          </a:prstGeom>
          <a:noFill/>
          <a:ln w="9525">
            <a:noFill/>
            <a:miter lim="800000"/>
            <a:headEnd/>
            <a:tailEnd/>
          </a:ln>
        </p:spPr>
        <p:txBody>
          <a:bodyPr>
            <a:spAutoFit/>
          </a:bodyPr>
          <a:lstStyle/>
          <a:p>
            <a:r>
              <a:rPr lang="en-US" sz="2800">
                <a:latin typeface="Calibri" pitchFamily="34" charset="0"/>
              </a:rPr>
              <a:t>22 pages, Creative Commons License!</a:t>
            </a:r>
          </a:p>
        </p:txBody>
      </p:sp>
      <p:sp>
        <p:nvSpPr>
          <p:cNvPr id="38917" name="TextBox 5"/>
          <p:cNvSpPr txBox="1">
            <a:spLocks noChangeArrowheads="1"/>
          </p:cNvSpPr>
          <p:nvPr/>
        </p:nvSpPr>
        <p:spPr bwMode="auto">
          <a:xfrm>
            <a:off x="4419600" y="5715000"/>
            <a:ext cx="3276600" cy="523875"/>
          </a:xfrm>
          <a:prstGeom prst="rect">
            <a:avLst/>
          </a:prstGeom>
          <a:noFill/>
          <a:ln w="9525">
            <a:noFill/>
            <a:miter lim="800000"/>
            <a:headEnd/>
            <a:tailEnd/>
          </a:ln>
        </p:spPr>
        <p:txBody>
          <a:bodyPr>
            <a:spAutoFit/>
          </a:bodyPr>
          <a:lstStyle/>
          <a:p>
            <a:r>
              <a:rPr lang="en-US" sz="2800" b="1">
                <a:latin typeface="Calibri" pitchFamily="34" charset="0"/>
              </a:rPr>
              <a:t>.SE DPS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124200"/>
            <a:ext cx="8229600" cy="1143000"/>
          </a:xfrm>
        </p:spPr>
        <p:txBody>
          <a:bodyPr/>
          <a:lstStyle/>
          <a:p>
            <a:r>
              <a:rPr lang="en-US" smtClean="0"/>
              <a:t>Design Considerations</a:t>
            </a:r>
          </a:p>
        </p:txBody>
      </p:sp>
    </p:spTree>
    <p:extLst>
      <p:ext uri="{BB962C8B-B14F-4D97-AF65-F5344CB8AC3E}">
        <p14:creationId xmlns:p14="http://schemas.microsoft.com/office/powerpoint/2010/main" val="7696433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Do what you say</a:t>
            </a:r>
          </a:p>
        </p:txBody>
      </p:sp>
      <p:sp>
        <p:nvSpPr>
          <p:cNvPr id="39939" name="Content Placeholder 2"/>
          <p:cNvSpPr>
            <a:spLocks noGrp="1"/>
          </p:cNvSpPr>
          <p:nvPr>
            <p:ph idx="1"/>
          </p:nvPr>
        </p:nvSpPr>
        <p:spPr/>
        <p:txBody>
          <a:bodyPr/>
          <a:lstStyle/>
          <a:p>
            <a:pPr eaLnBrk="1" hangingPunct="1"/>
            <a:r>
              <a:rPr lang="en-US" smtClean="0"/>
              <a:t>Follow documented procedures / checklists</a:t>
            </a:r>
          </a:p>
          <a:p>
            <a:pPr eaLnBrk="1" hangingPunct="1"/>
            <a:r>
              <a:rPr lang="en-US" smtClean="0"/>
              <a:t>Maintain logs, records and reports of each action, including incidents.</a:t>
            </a:r>
          </a:p>
          <a:p>
            <a:pPr eaLnBrk="1" hangingPunct="1"/>
            <a:r>
              <a:rPr lang="en-US" smtClean="0"/>
              <a:t>Critical operations at Key Ceremonies</a:t>
            </a:r>
          </a:p>
          <a:p>
            <a:pPr lvl="1" eaLnBrk="1" hangingPunct="1"/>
            <a:r>
              <a:rPr lang="en-US" smtClean="0"/>
              <a:t>Video</a:t>
            </a:r>
          </a:p>
          <a:p>
            <a:pPr lvl="1" eaLnBrk="1" hangingPunct="1"/>
            <a:r>
              <a:rPr lang="en-US" smtClean="0"/>
              <a:t>Logged</a:t>
            </a:r>
          </a:p>
          <a:p>
            <a:pPr lvl="1" eaLnBrk="1" hangingPunct="1"/>
            <a:r>
              <a:rPr lang="en-US" smtClean="0"/>
              <a:t>Witnessed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Key Ceremony</a:t>
            </a:r>
          </a:p>
        </p:txBody>
      </p:sp>
      <p:sp>
        <p:nvSpPr>
          <p:cNvPr id="40963" name="Content Placeholder 2"/>
          <p:cNvSpPr>
            <a:spLocks noGrp="1"/>
          </p:cNvSpPr>
          <p:nvPr>
            <p:ph idx="1"/>
          </p:nvPr>
        </p:nvSpPr>
        <p:spPr/>
        <p:txBody>
          <a:bodyPr/>
          <a:lstStyle/>
          <a:p>
            <a:pPr>
              <a:buFont typeface="Arial" charset="0"/>
              <a:buNone/>
            </a:pPr>
            <a:endParaRPr lang="en-US" sz="3600" smtClean="0"/>
          </a:p>
          <a:p>
            <a:pPr>
              <a:buFont typeface="Arial" charset="0"/>
              <a:buNone/>
            </a:pPr>
            <a:r>
              <a:rPr lang="en-US" sz="3600" smtClean="0"/>
              <a:t>	A filmed and audited process carefully scripted for maximum transparency at which cryptographic key material is generated or used.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Prove it</a:t>
            </a:r>
          </a:p>
        </p:txBody>
      </p:sp>
      <p:sp>
        <p:nvSpPr>
          <p:cNvPr id="41987" name="Content Placeholder 2"/>
          <p:cNvSpPr>
            <a:spLocks noGrp="1"/>
          </p:cNvSpPr>
          <p:nvPr>
            <p:ph idx="1"/>
          </p:nvPr>
        </p:nvSpPr>
        <p:spPr>
          <a:xfrm>
            <a:off x="533400" y="1600200"/>
            <a:ext cx="8229600" cy="4525963"/>
          </a:xfrm>
        </p:spPr>
        <p:txBody>
          <a:bodyPr/>
          <a:lstStyle/>
          <a:p>
            <a:pPr eaLnBrk="1" hangingPunct="1"/>
            <a:r>
              <a:rPr lang="en-US" sz="4400" smtClean="0"/>
              <a:t>Audits</a:t>
            </a:r>
          </a:p>
          <a:p>
            <a:pPr lvl="1" eaLnBrk="1" hangingPunct="1"/>
            <a:r>
              <a:rPr lang="en-US" sz="4000" smtClean="0"/>
              <a:t>3</a:t>
            </a:r>
            <a:r>
              <a:rPr lang="en-US" sz="4000" baseline="30000" smtClean="0"/>
              <a:t>rd</a:t>
            </a:r>
            <a:r>
              <a:rPr lang="en-US" sz="4000" smtClean="0"/>
              <a:t> party auditor $$ </a:t>
            </a:r>
          </a:p>
          <a:p>
            <a:pPr lvl="1" eaLnBrk="1" hangingPunct="1"/>
            <a:r>
              <a:rPr lang="en-US" sz="4000" smtClean="0"/>
              <a:t>ISO 27000 $$ etc..</a:t>
            </a:r>
          </a:p>
          <a:p>
            <a:pPr lvl="1" eaLnBrk="1" hangingPunct="1"/>
            <a:r>
              <a:rPr lang="en-US" sz="4000" smtClean="0"/>
              <a:t>Internal</a:t>
            </a:r>
          </a:p>
          <a:p>
            <a:pPr eaLnBrk="1" hangingPunct="1"/>
            <a:endParaRPr lang="en-US" smtClean="0"/>
          </a:p>
          <a:p>
            <a:pPr lvl="1" eaLnBrk="1" hangingPunct="1"/>
            <a:endParaRPr lang="en-US" smtClean="0"/>
          </a:p>
          <a:p>
            <a:pPr eaLnBrk="1" hangingPunct="1"/>
            <a:endParaRPr lang="en-US" smtClean="0"/>
          </a:p>
        </p:txBody>
      </p:sp>
      <p:pic>
        <p:nvPicPr>
          <p:cNvPr id="41988" name="Picture 5" descr="https://www.iana.org/_img/systrust.png"/>
          <p:cNvPicPr>
            <a:picLocks noChangeAspect="1" noChangeArrowheads="1"/>
          </p:cNvPicPr>
          <p:nvPr/>
        </p:nvPicPr>
        <p:blipFill>
          <a:blip r:embed="rId2" cstate="print"/>
          <a:srcRect/>
          <a:stretch>
            <a:fillRect/>
          </a:stretch>
        </p:blipFill>
        <p:spPr bwMode="auto">
          <a:xfrm>
            <a:off x="5638800" y="1981200"/>
            <a:ext cx="28956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Prove it - Audit Material</a:t>
            </a:r>
          </a:p>
        </p:txBody>
      </p:sp>
      <p:sp>
        <p:nvSpPr>
          <p:cNvPr id="43011" name="Content Placeholder 2"/>
          <p:cNvSpPr>
            <a:spLocks noGrp="1"/>
          </p:cNvSpPr>
          <p:nvPr>
            <p:ph idx="1"/>
          </p:nvPr>
        </p:nvSpPr>
        <p:spPr/>
        <p:txBody>
          <a:bodyPr/>
          <a:lstStyle/>
          <a:p>
            <a:r>
              <a:rPr lang="en-US" smtClean="0"/>
              <a:t>Key Ceremony Scripts</a:t>
            </a:r>
          </a:p>
          <a:p>
            <a:r>
              <a:rPr lang="en-US" smtClean="0"/>
              <a:t>Access Control System logs</a:t>
            </a:r>
          </a:p>
          <a:p>
            <a:r>
              <a:rPr lang="en-US" smtClean="0"/>
              <a:t>Facility, Room, Safe logs</a:t>
            </a:r>
          </a:p>
          <a:p>
            <a:r>
              <a:rPr lang="en-US" smtClean="0"/>
              <a:t>Video</a:t>
            </a:r>
          </a:p>
          <a:p>
            <a:r>
              <a:rPr lang="en-US" smtClean="0"/>
              <a:t>Annual Inventory</a:t>
            </a:r>
          </a:p>
          <a:p>
            <a:r>
              <a:rPr lang="en-US" smtClean="0"/>
              <a:t>Logs from other Compensating Controls</a:t>
            </a:r>
          </a:p>
          <a:p>
            <a:r>
              <a:rPr lang="en-US" smtClean="0"/>
              <a:t>Incident Reports</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t>Prove it</a:t>
            </a:r>
          </a:p>
        </p:txBody>
      </p:sp>
      <p:sp>
        <p:nvSpPr>
          <p:cNvPr id="44035" name="Content Placeholder 2"/>
          <p:cNvSpPr>
            <a:spLocks noGrp="1"/>
          </p:cNvSpPr>
          <p:nvPr>
            <p:ph idx="1"/>
          </p:nvPr>
        </p:nvSpPr>
        <p:spPr>
          <a:xfrm>
            <a:off x="533400" y="1600200"/>
            <a:ext cx="8229600" cy="4525963"/>
          </a:xfrm>
        </p:spPr>
        <p:txBody>
          <a:bodyPr/>
          <a:lstStyle/>
          <a:p>
            <a:pPr eaLnBrk="1" hangingPunct="1"/>
            <a:r>
              <a:rPr lang="en-US" sz="4000" smtClean="0"/>
              <a:t>Stakeholder Involvement</a:t>
            </a:r>
          </a:p>
          <a:p>
            <a:pPr lvl="1" eaLnBrk="1" hangingPunct="1"/>
            <a:r>
              <a:rPr lang="en-US" sz="3600" smtClean="0"/>
              <a:t>Publish updated material and reports</a:t>
            </a:r>
          </a:p>
          <a:p>
            <a:pPr lvl="1" eaLnBrk="1" hangingPunct="1"/>
            <a:r>
              <a:rPr lang="en-US" sz="3600" smtClean="0"/>
              <a:t>Participation, e.g. External Witnesses from</a:t>
            </a:r>
          </a:p>
          <a:p>
            <a:pPr lvl="3" eaLnBrk="1" hangingPunct="1"/>
            <a:r>
              <a:rPr lang="en-US" sz="2800" smtClean="0"/>
              <a:t>local Internet community</a:t>
            </a:r>
          </a:p>
          <a:p>
            <a:pPr lvl="3" eaLnBrk="1" hangingPunct="1"/>
            <a:r>
              <a:rPr lang="en-US" sz="2800" smtClean="0"/>
              <a:t>Government</a:t>
            </a:r>
          </a:p>
          <a:p>
            <a:pPr lvl="1" eaLnBrk="1" hangingPunct="1"/>
            <a:r>
              <a:rPr lang="en-US" sz="3600" smtClean="0"/>
              <a:t>Listen to Feedback</a:t>
            </a:r>
          </a:p>
          <a:p>
            <a:pPr eaLnBrk="1" hangingPunct="1">
              <a:buFont typeface="Arial" charset="0"/>
              <a:buNone/>
            </a:pPr>
            <a:endParaRPr lang="en-US" smtClean="0"/>
          </a:p>
          <a:p>
            <a:pPr lvl="1"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Prove it</a:t>
            </a:r>
          </a:p>
        </p:txBody>
      </p:sp>
      <p:sp>
        <p:nvSpPr>
          <p:cNvPr id="45059" name="Content Placeholder 2"/>
          <p:cNvSpPr>
            <a:spLocks noGrp="1"/>
          </p:cNvSpPr>
          <p:nvPr>
            <p:ph idx="1"/>
          </p:nvPr>
        </p:nvSpPr>
        <p:spPr>
          <a:xfrm>
            <a:off x="533400" y="1600200"/>
            <a:ext cx="8229600" cy="4525963"/>
          </a:xfrm>
        </p:spPr>
        <p:txBody>
          <a:bodyPr/>
          <a:lstStyle/>
          <a:p>
            <a:pPr eaLnBrk="1" hangingPunct="1"/>
            <a:r>
              <a:rPr lang="en-US" sz="4000" smtClean="0"/>
              <a:t>Be Responsible </a:t>
            </a:r>
          </a:p>
          <a:p>
            <a:pPr lvl="1" eaLnBrk="1" hangingPunct="1"/>
            <a:r>
              <a:rPr lang="en-US" sz="3600" smtClean="0"/>
              <a:t>Executive Level Involvement</a:t>
            </a:r>
          </a:p>
          <a:p>
            <a:pPr lvl="2" eaLnBrk="1" hangingPunct="1"/>
            <a:r>
              <a:rPr lang="en-US" sz="3200" smtClean="0"/>
              <a:t>In policies via Policy Management Authority</a:t>
            </a:r>
          </a:p>
          <a:p>
            <a:pPr lvl="2" eaLnBrk="1" hangingPunct="1"/>
            <a:r>
              <a:rPr lang="en-US" sz="3200" smtClean="0"/>
              <a:t>Key Ceremony participation</a:t>
            </a:r>
          </a:p>
          <a:p>
            <a:pPr eaLnBrk="1" hangingPunct="1"/>
            <a:endParaRPr lang="en-US" smtClean="0"/>
          </a:p>
          <a:p>
            <a:pPr lvl="1"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33400" y="2971800"/>
            <a:ext cx="8229600" cy="1143000"/>
          </a:xfrm>
        </p:spPr>
        <p:txBody>
          <a:bodyPr/>
          <a:lstStyle/>
          <a:p>
            <a:pPr eaLnBrk="1" hangingPunct="1"/>
            <a:r>
              <a:rPr lang="en-US" smtClean="0"/>
              <a:t>Security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Building in security</a:t>
            </a:r>
            <a:endParaRPr lang="en-US" sz="4000" dirty="0"/>
          </a:p>
        </p:txBody>
      </p:sp>
      <p:sp>
        <p:nvSpPr>
          <p:cNvPr id="3" name="Content Placeholder 2"/>
          <p:cNvSpPr>
            <a:spLocks noGrp="1"/>
          </p:cNvSpPr>
          <p:nvPr>
            <p:ph idx="1"/>
          </p:nvPr>
        </p:nvSpPr>
        <p:spPr/>
        <p:txBody>
          <a:bodyPr/>
          <a:lstStyle/>
          <a:p>
            <a:endParaRPr lang="en-US" dirty="0" smtClean="0"/>
          </a:p>
          <a:p>
            <a:r>
              <a:rPr lang="en-US" dirty="0" smtClean="0"/>
              <a:t>Getting the machinery for DNSSEC is easy (BIND, NSD/Unbound, </a:t>
            </a:r>
            <a:r>
              <a:rPr lang="en-US" dirty="0" err="1" smtClean="0"/>
              <a:t>OpenDNSSEC</a:t>
            </a:r>
            <a:r>
              <a:rPr lang="en-US" dirty="0" smtClean="0"/>
              <a:t>, etc..).</a:t>
            </a:r>
          </a:p>
          <a:p>
            <a:pPr marL="0" indent="0">
              <a:buNone/>
            </a:pPr>
            <a:endParaRPr lang="en-US" dirty="0" smtClean="0"/>
          </a:p>
          <a:p>
            <a:r>
              <a:rPr lang="en-US" dirty="0" smtClean="0"/>
              <a:t>Finding good security practices to run it is not.</a:t>
            </a:r>
            <a:endParaRPr lang="en-US" dirty="0"/>
          </a:p>
        </p:txBody>
      </p:sp>
    </p:spTree>
    <p:extLst>
      <p:ext uri="{BB962C8B-B14F-4D97-AF65-F5344CB8AC3E}">
        <p14:creationId xmlns:p14="http://schemas.microsoft.com/office/powerpoint/2010/main" val="39608270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Security</a:t>
            </a:r>
          </a:p>
        </p:txBody>
      </p:sp>
      <p:sp>
        <p:nvSpPr>
          <p:cNvPr id="47107" name="Content Placeholder 2"/>
          <p:cNvSpPr>
            <a:spLocks noGrp="1"/>
          </p:cNvSpPr>
          <p:nvPr>
            <p:ph idx="1"/>
          </p:nvPr>
        </p:nvSpPr>
        <p:spPr/>
        <p:txBody>
          <a:bodyPr/>
          <a:lstStyle/>
          <a:p>
            <a:pPr eaLnBrk="1" hangingPunct="1"/>
            <a:r>
              <a:rPr lang="en-US" smtClean="0"/>
              <a:t>Physical</a:t>
            </a:r>
          </a:p>
          <a:p>
            <a:pPr eaLnBrk="1" hangingPunct="1"/>
            <a:r>
              <a:rPr lang="en-US" smtClean="0"/>
              <a:t>Logical</a:t>
            </a:r>
          </a:p>
          <a:p>
            <a:pPr eaLnBrk="1" hangingPunct="1"/>
            <a:r>
              <a:rPr lang="en-US" smtClean="0"/>
              <a:t>Crypto</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Physical</a:t>
            </a:r>
          </a:p>
        </p:txBody>
      </p:sp>
      <p:sp>
        <p:nvSpPr>
          <p:cNvPr id="48131" name="Content Placeholder 2"/>
          <p:cNvSpPr>
            <a:spLocks noGrp="1"/>
          </p:cNvSpPr>
          <p:nvPr>
            <p:ph idx="1"/>
          </p:nvPr>
        </p:nvSpPr>
        <p:spPr/>
        <p:txBody>
          <a:bodyPr/>
          <a:lstStyle/>
          <a:p>
            <a:pPr lvl="1"/>
            <a:r>
              <a:rPr lang="en-US" smtClean="0"/>
              <a:t>Environmental</a:t>
            </a:r>
          </a:p>
          <a:p>
            <a:pPr lvl="1"/>
            <a:r>
              <a:rPr lang="en-US" smtClean="0"/>
              <a:t>Tiers</a:t>
            </a:r>
          </a:p>
          <a:p>
            <a:pPr lvl="1"/>
            <a:r>
              <a:rPr lang="en-US" smtClean="0"/>
              <a:t>Access Control</a:t>
            </a:r>
          </a:p>
          <a:p>
            <a:pPr lvl="1"/>
            <a:r>
              <a:rPr lang="en-US" smtClean="0"/>
              <a:t>Intrusion Detection</a:t>
            </a:r>
          </a:p>
          <a:p>
            <a:pPr lvl="1"/>
            <a:r>
              <a:rPr lang="en-US" smtClean="0"/>
              <a:t>Disaster Recovery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lstStyle/>
          <a:p>
            <a:r>
              <a:rPr lang="en-US" b="1" dirty="0" smtClean="0"/>
              <a:t>How do I sign a zone?</a:t>
            </a:r>
            <a:endParaRPr lang="en-US" b="1" dirty="0"/>
          </a:p>
        </p:txBody>
      </p:sp>
    </p:spTree>
    <p:extLst>
      <p:ext uri="{BB962C8B-B14F-4D97-AF65-F5344CB8AC3E}">
        <p14:creationId xmlns:p14="http://schemas.microsoft.com/office/powerpoint/2010/main" val="20845326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Physical - Environmental</a:t>
            </a:r>
          </a:p>
        </p:txBody>
      </p:sp>
      <p:sp>
        <p:nvSpPr>
          <p:cNvPr id="49155" name="Content Placeholder 2"/>
          <p:cNvSpPr>
            <a:spLocks noGrp="1"/>
          </p:cNvSpPr>
          <p:nvPr>
            <p:ph idx="1"/>
          </p:nvPr>
        </p:nvSpPr>
        <p:spPr/>
        <p:txBody>
          <a:bodyPr/>
          <a:lstStyle/>
          <a:p>
            <a:r>
              <a:rPr lang="en-US" smtClean="0"/>
              <a:t>Based on your risk profile </a:t>
            </a:r>
          </a:p>
          <a:p>
            <a:r>
              <a:rPr lang="en-US" smtClean="0"/>
              <a:t>Suitable</a:t>
            </a:r>
          </a:p>
          <a:p>
            <a:pPr lvl="1"/>
            <a:r>
              <a:rPr lang="en-US" smtClean="0"/>
              <a:t>Power</a:t>
            </a:r>
          </a:p>
          <a:p>
            <a:pPr lvl="1"/>
            <a:r>
              <a:rPr lang="en-US" smtClean="0"/>
              <a:t>Air Conditioning</a:t>
            </a:r>
          </a:p>
          <a:p>
            <a:r>
              <a:rPr lang="en-US" smtClean="0"/>
              <a:t>Protection from </a:t>
            </a:r>
          </a:p>
          <a:p>
            <a:pPr lvl="1"/>
            <a:r>
              <a:rPr lang="en-US" smtClean="0"/>
              <a:t>Flooding</a:t>
            </a:r>
          </a:p>
          <a:p>
            <a:pPr lvl="1"/>
            <a:r>
              <a:rPr lang="en-US" smtClean="0"/>
              <a:t>Fire</a:t>
            </a:r>
          </a:p>
          <a:p>
            <a:pPr lvl="1"/>
            <a:r>
              <a:rPr lang="en-US" smtClean="0"/>
              <a:t>Earthquake</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Physical - Tiers</a:t>
            </a:r>
          </a:p>
        </p:txBody>
      </p:sp>
      <p:sp>
        <p:nvSpPr>
          <p:cNvPr id="50179" name="Content Placeholder 2"/>
          <p:cNvSpPr>
            <a:spLocks noGrp="1"/>
          </p:cNvSpPr>
          <p:nvPr>
            <p:ph idx="1"/>
          </p:nvPr>
        </p:nvSpPr>
        <p:spPr/>
        <p:txBody>
          <a:bodyPr/>
          <a:lstStyle/>
          <a:p>
            <a:r>
              <a:rPr lang="en-US" smtClean="0"/>
              <a:t>Each tier should be successively harder to penetrate than the last</a:t>
            </a:r>
          </a:p>
          <a:p>
            <a:pPr lvl="1"/>
            <a:r>
              <a:rPr lang="en-US" smtClean="0"/>
              <a:t>Facility</a:t>
            </a:r>
          </a:p>
          <a:p>
            <a:pPr lvl="1"/>
            <a:r>
              <a:rPr lang="en-US" smtClean="0"/>
              <a:t>Cage/Room</a:t>
            </a:r>
          </a:p>
          <a:p>
            <a:pPr lvl="1"/>
            <a:r>
              <a:rPr lang="en-US" smtClean="0"/>
              <a:t>Rack</a:t>
            </a:r>
          </a:p>
          <a:p>
            <a:pPr lvl="1"/>
            <a:r>
              <a:rPr lang="en-US" smtClean="0"/>
              <a:t>Safe</a:t>
            </a:r>
          </a:p>
          <a:p>
            <a:pPr lvl="1"/>
            <a:r>
              <a:rPr lang="en-US" smtClean="0"/>
              <a:t>System</a:t>
            </a:r>
          </a:p>
          <a:p>
            <a:r>
              <a:rPr lang="en-US" smtClean="0"/>
              <a:t>Think of concentric boxes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Physical - Tier Construction</a:t>
            </a:r>
          </a:p>
        </p:txBody>
      </p:sp>
      <p:sp>
        <p:nvSpPr>
          <p:cNvPr id="51203" name="Content Placeholder 2"/>
          <p:cNvSpPr>
            <a:spLocks noGrp="1"/>
          </p:cNvSpPr>
          <p:nvPr>
            <p:ph idx="1"/>
          </p:nvPr>
        </p:nvSpPr>
        <p:spPr>
          <a:xfrm>
            <a:off x="457200" y="1722438"/>
            <a:ext cx="8229600" cy="4525962"/>
          </a:xfrm>
        </p:spPr>
        <p:txBody>
          <a:bodyPr/>
          <a:lstStyle/>
          <a:p>
            <a:r>
              <a:rPr lang="en-US" smtClean="0"/>
              <a:t>Base on your risk profile and regulations</a:t>
            </a:r>
          </a:p>
          <a:p>
            <a:r>
              <a:rPr lang="en-US" smtClean="0"/>
              <a:t>Facility design and physical security on</a:t>
            </a:r>
          </a:p>
          <a:p>
            <a:pPr lvl="1"/>
            <a:r>
              <a:rPr lang="en-US" smtClean="0"/>
              <a:t>Other experience</a:t>
            </a:r>
          </a:p>
          <a:p>
            <a:pPr lvl="1"/>
            <a:r>
              <a:rPr lang="en-US" smtClean="0"/>
              <a:t>DCID 6/9</a:t>
            </a:r>
          </a:p>
          <a:p>
            <a:pPr lvl="1"/>
            <a:r>
              <a:rPr lang="en-US" smtClean="0"/>
              <a:t>NIST 800-53 and related documents</a:t>
            </a:r>
          </a:p>
          <a:p>
            <a:pPr lvl="1"/>
            <a:r>
              <a:rPr lang="en-US" smtClean="0"/>
              <a:t>Safe / container standards</a:t>
            </a:r>
          </a:p>
          <a:p>
            <a:pPr>
              <a:buFont typeface="Arial" charset="0"/>
              <a:buNone/>
            </a:pPr>
            <a:endParaRPr lang="en-US" smtClean="0"/>
          </a:p>
          <a:p>
            <a:pPr>
              <a:buFont typeface="Arial" charset="0"/>
              <a:buNone/>
            </a:pPr>
            <a:endParaRPr lang="en-US" smtClean="0"/>
          </a:p>
        </p:txBody>
      </p:sp>
      <p:pic>
        <p:nvPicPr>
          <p:cNvPr id="51204" name="Picture 4"/>
          <p:cNvPicPr>
            <a:picLocks noChangeAspect="1" noChangeArrowheads="1"/>
          </p:cNvPicPr>
          <p:nvPr/>
        </p:nvPicPr>
        <p:blipFill>
          <a:blip r:embed="rId3" cstate="print"/>
          <a:srcRect/>
          <a:stretch>
            <a:fillRect/>
          </a:stretch>
        </p:blipFill>
        <p:spPr bwMode="auto">
          <a:xfrm>
            <a:off x="6934200" y="3581400"/>
            <a:ext cx="1905000" cy="254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Physical – Safe Tier</a:t>
            </a:r>
          </a:p>
        </p:txBody>
      </p:sp>
      <p:pic>
        <p:nvPicPr>
          <p:cNvPr id="8" name="Picture 4"/>
          <p:cNvPicPr>
            <a:picLocks noChangeAspect="1" noChangeArrowheads="1"/>
          </p:cNvPicPr>
          <p:nvPr/>
        </p:nvPicPr>
        <p:blipFill>
          <a:blip r:embed="rId3" cstate="print"/>
          <a:srcRect/>
          <a:stretch>
            <a:fillRect/>
          </a:stretch>
        </p:blipFill>
        <p:spPr bwMode="auto">
          <a:xfrm>
            <a:off x="2209800" y="2286000"/>
            <a:ext cx="5238750" cy="38481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cstate="print"/>
          <a:stretch>
            <a:fillRect/>
          </a:stretch>
        </p:blipFill>
        <p:spPr>
          <a:xfrm>
            <a:off x="4552950" y="3733800"/>
            <a:ext cx="3838575" cy="2047875"/>
          </a:xfrm>
          <a:effectLst>
            <a:outerShdw blurRad="292100" dist="139700" dir="2700000" algn="tl" rotWithShape="0">
              <a:srgbClr val="333333">
                <a:alpha val="65000"/>
              </a:srgbClr>
            </a:outerShdw>
          </a:effectLst>
        </p:spPr>
      </p:pic>
      <p:sp>
        <p:nvSpPr>
          <p:cNvPr id="53251" name="Title 1"/>
          <p:cNvSpPr>
            <a:spLocks noGrp="1"/>
          </p:cNvSpPr>
          <p:nvPr>
            <p:ph type="title"/>
          </p:nvPr>
        </p:nvSpPr>
        <p:spPr/>
        <p:txBody>
          <a:bodyPr/>
          <a:lstStyle/>
          <a:p>
            <a:r>
              <a:rPr lang="en-US" dirty="0" smtClean="0"/>
              <a:t>Physical – Safe Tier</a:t>
            </a:r>
          </a:p>
        </p:txBody>
      </p:sp>
      <p:pic>
        <p:nvPicPr>
          <p:cNvPr id="5" name="Picture 2"/>
          <p:cNvPicPr>
            <a:picLocks noChangeAspect="1" noChangeArrowheads="1"/>
          </p:cNvPicPr>
          <p:nvPr/>
        </p:nvPicPr>
        <p:blipFill>
          <a:blip r:embed="rId4" cstate="print"/>
          <a:srcRect/>
          <a:stretch>
            <a:fillRect/>
          </a:stretch>
        </p:blipFill>
        <p:spPr bwMode="auto">
          <a:xfrm>
            <a:off x="838200" y="2286000"/>
            <a:ext cx="3324225" cy="20764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199"/>
            <a:ext cx="8686800" cy="5133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200" y="274638"/>
            <a:ext cx="8229600" cy="1143000"/>
          </a:xfrm>
        </p:spPr>
        <p:txBody>
          <a:bodyPr/>
          <a:lstStyle/>
          <a:p>
            <a:r>
              <a:rPr lang="en-US" sz="4000" dirty="0" smtClean="0"/>
              <a:t>Physical – Tamper Evident Packaging</a:t>
            </a:r>
          </a:p>
        </p:txBody>
      </p:sp>
    </p:spTree>
    <p:extLst>
      <p:ext uri="{BB962C8B-B14F-4D97-AF65-F5344CB8AC3E}">
        <p14:creationId xmlns:p14="http://schemas.microsoft.com/office/powerpoint/2010/main" val="24681513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Physical - Access Control</a:t>
            </a:r>
          </a:p>
        </p:txBody>
      </p:sp>
      <p:sp>
        <p:nvSpPr>
          <p:cNvPr id="54275" name="Content Placeholder 2"/>
          <p:cNvSpPr>
            <a:spLocks noGrp="1"/>
          </p:cNvSpPr>
          <p:nvPr>
            <p:ph idx="1"/>
          </p:nvPr>
        </p:nvSpPr>
        <p:spPr>
          <a:xfrm>
            <a:off x="457200" y="1722438"/>
            <a:ext cx="8229600" cy="4525962"/>
          </a:xfrm>
        </p:spPr>
        <p:txBody>
          <a:bodyPr/>
          <a:lstStyle/>
          <a:p>
            <a:r>
              <a:rPr lang="en-US" smtClean="0"/>
              <a:t>Base on your risk profile</a:t>
            </a:r>
          </a:p>
          <a:p>
            <a:r>
              <a:rPr lang="en-US" smtClean="0"/>
              <a:t>Access Control System</a:t>
            </a:r>
          </a:p>
          <a:p>
            <a:pPr lvl="1"/>
            <a:r>
              <a:rPr lang="en-US" smtClean="0"/>
              <a:t>Logs of entry/exit</a:t>
            </a:r>
          </a:p>
          <a:p>
            <a:pPr lvl="1"/>
            <a:r>
              <a:rPr lang="en-US" smtClean="0"/>
              <a:t>Dual occupancy / Anti-passback</a:t>
            </a:r>
          </a:p>
          <a:p>
            <a:pPr lvl="1"/>
            <a:r>
              <a:rPr lang="en-US" smtClean="0"/>
              <a:t>Allow Emergency Access</a:t>
            </a:r>
          </a:p>
          <a:p>
            <a:r>
              <a:rPr lang="en-US" smtClean="0"/>
              <a:t>High Security: Control physical access to system independent of physical access controls for the facility</a:t>
            </a:r>
          </a:p>
          <a:p>
            <a:pPr>
              <a:buFont typeface="Arial" charset="0"/>
              <a:buNone/>
            </a:pPr>
            <a:endParaRPr lang="en-US" smtClean="0"/>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Physical - Intrusion Detection</a:t>
            </a:r>
          </a:p>
        </p:txBody>
      </p:sp>
      <p:sp>
        <p:nvSpPr>
          <p:cNvPr id="55299" name="Content Placeholder 2"/>
          <p:cNvSpPr>
            <a:spLocks noGrp="1"/>
          </p:cNvSpPr>
          <p:nvPr>
            <p:ph idx="1"/>
          </p:nvPr>
        </p:nvSpPr>
        <p:spPr/>
        <p:txBody>
          <a:bodyPr/>
          <a:lstStyle/>
          <a:p>
            <a:r>
              <a:rPr lang="en-US" smtClean="0"/>
              <a:t>Intrusion Detection System</a:t>
            </a:r>
          </a:p>
          <a:p>
            <a:pPr lvl="1"/>
            <a:r>
              <a:rPr lang="en-US" smtClean="0"/>
              <a:t>Sensors</a:t>
            </a:r>
          </a:p>
          <a:p>
            <a:pPr lvl="1"/>
            <a:r>
              <a:rPr lang="en-US" smtClean="0"/>
              <a:t>Motion</a:t>
            </a:r>
          </a:p>
          <a:p>
            <a:pPr lvl="1"/>
            <a:r>
              <a:rPr lang="en-US" smtClean="0"/>
              <a:t>Camera</a:t>
            </a:r>
          </a:p>
          <a:p>
            <a:r>
              <a:rPr lang="en-US" smtClean="0"/>
              <a:t>Tamper Evident Safes and Packaging</a:t>
            </a:r>
          </a:p>
          <a:p>
            <a:r>
              <a:rPr lang="en-US" smtClean="0"/>
              <a:t>Tamper Proof Equipment</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Physical - Disaster Recovery</a:t>
            </a:r>
          </a:p>
        </p:txBody>
      </p:sp>
      <p:sp>
        <p:nvSpPr>
          <p:cNvPr id="56323" name="Content Placeholder 2"/>
          <p:cNvSpPr>
            <a:spLocks noGrp="1"/>
          </p:cNvSpPr>
          <p:nvPr>
            <p:ph idx="1"/>
          </p:nvPr>
        </p:nvSpPr>
        <p:spPr/>
        <p:txBody>
          <a:bodyPr/>
          <a:lstStyle/>
          <a:p>
            <a:r>
              <a:rPr lang="en-US" smtClean="0"/>
              <a:t>Multiple sites</a:t>
            </a:r>
          </a:p>
          <a:p>
            <a:pPr lvl="1"/>
            <a:r>
              <a:rPr lang="en-US" smtClean="0"/>
              <a:t>Mirror</a:t>
            </a:r>
          </a:p>
          <a:p>
            <a:pPr lvl="1"/>
            <a:r>
              <a:rPr lang="en-US" smtClean="0"/>
              <a:t>Backup</a:t>
            </a:r>
          </a:p>
          <a:p>
            <a:r>
              <a:rPr lang="en-US" smtClean="0"/>
              <a:t>Geographical and Vendor diversity</a:t>
            </a:r>
          </a:p>
          <a:p>
            <a:pPr lvl="1">
              <a:buFont typeface="Arial" charset="0"/>
              <a:buNone/>
            </a:pPr>
            <a:endParaRPr 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Logical</a:t>
            </a:r>
          </a:p>
        </p:txBody>
      </p:sp>
      <p:sp>
        <p:nvSpPr>
          <p:cNvPr id="57347" name="Content Placeholder 2"/>
          <p:cNvSpPr>
            <a:spLocks noGrp="1"/>
          </p:cNvSpPr>
          <p:nvPr>
            <p:ph idx="1"/>
          </p:nvPr>
        </p:nvSpPr>
        <p:spPr/>
        <p:txBody>
          <a:bodyPr/>
          <a:lstStyle/>
          <a:p>
            <a:pPr>
              <a:buFont typeface="Arial" charset="0"/>
              <a:buNone/>
            </a:pPr>
            <a:endParaRPr lang="en-US" smtClean="0"/>
          </a:p>
          <a:p>
            <a:r>
              <a:rPr lang="en-US" smtClean="0"/>
              <a:t>Authentication (passwords, PINs)</a:t>
            </a:r>
          </a:p>
          <a:p>
            <a:r>
              <a:rPr lang="en-US" smtClean="0"/>
              <a:t>Multi-Party controls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That’s it</a:t>
            </a:r>
            <a:endParaRPr lang="en-US" dirty="0"/>
          </a:p>
        </p:txBody>
      </p:sp>
      <p:sp>
        <p:nvSpPr>
          <p:cNvPr id="3" name="Content Placeholder 2"/>
          <p:cNvSpPr>
            <a:spLocks noGrp="1"/>
          </p:cNvSpPr>
          <p:nvPr>
            <p:ph idx="1"/>
          </p:nvPr>
        </p:nvSpPr>
        <p:spPr>
          <a:xfrm>
            <a:off x="228600" y="1524000"/>
            <a:ext cx="8686800" cy="533400"/>
          </a:xfrm>
        </p:spPr>
        <p:txBody>
          <a:bodyPr>
            <a:normAutofit/>
          </a:bodyPr>
          <a:lstStyle/>
          <a:p>
            <a:pPr marL="0" indent="0">
              <a:buNone/>
            </a:pPr>
            <a:r>
              <a:rPr lang="en-US" sz="2800" b="1" dirty="0" err="1"/>
              <a:t>d</a:t>
            </a:r>
            <a:r>
              <a:rPr lang="en-US" sz="2800" b="1" dirty="0" err="1" smtClean="0"/>
              <a:t>nssec-signzone</a:t>
            </a:r>
            <a:r>
              <a:rPr lang="en-US" sz="2800" b="1" dirty="0" smtClean="0"/>
              <a:t> </a:t>
            </a:r>
            <a:r>
              <a:rPr lang="en-US" sz="2800" b="1" dirty="0" err="1" smtClean="0"/>
              <a:t>mydomain.zone</a:t>
            </a:r>
            <a:r>
              <a:rPr lang="en-US" sz="2800" b="1" dirty="0" smtClean="0"/>
              <a:t> </a:t>
            </a:r>
            <a:r>
              <a:rPr lang="en-US" sz="2800" b="1" dirty="0" err="1" smtClean="0"/>
              <a:t>mydomain.zone.signed</a:t>
            </a:r>
            <a:endParaRPr lang="en-US" sz="2800" b="1" dirty="0"/>
          </a:p>
        </p:txBody>
      </p:sp>
      <p:sp>
        <p:nvSpPr>
          <p:cNvPr id="5" name="Rounded Rectangular Callout 4"/>
          <p:cNvSpPr/>
          <p:nvPr/>
        </p:nvSpPr>
        <p:spPr>
          <a:xfrm>
            <a:off x="228600" y="3733800"/>
            <a:ext cx="8305800" cy="2743200"/>
          </a:xfrm>
          <a:prstGeom prst="wedgeRoundRectCallout">
            <a:avLst>
              <a:gd name="adj1" fmla="val 33274"/>
              <a:gd name="adj2" fmla="val -113439"/>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ourier" pitchFamily="49" charset="0"/>
              </a:rPr>
              <a:t>www.abc.com. IN A 192.101.186.125</a:t>
            </a:r>
          </a:p>
          <a:p>
            <a:r>
              <a:rPr lang="en-US" sz="2400" b="1" dirty="0" smtClean="0">
                <a:solidFill>
                  <a:schemeClr val="tx1"/>
                </a:solidFill>
                <a:latin typeface="Courier" pitchFamily="49" charset="0"/>
              </a:rPr>
              <a:t>            IN </a:t>
            </a:r>
            <a:r>
              <a:rPr lang="en-US" sz="2400" b="1" dirty="0">
                <a:solidFill>
                  <a:schemeClr val="tx1"/>
                </a:solidFill>
                <a:latin typeface="Courier" pitchFamily="49" charset="0"/>
              </a:rPr>
              <a:t>RRSIG A 8 </a:t>
            </a:r>
            <a:r>
              <a:rPr lang="en-US" sz="2400" b="1" dirty="0" smtClean="0">
                <a:solidFill>
                  <a:schemeClr val="tx1"/>
                </a:solidFill>
                <a:latin typeface="Courier" pitchFamily="49" charset="0"/>
              </a:rPr>
              <a:t>3 3600 </a:t>
            </a:r>
            <a:r>
              <a:rPr lang="en-US" sz="2400" b="1" dirty="0" smtClean="0">
                <a:solidFill>
                  <a:srgbClr val="FF0000"/>
                </a:solidFill>
                <a:latin typeface="Courier" pitchFamily="49" charset="0"/>
              </a:rPr>
              <a:t>20130926030000</a:t>
            </a:r>
            <a:r>
              <a:rPr lang="en-US" sz="2400" b="1" dirty="0" smtClean="0">
                <a:solidFill>
                  <a:schemeClr val="tx1"/>
                </a:solidFill>
                <a:latin typeface="Courier" pitchFamily="49" charset="0"/>
              </a:rPr>
              <a:t> 20130909030000 </a:t>
            </a:r>
            <a:r>
              <a:rPr lang="en-US" sz="2400" b="1" dirty="0">
                <a:solidFill>
                  <a:schemeClr val="tx1"/>
                </a:solidFill>
                <a:latin typeface="Courier" pitchFamily="49" charset="0"/>
              </a:rPr>
              <a:t>32799 </a:t>
            </a:r>
            <a:r>
              <a:rPr lang="en-US" sz="2400" b="1" dirty="0" smtClean="0">
                <a:solidFill>
                  <a:schemeClr val="tx1"/>
                </a:solidFill>
                <a:latin typeface="Courier" pitchFamily="49" charset="0"/>
              </a:rPr>
              <a:t>www.abc.com. N7upFHNplnIiXAEMOTefeuJrwymNxF 8D6/poAoRVDThHVOnXniaIj2WuGVbCGvUMjayDhVNk9vAQtVHUIAnxZXsIlP4ZbtIgtZ/hbTKByySx1Y0u9aRD1ik</a:t>
            </a:r>
            <a:r>
              <a:rPr lang="en-US" sz="2400" b="1" dirty="0">
                <a:solidFill>
                  <a:schemeClr val="tx1"/>
                </a:solidFill>
                <a:latin typeface="Courier" pitchFamily="49" charset="0"/>
              </a:rPr>
              <a:t>=</a:t>
            </a:r>
          </a:p>
        </p:txBody>
      </p:sp>
      <p:sp>
        <p:nvSpPr>
          <p:cNvPr id="4" name="Rounded Rectangular Callout 3"/>
          <p:cNvSpPr/>
          <p:nvPr/>
        </p:nvSpPr>
        <p:spPr>
          <a:xfrm>
            <a:off x="708074" y="2614246"/>
            <a:ext cx="6683326" cy="685800"/>
          </a:xfrm>
          <a:prstGeom prst="wedgeRoundRectCallout">
            <a:avLst>
              <a:gd name="adj1" fmla="val -4438"/>
              <a:gd name="adj2" fmla="val -12954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ourier" pitchFamily="49" charset="0"/>
              </a:rPr>
              <a:t>www.abc.com. IN A 192.101.186.125</a:t>
            </a:r>
            <a:endParaRPr lang="en-US" sz="2400" b="1" dirty="0">
              <a:solidFill>
                <a:schemeClr val="tx1"/>
              </a:solidFill>
              <a:latin typeface="Courier" pitchFamily="49" charset="0"/>
            </a:endParaRPr>
          </a:p>
        </p:txBody>
      </p:sp>
    </p:spTree>
    <p:extLst>
      <p:ext uri="{BB962C8B-B14F-4D97-AF65-F5344CB8AC3E}">
        <p14:creationId xmlns:p14="http://schemas.microsoft.com/office/powerpoint/2010/main" val="34025576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Logical - Authentication</a:t>
            </a:r>
          </a:p>
        </p:txBody>
      </p:sp>
      <p:sp>
        <p:nvSpPr>
          <p:cNvPr id="58371" name="Content Placeholder 2"/>
          <p:cNvSpPr>
            <a:spLocks noGrp="1"/>
          </p:cNvSpPr>
          <p:nvPr>
            <p:ph idx="1"/>
          </p:nvPr>
        </p:nvSpPr>
        <p:spPr/>
        <p:txBody>
          <a:bodyPr/>
          <a:lstStyle/>
          <a:p>
            <a:pPr eaLnBrk="1" hangingPunct="1"/>
            <a:r>
              <a:rPr lang="en-US" dirty="0" smtClean="0"/>
              <a:t>Procedural: </a:t>
            </a:r>
          </a:p>
          <a:p>
            <a:pPr lvl="1" eaLnBrk="1" hangingPunct="1"/>
            <a:r>
              <a:rPr lang="en-US" dirty="0" smtClean="0"/>
              <a:t>REAL passwords</a:t>
            </a:r>
          </a:p>
          <a:p>
            <a:pPr lvl="1" eaLnBrk="1" hangingPunct="1"/>
            <a:r>
              <a:rPr lang="en-US" dirty="0" smtClean="0"/>
              <a:t>Forced regular updates</a:t>
            </a:r>
          </a:p>
          <a:p>
            <a:pPr lvl="1" eaLnBrk="1" hangingPunct="1"/>
            <a:r>
              <a:rPr lang="en-US" dirty="0" smtClean="0"/>
              <a:t>Out-of-band checks</a:t>
            </a:r>
          </a:p>
          <a:p>
            <a:pPr eaLnBrk="1" hangingPunct="1"/>
            <a:r>
              <a:rPr lang="en-US" dirty="0" smtClean="0"/>
              <a:t>Hardware: </a:t>
            </a:r>
          </a:p>
          <a:p>
            <a:pPr lvl="1" eaLnBrk="1" hangingPunct="1"/>
            <a:r>
              <a:rPr lang="en-US" dirty="0" smtClean="0"/>
              <a:t>Two-factor authentication</a:t>
            </a:r>
          </a:p>
          <a:p>
            <a:pPr lvl="1" eaLnBrk="1" hangingPunct="1"/>
            <a:r>
              <a:rPr lang="en-US" dirty="0" smtClean="0"/>
              <a:t>Smart cards  (cryptographic)</a:t>
            </a:r>
          </a:p>
          <a:p>
            <a:pPr lvl="3" eaLnBrk="1" hangingPunct="1">
              <a:buFont typeface="Arial" charset="0"/>
              <a:buNone/>
            </a:pPr>
            <a:endParaRPr lang="en-US" dirty="0" smtClean="0"/>
          </a:p>
          <a:p>
            <a:pPr>
              <a:buFont typeface="Arial" charset="0"/>
              <a:buNone/>
            </a:pPr>
            <a:endParaRPr 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Logical - Multi-Party Control</a:t>
            </a:r>
          </a:p>
        </p:txBody>
      </p:sp>
      <p:sp>
        <p:nvSpPr>
          <p:cNvPr id="59395" name="Content Placeholder 2"/>
          <p:cNvSpPr>
            <a:spLocks noGrp="1"/>
          </p:cNvSpPr>
          <p:nvPr>
            <p:ph idx="1"/>
          </p:nvPr>
        </p:nvSpPr>
        <p:spPr/>
        <p:txBody>
          <a:bodyPr/>
          <a:lstStyle/>
          <a:p>
            <a:r>
              <a:rPr lang="en-US" smtClean="0"/>
              <a:t>Split Control / Separation of Duties</a:t>
            </a:r>
          </a:p>
          <a:p>
            <a:pPr lvl="1"/>
            <a:r>
              <a:rPr lang="en-US" smtClean="0"/>
              <a:t>E.g., Security Officer and System Admin and Safe Controller</a:t>
            </a:r>
          </a:p>
          <a:p>
            <a:r>
              <a:rPr lang="en-US" smtClean="0"/>
              <a:t>M-of-N</a:t>
            </a:r>
          </a:p>
          <a:p>
            <a:pPr lvl="1" eaLnBrk="1" hangingPunct="1"/>
            <a:r>
              <a:rPr lang="en-US" smtClean="0"/>
              <a:t>Built in equipment (e.g. HSM)</a:t>
            </a:r>
          </a:p>
          <a:p>
            <a:pPr lvl="1" eaLnBrk="1" hangingPunct="1"/>
            <a:r>
              <a:rPr lang="en-US" smtClean="0"/>
              <a:t>Procedural: Split PIN</a:t>
            </a:r>
          </a:p>
          <a:p>
            <a:pPr lvl="1" eaLnBrk="1" hangingPunct="1"/>
            <a:r>
              <a:rPr lang="en-US" smtClean="0"/>
              <a:t>Bolt-On: Split key (Shamir, e.g. ssss.c)</a:t>
            </a:r>
          </a:p>
          <a:p>
            <a:pPr>
              <a:buFont typeface="Arial" charset="0"/>
              <a:buNone/>
            </a:pPr>
            <a:endParaRPr lang="en-US" smtClean="0"/>
          </a:p>
          <a:p>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Crypto</a:t>
            </a:r>
          </a:p>
        </p:txBody>
      </p:sp>
      <p:sp>
        <p:nvSpPr>
          <p:cNvPr id="60419" name="Content Placeholder 2"/>
          <p:cNvSpPr>
            <a:spLocks noGrp="1"/>
          </p:cNvSpPr>
          <p:nvPr>
            <p:ph idx="1"/>
          </p:nvPr>
        </p:nvSpPr>
        <p:spPr/>
        <p:txBody>
          <a:bodyPr/>
          <a:lstStyle/>
          <a:p>
            <a:r>
              <a:rPr lang="en-US" dirty="0" smtClean="0"/>
              <a:t>Algorithms / Key Length</a:t>
            </a:r>
          </a:p>
          <a:p>
            <a:r>
              <a:rPr lang="en-US" dirty="0" smtClean="0"/>
              <a:t>Crypto Hardware</a:t>
            </a:r>
          </a:p>
          <a:p>
            <a:endParaRPr 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mtClean="0"/>
              <a:t>Crypto - Algorithms / Key Length</a:t>
            </a:r>
          </a:p>
        </p:txBody>
      </p:sp>
      <p:sp>
        <p:nvSpPr>
          <p:cNvPr id="61443" name="Content Placeholder 2"/>
          <p:cNvSpPr>
            <a:spLocks noGrp="1"/>
          </p:cNvSpPr>
          <p:nvPr>
            <p:ph idx="1"/>
          </p:nvPr>
        </p:nvSpPr>
        <p:spPr>
          <a:xfrm>
            <a:off x="457200" y="1447800"/>
            <a:ext cx="8229600" cy="4678363"/>
          </a:xfrm>
        </p:spPr>
        <p:txBody>
          <a:bodyPr/>
          <a:lstStyle/>
          <a:p>
            <a:pPr eaLnBrk="1" hangingPunct="1"/>
            <a:r>
              <a:rPr lang="en-US" smtClean="0"/>
              <a:t>Factors in selection</a:t>
            </a:r>
          </a:p>
          <a:p>
            <a:pPr lvl="1" eaLnBrk="1" hangingPunct="1"/>
            <a:r>
              <a:rPr lang="en-US" smtClean="0"/>
              <a:t>Cryptanalysis</a:t>
            </a:r>
          </a:p>
          <a:p>
            <a:pPr lvl="1" eaLnBrk="1" hangingPunct="1"/>
            <a:r>
              <a:rPr lang="en-US" smtClean="0"/>
              <a:t>Regulations</a:t>
            </a:r>
          </a:p>
          <a:p>
            <a:pPr lvl="1" eaLnBrk="1" hangingPunct="1"/>
            <a:r>
              <a:rPr lang="en-US" smtClean="0"/>
              <a:t>Network limitations</a:t>
            </a:r>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Crypto - Key Length</a:t>
            </a:r>
          </a:p>
        </p:txBody>
      </p:sp>
      <p:sp>
        <p:nvSpPr>
          <p:cNvPr id="62467" name="Content Placeholder 2"/>
          <p:cNvSpPr>
            <a:spLocks noGrp="1"/>
          </p:cNvSpPr>
          <p:nvPr>
            <p:ph idx="1"/>
          </p:nvPr>
        </p:nvSpPr>
        <p:spPr/>
        <p:txBody>
          <a:bodyPr/>
          <a:lstStyle/>
          <a:p>
            <a:r>
              <a:rPr lang="en-US" smtClean="0"/>
              <a:t>Cryptanalysis from NIST: </a:t>
            </a:r>
            <a:r>
              <a:rPr lang="en-US" i="1" smtClean="0"/>
              <a:t>2048 bit RSA SHA256</a:t>
            </a:r>
          </a:p>
          <a:p>
            <a:pPr>
              <a:buFont typeface="Arial" charset="0"/>
              <a:buNone/>
            </a:pPr>
            <a:endParaRPr lang="en-US" smtClean="0"/>
          </a:p>
        </p:txBody>
      </p:sp>
      <p:pic>
        <p:nvPicPr>
          <p:cNvPr id="62468" name="Picture 2"/>
          <p:cNvPicPr>
            <a:picLocks noChangeAspect="1" noChangeArrowheads="1"/>
          </p:cNvPicPr>
          <p:nvPr/>
        </p:nvPicPr>
        <p:blipFill>
          <a:blip r:embed="rId3" cstate="print"/>
          <a:srcRect/>
          <a:stretch>
            <a:fillRect/>
          </a:stretch>
        </p:blipFill>
        <p:spPr bwMode="auto">
          <a:xfrm>
            <a:off x="685800" y="2438400"/>
            <a:ext cx="7864475" cy="3276600"/>
          </a:xfrm>
          <a:prstGeom prst="rect">
            <a:avLst/>
          </a:prstGeom>
          <a:noFill/>
          <a:ln w="9525">
            <a:noFill/>
            <a:miter lim="800000"/>
            <a:headEnd/>
            <a:tailEnd/>
          </a:ln>
        </p:spPr>
      </p:pic>
      <p:sp>
        <p:nvSpPr>
          <p:cNvPr id="62469" name="Rectangle 5"/>
          <p:cNvSpPr>
            <a:spLocks noChangeArrowheads="1"/>
          </p:cNvSpPr>
          <p:nvPr/>
        </p:nvSpPr>
        <p:spPr bwMode="auto">
          <a:xfrm>
            <a:off x="304800" y="5934075"/>
            <a:ext cx="8458200" cy="647700"/>
          </a:xfrm>
          <a:prstGeom prst="rect">
            <a:avLst/>
          </a:prstGeom>
          <a:noFill/>
          <a:ln w="9525">
            <a:noFill/>
            <a:miter lim="800000"/>
            <a:headEnd/>
            <a:tailEnd/>
          </a:ln>
        </p:spPr>
        <p:txBody>
          <a:bodyPr>
            <a:spAutoFit/>
          </a:bodyPr>
          <a:lstStyle/>
          <a:p>
            <a:pPr eaLnBrk="0" hangingPunct="0">
              <a:spcBef>
                <a:spcPct val="30000"/>
              </a:spcBef>
            </a:pPr>
            <a:r>
              <a:rPr lang="en-US">
                <a:hlinkClick r:id="rId4"/>
              </a:rPr>
              <a:t>http://csrc.nist.gov/publications/nistpubs/800-57/sp800-57_PART3_key-management_Dec2009.pdf</a:t>
            </a:r>
            <a:r>
              <a:rPr lang="en-US"/>
              <a: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t>Crypto - Algorithms</a:t>
            </a:r>
          </a:p>
        </p:txBody>
      </p:sp>
      <p:sp>
        <p:nvSpPr>
          <p:cNvPr id="63491" name="Content Placeholder 2"/>
          <p:cNvSpPr>
            <a:spLocks noGrp="1"/>
          </p:cNvSpPr>
          <p:nvPr>
            <p:ph idx="1"/>
          </p:nvPr>
        </p:nvSpPr>
        <p:spPr/>
        <p:txBody>
          <a:bodyPr/>
          <a:lstStyle/>
          <a:p>
            <a:pPr eaLnBrk="1" hangingPunct="1"/>
            <a:r>
              <a:rPr lang="en-US" dirty="0" smtClean="0"/>
              <a:t>Local regulations may determine algorithm</a:t>
            </a:r>
          </a:p>
          <a:p>
            <a:pPr lvl="1" eaLnBrk="1" hangingPunct="1"/>
            <a:r>
              <a:rPr lang="en-US" dirty="0" smtClean="0"/>
              <a:t>GOST </a:t>
            </a:r>
          </a:p>
          <a:p>
            <a:pPr lvl="1" eaLnBrk="1" hangingPunct="1"/>
            <a:r>
              <a:rPr lang="en-US" dirty="0" smtClean="0"/>
              <a:t>DSA</a:t>
            </a:r>
          </a:p>
          <a:p>
            <a:pPr eaLnBrk="1" hangingPunct="1"/>
            <a:r>
              <a:rPr lang="en-US" dirty="0" smtClean="0"/>
              <a:t>Network limitations</a:t>
            </a:r>
          </a:p>
          <a:p>
            <a:pPr lvl="1" eaLnBrk="1" hangingPunct="1"/>
            <a:r>
              <a:rPr lang="en-US" dirty="0" smtClean="0"/>
              <a:t>Fragmentation means shorter key length is better</a:t>
            </a:r>
          </a:p>
          <a:p>
            <a:pPr lvl="1" eaLnBrk="1" hangingPunct="1"/>
            <a:r>
              <a:rPr lang="en-US" dirty="0" smtClean="0"/>
              <a:t>ZSK may be shorter since it gets rolled often</a:t>
            </a:r>
          </a:p>
          <a:p>
            <a:pPr lvl="1" eaLnBrk="1" hangingPunct="1"/>
            <a:r>
              <a:rPr lang="en-US" dirty="0" smtClean="0"/>
              <a:t>Elliptical is ideal – but not commonplace</a:t>
            </a:r>
          </a:p>
          <a:p>
            <a:pPr eaLnBrk="1" hangingPunct="1"/>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Crypto - Algorithms</a:t>
            </a:r>
          </a:p>
        </p:txBody>
      </p:sp>
      <p:sp>
        <p:nvSpPr>
          <p:cNvPr id="64515" name="Content Placeholder 4"/>
          <p:cNvSpPr>
            <a:spLocks noGrp="1"/>
          </p:cNvSpPr>
          <p:nvPr>
            <p:ph idx="1"/>
          </p:nvPr>
        </p:nvSpPr>
        <p:spPr/>
        <p:txBody>
          <a:bodyPr/>
          <a:lstStyle/>
          <a:p>
            <a:pPr eaLnBrk="1" hangingPunct="1"/>
            <a:r>
              <a:rPr lang="en-US" smtClean="0"/>
              <a:t>NSEC3 if required</a:t>
            </a:r>
          </a:p>
          <a:p>
            <a:pPr lvl="1" eaLnBrk="1" hangingPunct="1"/>
            <a:r>
              <a:rPr lang="en-US" smtClean="0"/>
              <a:t>Protects against zone walking </a:t>
            </a:r>
          </a:p>
          <a:p>
            <a:pPr lvl="1" eaLnBrk="1" hangingPunct="1"/>
            <a:r>
              <a:rPr lang="en-US" smtClean="0"/>
              <a:t>Avoid if not needed – adds overhead for small zones</a:t>
            </a:r>
          </a:p>
          <a:p>
            <a:pPr lvl="1" eaLnBrk="1" hangingPunct="1"/>
            <a:r>
              <a:rPr lang="en-US" smtClean="0"/>
              <a:t>Non-disclosure agreement? </a:t>
            </a:r>
          </a:p>
          <a:p>
            <a:pPr lvl="1" eaLnBrk="1" hangingPunct="1"/>
            <a:r>
              <a:rPr lang="en-US" smtClean="0"/>
              <a:t>Regulatory requirement?</a:t>
            </a:r>
          </a:p>
          <a:p>
            <a:pPr lvl="1" eaLnBrk="1" hangingPunct="1"/>
            <a:r>
              <a:rPr lang="en-US" smtClean="0"/>
              <a:t>Useful if zone is large, not trivially guessable (only “www” and “mail”) or structured (ip6.arpa), and not expected to have many signed delegations (“opt-out”  avoids recalculation). </a:t>
            </a:r>
          </a:p>
          <a:p>
            <a:pPr lvl="2" eaLnBrk="1" hangingPunct="1">
              <a:buFont typeface="Arial" charset="0"/>
              <a:buNone/>
            </a:pPr>
            <a:endParaRPr lang="en-US" smtClean="0"/>
          </a:p>
          <a:p>
            <a:endParaRPr 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Crypto - Hardware</a:t>
            </a:r>
          </a:p>
        </p:txBody>
      </p:sp>
      <p:sp>
        <p:nvSpPr>
          <p:cNvPr id="72707" name="Content Placeholder 2"/>
          <p:cNvSpPr>
            <a:spLocks noGrp="1"/>
          </p:cNvSpPr>
          <p:nvPr>
            <p:ph idx="1"/>
          </p:nvPr>
        </p:nvSpPr>
        <p:spPr>
          <a:xfrm>
            <a:off x="457200" y="1371600"/>
            <a:ext cx="8229600" cy="4525963"/>
          </a:xfrm>
        </p:spPr>
        <p:txBody>
          <a:bodyPr/>
          <a:lstStyle/>
          <a:p>
            <a:pPr eaLnBrk="1" hangingPunct="1"/>
            <a:r>
              <a:rPr lang="en-US" sz="2800" smtClean="0"/>
              <a:t>Satisfy your stakeholders</a:t>
            </a:r>
          </a:p>
          <a:p>
            <a:pPr lvl="1" eaLnBrk="1" hangingPunct="1"/>
            <a:r>
              <a:rPr lang="en-US" sz="2400" smtClean="0"/>
              <a:t>Doesn’t need to be certified to be secure (e.g., off-line PC)</a:t>
            </a:r>
          </a:p>
          <a:p>
            <a:pPr lvl="1" eaLnBrk="1" hangingPunct="1"/>
            <a:r>
              <a:rPr lang="en-US" sz="2400" smtClean="0"/>
              <a:t>Can use transparent process and procedures to instill trust</a:t>
            </a:r>
          </a:p>
          <a:p>
            <a:pPr lvl="1" eaLnBrk="1" hangingPunct="1"/>
            <a:r>
              <a:rPr lang="en-US" sz="2400" smtClean="0"/>
              <a:t>But most Registries use or plan to use HSM. Maybe CYA?</a:t>
            </a:r>
          </a:p>
          <a:p>
            <a:pPr eaLnBrk="1" hangingPunct="1"/>
            <a:r>
              <a:rPr lang="en-US" sz="2800" smtClean="0"/>
              <a:t>AT LEAST USE A GOOD Random Number Generator (RNG)!</a:t>
            </a:r>
            <a:endParaRPr lang="en-US" sz="2800" i="1" smtClean="0"/>
          </a:p>
          <a:p>
            <a:pPr eaLnBrk="1" hangingPunct="1"/>
            <a:r>
              <a:rPr lang="en-US" sz="2800" smtClean="0"/>
              <a:t>Use common standards avoid vendor lock-in. </a:t>
            </a:r>
          </a:p>
          <a:p>
            <a:pPr lvl="1" eaLnBrk="1" hangingPunct="1"/>
            <a:r>
              <a:rPr lang="en-US" sz="2400" smtClean="0"/>
              <a:t>Note: KSK rollover may be ~10 years.</a:t>
            </a:r>
          </a:p>
          <a:p>
            <a:pPr eaLnBrk="1" hangingPunct="1"/>
            <a:r>
              <a:rPr lang="en-US" sz="2800" smtClean="0"/>
              <a:t>Remember you must have a way to backup keys!</a:t>
            </a:r>
          </a:p>
          <a:p>
            <a:pPr>
              <a:buFont typeface="Arial" charset="0"/>
              <a:buNone/>
            </a:pPr>
            <a:endParaRPr lang="en-US" sz="280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t>Crypto - Hardware Security Module (HSM)</a:t>
            </a:r>
          </a:p>
        </p:txBody>
      </p:sp>
      <p:sp>
        <p:nvSpPr>
          <p:cNvPr id="73731" name="Content Placeholder 2"/>
          <p:cNvSpPr>
            <a:spLocks noGrp="1"/>
          </p:cNvSpPr>
          <p:nvPr>
            <p:ph idx="1"/>
          </p:nvPr>
        </p:nvSpPr>
        <p:spPr/>
        <p:txBody>
          <a:bodyPr/>
          <a:lstStyle/>
          <a:p>
            <a:pPr eaLnBrk="1" hangingPunct="1"/>
            <a:r>
              <a:rPr lang="en-US" sz="2400" dirty="0" smtClean="0"/>
              <a:t>FIPS 140-2 Level 3</a:t>
            </a:r>
          </a:p>
          <a:p>
            <a:pPr lvl="1" eaLnBrk="1" hangingPunct="1"/>
            <a:r>
              <a:rPr lang="en-US" sz="2000" dirty="0" smtClean="0"/>
              <a:t>Sun SCA6000 (~30000 RSA 1024/sec)  ~$10000 (was $1000!!)</a:t>
            </a:r>
          </a:p>
          <a:p>
            <a:pPr lvl="1" eaLnBrk="1" hangingPunct="1"/>
            <a:r>
              <a:rPr lang="en-US" sz="2000" dirty="0" smtClean="0"/>
              <a:t>Thales/</a:t>
            </a:r>
            <a:r>
              <a:rPr lang="en-US" sz="2000" dirty="0" err="1" smtClean="0"/>
              <a:t>Ncipher</a:t>
            </a:r>
            <a:r>
              <a:rPr lang="en-US" sz="2000" dirty="0" smtClean="0"/>
              <a:t> </a:t>
            </a:r>
            <a:r>
              <a:rPr lang="en-US" sz="2000" dirty="0" err="1" smtClean="0"/>
              <a:t>nshield</a:t>
            </a:r>
            <a:r>
              <a:rPr lang="en-US" sz="2000" dirty="0" smtClean="0"/>
              <a:t> (~500 RSA 1024/sec) ~$15000</a:t>
            </a:r>
          </a:p>
          <a:p>
            <a:pPr lvl="1" eaLnBrk="1" hangingPunct="1"/>
            <a:r>
              <a:rPr lang="en-US" sz="2000" dirty="0" err="1" smtClean="0"/>
              <a:t>Ultimaco</a:t>
            </a:r>
            <a:endParaRPr lang="en-US" sz="2400" dirty="0" smtClean="0"/>
          </a:p>
          <a:p>
            <a:pPr eaLnBrk="1" hangingPunct="1"/>
            <a:r>
              <a:rPr lang="en-US" sz="2400" dirty="0" smtClean="0"/>
              <a:t>FIPS 140-2 Level 4</a:t>
            </a:r>
          </a:p>
          <a:p>
            <a:pPr lvl="1" eaLnBrk="1" hangingPunct="1"/>
            <a:r>
              <a:rPr lang="en-US" sz="2000" dirty="0" smtClean="0"/>
              <a:t>AEP </a:t>
            </a:r>
            <a:r>
              <a:rPr lang="en-US" sz="2000" dirty="0" err="1" smtClean="0"/>
              <a:t>Keyper</a:t>
            </a:r>
            <a:r>
              <a:rPr lang="en-US" sz="2000" dirty="0" smtClean="0"/>
              <a:t> (~1200 RSA 1024/sec) ~$15000</a:t>
            </a:r>
          </a:p>
          <a:p>
            <a:pPr lvl="1" eaLnBrk="1" hangingPunct="1"/>
            <a:r>
              <a:rPr lang="en-US" sz="2000" dirty="0" smtClean="0"/>
              <a:t>IBM 4765 (~1000 RSA 1024/sec) ~$9000</a:t>
            </a:r>
          </a:p>
          <a:p>
            <a:pPr eaLnBrk="1" hangingPunct="1"/>
            <a:r>
              <a:rPr lang="en-US" sz="2400" dirty="0" smtClean="0"/>
              <a:t>Recognized by your national certification authority</a:t>
            </a:r>
          </a:p>
          <a:p>
            <a:pPr lvl="1" eaLnBrk="1" hangingPunct="1"/>
            <a:r>
              <a:rPr lang="en-US" sz="2000" dirty="0" err="1" smtClean="0"/>
              <a:t>Kryptus</a:t>
            </a:r>
            <a:r>
              <a:rPr lang="en-US" sz="2000" dirty="0" smtClean="0"/>
              <a:t> (Brazil) ~ $2500</a:t>
            </a:r>
          </a:p>
          <a:p>
            <a:pPr lvl="1" eaLnBrk="1" hangingPunct="1"/>
            <a:endParaRPr lang="en-US" sz="2400" dirty="0" smtClean="0"/>
          </a:p>
          <a:p>
            <a:pPr eaLnBrk="1" hangingPunct="1">
              <a:buFont typeface="Arial" charset="0"/>
              <a:buNone/>
            </a:pPr>
            <a:r>
              <a:rPr lang="en-US" sz="1800" dirty="0" smtClean="0"/>
              <a:t>Study:</a:t>
            </a:r>
            <a:r>
              <a:rPr lang="en-US" sz="1800" dirty="0" smtClean="0">
                <a:hlinkClick r:id="rId2"/>
              </a:rPr>
              <a:t> http://www.opendnssec.org/wp-content/uploads/2011/01/A-Review-of-Hardware-Security-Modules-Fall-2010.pdf</a:t>
            </a:r>
            <a:endParaRPr lang="en-US" sz="1800" dirty="0" smtClean="0"/>
          </a:p>
          <a:p>
            <a:pPr lvl="1" eaLnBrk="1" hangingPunct="1"/>
            <a:endParaRPr lang="en-US" sz="2000"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mtClean="0"/>
              <a:t>Crypto - PKCS11</a:t>
            </a:r>
          </a:p>
        </p:txBody>
      </p:sp>
      <p:sp>
        <p:nvSpPr>
          <p:cNvPr id="74755" name="Content Placeholder 2"/>
          <p:cNvSpPr>
            <a:spLocks noGrp="1"/>
          </p:cNvSpPr>
          <p:nvPr>
            <p:ph idx="1"/>
          </p:nvPr>
        </p:nvSpPr>
        <p:spPr/>
        <p:txBody>
          <a:bodyPr/>
          <a:lstStyle/>
          <a:p>
            <a:r>
              <a:rPr lang="en-US" smtClean="0"/>
              <a:t>A common interface for HSM and smartcards</a:t>
            </a:r>
          </a:p>
          <a:p>
            <a:pPr lvl="1"/>
            <a:r>
              <a:rPr lang="en-US" smtClean="0"/>
              <a:t>C_Sign()</a:t>
            </a:r>
          </a:p>
          <a:p>
            <a:pPr lvl="1"/>
            <a:r>
              <a:rPr lang="en-US" smtClean="0"/>
              <a:t>C_GeneratePair()</a:t>
            </a:r>
          </a:p>
          <a:p>
            <a:r>
              <a:rPr lang="en-US" smtClean="0"/>
              <a:t>Avoids vendor lock-in - somewhat</a:t>
            </a:r>
          </a:p>
          <a:p>
            <a:r>
              <a:rPr lang="en-US" smtClean="0"/>
              <a:t>Vendor Supplied Drivers (mostly Linux, Windows) and some open source</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94" y="59875"/>
            <a:ext cx="8229600" cy="1143000"/>
          </a:xfrm>
        </p:spPr>
        <p:txBody>
          <a:bodyPr/>
          <a:lstStyle/>
          <a:p>
            <a:r>
              <a:rPr lang="en-US" dirty="0" smtClean="0"/>
              <a:t>One way to do this</a:t>
            </a:r>
            <a:endParaRPr lang="en-US" dirty="0"/>
          </a:p>
        </p:txBody>
      </p:sp>
      <p:sp>
        <p:nvSpPr>
          <p:cNvPr id="4" name="TextBox 3"/>
          <p:cNvSpPr txBox="1"/>
          <p:nvPr/>
        </p:nvSpPr>
        <p:spPr>
          <a:xfrm>
            <a:off x="1611337" y="3352800"/>
            <a:ext cx="1905000" cy="461665"/>
          </a:xfrm>
          <a:prstGeom prst="rect">
            <a:avLst/>
          </a:prstGeom>
          <a:noFill/>
          <a:ln w="38100">
            <a:solidFill>
              <a:schemeClr val="tx1"/>
            </a:solidFill>
          </a:ln>
        </p:spPr>
        <p:txBody>
          <a:bodyPr wrap="square" rtlCol="0">
            <a:spAutoFit/>
          </a:bodyPr>
          <a:lstStyle/>
          <a:p>
            <a:r>
              <a:rPr lang="en-US" sz="2400" dirty="0" err="1" smtClean="0"/>
              <a:t>nameserver</a:t>
            </a:r>
            <a:endParaRPr lang="en-US" sz="2400" dirty="0"/>
          </a:p>
        </p:txBody>
      </p:sp>
      <p:grpSp>
        <p:nvGrpSpPr>
          <p:cNvPr id="7" name="Group 6"/>
          <p:cNvGrpSpPr/>
          <p:nvPr/>
        </p:nvGrpSpPr>
        <p:grpSpPr>
          <a:xfrm>
            <a:off x="1203374" y="4235733"/>
            <a:ext cx="2743200" cy="1772825"/>
            <a:chOff x="1600200" y="3779595"/>
            <a:chExt cx="2743200" cy="1772825"/>
          </a:xfrm>
        </p:grpSpPr>
        <p:sp>
          <p:nvSpPr>
            <p:cNvPr id="5" name="Flowchart: Magnetic Disk 4"/>
            <p:cNvSpPr/>
            <p:nvPr/>
          </p:nvSpPr>
          <p:spPr>
            <a:xfrm>
              <a:off x="2411437" y="3779595"/>
              <a:ext cx="1143000" cy="13716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00200" y="5029200"/>
              <a:ext cx="2743200" cy="523220"/>
            </a:xfrm>
            <a:prstGeom prst="rect">
              <a:avLst/>
            </a:prstGeom>
            <a:noFill/>
            <a:ln w="38100">
              <a:noFill/>
            </a:ln>
          </p:spPr>
          <p:txBody>
            <a:bodyPr wrap="square" rtlCol="0">
              <a:spAutoFit/>
            </a:bodyPr>
            <a:lstStyle/>
            <a:p>
              <a:pPr algn="ctr"/>
              <a:r>
                <a:rPr lang="en-US" sz="2800" dirty="0" err="1"/>
                <a:t>m</a:t>
              </a:r>
              <a:r>
                <a:rPr lang="en-US" sz="2800" dirty="0" err="1" smtClean="0"/>
                <a:t>ydomain.zone</a:t>
              </a:r>
              <a:endParaRPr lang="en-US" sz="2800" dirty="0"/>
            </a:p>
          </p:txBody>
        </p:sp>
      </p:grpSp>
      <p:sp>
        <p:nvSpPr>
          <p:cNvPr id="8" name="TextBox 7"/>
          <p:cNvSpPr txBox="1"/>
          <p:nvPr/>
        </p:nvSpPr>
        <p:spPr>
          <a:xfrm>
            <a:off x="4874456" y="3332069"/>
            <a:ext cx="1905000" cy="523220"/>
          </a:xfrm>
          <a:prstGeom prst="rect">
            <a:avLst/>
          </a:prstGeom>
          <a:noFill/>
          <a:ln w="38100">
            <a:solidFill>
              <a:schemeClr val="tx1"/>
            </a:solidFill>
          </a:ln>
        </p:spPr>
        <p:txBody>
          <a:bodyPr wrap="square" rtlCol="0">
            <a:spAutoFit/>
          </a:bodyPr>
          <a:lstStyle/>
          <a:p>
            <a:pPr algn="ctr"/>
            <a:r>
              <a:rPr lang="en-US" sz="2800" dirty="0" smtClean="0"/>
              <a:t>signer</a:t>
            </a:r>
            <a:endParaRPr lang="en-US" sz="2800" dirty="0"/>
          </a:p>
        </p:txBody>
      </p:sp>
      <p:grpSp>
        <p:nvGrpSpPr>
          <p:cNvPr id="9" name="Group 8"/>
          <p:cNvGrpSpPr/>
          <p:nvPr/>
        </p:nvGrpSpPr>
        <p:grpSpPr>
          <a:xfrm>
            <a:off x="4060288" y="4130115"/>
            <a:ext cx="3886200" cy="1772825"/>
            <a:chOff x="1181100" y="3779595"/>
            <a:chExt cx="3886200" cy="1772825"/>
          </a:xfrm>
        </p:grpSpPr>
        <p:sp>
          <p:nvSpPr>
            <p:cNvPr id="10" name="Flowchart: Magnetic Disk 9"/>
            <p:cNvSpPr/>
            <p:nvPr/>
          </p:nvSpPr>
          <p:spPr>
            <a:xfrm>
              <a:off x="2411437" y="3779595"/>
              <a:ext cx="1143000" cy="13716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81100" y="5029200"/>
              <a:ext cx="3886200" cy="523220"/>
            </a:xfrm>
            <a:prstGeom prst="rect">
              <a:avLst/>
            </a:prstGeom>
            <a:noFill/>
            <a:ln w="38100">
              <a:noFill/>
            </a:ln>
          </p:spPr>
          <p:txBody>
            <a:bodyPr wrap="square" rtlCol="0">
              <a:spAutoFit/>
            </a:bodyPr>
            <a:lstStyle/>
            <a:p>
              <a:pPr algn="ctr"/>
              <a:r>
                <a:rPr lang="en-US" sz="2800" dirty="0" err="1" smtClean="0"/>
                <a:t>mydomain.zone.signed</a:t>
              </a:r>
              <a:endParaRPr lang="en-US" sz="2800" dirty="0"/>
            </a:p>
          </p:txBody>
        </p:sp>
      </p:grpSp>
      <p:sp>
        <p:nvSpPr>
          <p:cNvPr id="13" name="Flowchart: Magnetic Disk 12"/>
          <p:cNvSpPr/>
          <p:nvPr/>
        </p:nvSpPr>
        <p:spPr>
          <a:xfrm>
            <a:off x="5258973" y="1733499"/>
            <a:ext cx="1143000" cy="13716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455356" y="1231468"/>
            <a:ext cx="2743200" cy="523220"/>
          </a:xfrm>
          <a:prstGeom prst="rect">
            <a:avLst/>
          </a:prstGeom>
          <a:noFill/>
          <a:ln w="38100">
            <a:noFill/>
          </a:ln>
        </p:spPr>
        <p:txBody>
          <a:bodyPr wrap="square" rtlCol="0">
            <a:spAutoFit/>
          </a:bodyPr>
          <a:lstStyle/>
          <a:p>
            <a:pPr algn="ctr"/>
            <a:r>
              <a:rPr lang="en-US" sz="2800" dirty="0" smtClean="0"/>
              <a:t>keys</a:t>
            </a:r>
            <a:endParaRPr lang="en-US" sz="2800" dirty="0"/>
          </a:p>
        </p:txBody>
      </p:sp>
      <p:sp>
        <p:nvSpPr>
          <p:cNvPr id="15" name="Cloud 14"/>
          <p:cNvSpPr/>
          <p:nvPr/>
        </p:nvSpPr>
        <p:spPr>
          <a:xfrm>
            <a:off x="7467600" y="2597317"/>
            <a:ext cx="1219200" cy="1838991"/>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4" idx="3"/>
            <a:endCxn id="8" idx="1"/>
          </p:cNvCxnSpPr>
          <p:nvPr/>
        </p:nvCxnSpPr>
        <p:spPr>
          <a:xfrm>
            <a:off x="3516337" y="3583633"/>
            <a:ext cx="1358119" cy="100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8" idx="3"/>
          </p:cNvCxnSpPr>
          <p:nvPr/>
        </p:nvCxnSpPr>
        <p:spPr>
          <a:xfrm>
            <a:off x="6779456" y="3593679"/>
            <a:ext cx="688144" cy="207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3" idx="3"/>
            <a:endCxn id="8" idx="0"/>
          </p:cNvCxnSpPr>
          <p:nvPr/>
        </p:nvCxnSpPr>
        <p:spPr>
          <a:xfrm flipH="1">
            <a:off x="5826956" y="3105099"/>
            <a:ext cx="3517" cy="22697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826956" y="3880401"/>
            <a:ext cx="35169" cy="2748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4" idx="2"/>
            <a:endCxn id="5" idx="1"/>
          </p:cNvCxnSpPr>
          <p:nvPr/>
        </p:nvCxnSpPr>
        <p:spPr>
          <a:xfrm>
            <a:off x="2563837" y="3814465"/>
            <a:ext cx="22274" cy="4212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85343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Crypto - Smartcards / Tokens</a:t>
            </a:r>
          </a:p>
        </p:txBody>
      </p:sp>
      <p:sp>
        <p:nvSpPr>
          <p:cNvPr id="75779" name="Content Placeholder 2"/>
          <p:cNvSpPr>
            <a:spLocks noGrp="1"/>
          </p:cNvSpPr>
          <p:nvPr>
            <p:ph idx="1"/>
          </p:nvPr>
        </p:nvSpPr>
        <p:spPr>
          <a:xfrm>
            <a:off x="457200" y="1371600"/>
            <a:ext cx="8229600" cy="4754563"/>
          </a:xfrm>
        </p:spPr>
        <p:txBody>
          <a:bodyPr/>
          <a:lstStyle/>
          <a:p>
            <a:r>
              <a:rPr lang="en-US" sz="2400" dirty="0" smtClean="0"/>
              <a:t>Smartcards (PKI)  (card reader ~$12)</a:t>
            </a:r>
          </a:p>
          <a:p>
            <a:pPr lvl="1"/>
            <a:r>
              <a:rPr lang="en-US" sz="2000" dirty="0" err="1" smtClean="0"/>
              <a:t>AthenaSC</a:t>
            </a:r>
            <a:r>
              <a:rPr lang="en-US" sz="2000" dirty="0" smtClean="0"/>
              <a:t> </a:t>
            </a:r>
            <a:r>
              <a:rPr lang="en-US" sz="2000" dirty="0" err="1" smtClean="0"/>
              <a:t>IDProtect</a:t>
            </a:r>
            <a:r>
              <a:rPr lang="en-US" sz="2000" dirty="0" smtClean="0"/>
              <a:t> ~$30</a:t>
            </a:r>
          </a:p>
          <a:p>
            <a:pPr lvl="1"/>
            <a:r>
              <a:rPr lang="en-US" sz="2000" dirty="0" err="1" smtClean="0"/>
              <a:t>Feitian</a:t>
            </a:r>
            <a:r>
              <a:rPr lang="en-US" sz="2000" dirty="0" smtClean="0"/>
              <a:t> ~$5-10</a:t>
            </a:r>
          </a:p>
          <a:p>
            <a:pPr lvl="1"/>
            <a:r>
              <a:rPr lang="en-US" sz="2000" dirty="0" err="1" smtClean="0"/>
              <a:t>Aventra</a:t>
            </a:r>
            <a:r>
              <a:rPr lang="en-US" sz="2000" dirty="0" smtClean="0"/>
              <a:t> ~$11</a:t>
            </a:r>
          </a:p>
          <a:p>
            <a:r>
              <a:rPr lang="en-US" sz="2400" dirty="0" smtClean="0"/>
              <a:t>TPM</a:t>
            </a:r>
          </a:p>
          <a:p>
            <a:pPr lvl="1"/>
            <a:r>
              <a:rPr lang="en-US" sz="2000" dirty="0" smtClean="0"/>
              <a:t>Built into many PCs</a:t>
            </a:r>
          </a:p>
          <a:p>
            <a:r>
              <a:rPr lang="en-US" sz="2400" dirty="0" smtClean="0"/>
              <a:t>Token</a:t>
            </a:r>
          </a:p>
          <a:p>
            <a:pPr lvl="1" eaLnBrk="1" hangingPunct="1"/>
            <a:r>
              <a:rPr lang="en-US" sz="2000" dirty="0" smtClean="0"/>
              <a:t>Aladdin/</a:t>
            </a:r>
            <a:r>
              <a:rPr lang="en-US" sz="2000" dirty="0" err="1" smtClean="0"/>
              <a:t>SafeNet</a:t>
            </a:r>
            <a:r>
              <a:rPr lang="en-US" sz="2000" dirty="0" smtClean="0"/>
              <a:t> USB e-Token ~$50</a:t>
            </a:r>
          </a:p>
          <a:p>
            <a:r>
              <a:rPr lang="en-US" sz="2400" dirty="0" smtClean="0"/>
              <a:t>Open source PKCS11 Drivers available</a:t>
            </a:r>
          </a:p>
          <a:p>
            <a:pPr lvl="1"/>
            <a:r>
              <a:rPr lang="en-US" sz="2000" dirty="0" err="1" smtClean="0"/>
              <a:t>OpenSC</a:t>
            </a:r>
            <a:endParaRPr lang="en-US" sz="2000" dirty="0" smtClean="0"/>
          </a:p>
          <a:p>
            <a:r>
              <a:rPr lang="en-US" sz="2400" dirty="0" smtClean="0"/>
              <a:t>Has RNG</a:t>
            </a:r>
          </a:p>
          <a:p>
            <a:r>
              <a:rPr lang="en-US" sz="2400" dirty="0" smtClean="0"/>
              <a:t>Slow ~0.5-10 1024 RSA signatures per second</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533400" y="381000"/>
            <a:ext cx="8610600" cy="944563"/>
          </a:xfrm>
        </p:spPr>
        <p:txBody>
          <a:bodyPr/>
          <a:lstStyle/>
          <a:p>
            <a:r>
              <a:rPr lang="en-US" smtClean="0"/>
              <a:t>Crypto -Random Number Generator</a:t>
            </a:r>
          </a:p>
        </p:txBody>
      </p:sp>
      <p:sp>
        <p:nvSpPr>
          <p:cNvPr id="76803" name="Content Placeholder 2"/>
          <p:cNvSpPr>
            <a:spLocks noGrp="1"/>
          </p:cNvSpPr>
          <p:nvPr>
            <p:ph idx="1"/>
          </p:nvPr>
        </p:nvSpPr>
        <p:spPr>
          <a:xfrm>
            <a:off x="457200" y="1365110"/>
            <a:ext cx="8229600" cy="4525963"/>
          </a:xfrm>
        </p:spPr>
        <p:txBody>
          <a:bodyPr/>
          <a:lstStyle/>
          <a:p>
            <a:pPr>
              <a:buFont typeface="Calibri" pitchFamily="34" charset="0"/>
              <a:buChar char="X"/>
            </a:pPr>
            <a:r>
              <a:rPr lang="en-US" dirty="0" smtClean="0"/>
              <a:t>rand()</a:t>
            </a:r>
          </a:p>
          <a:p>
            <a:pPr>
              <a:buFont typeface="Calibri" pitchFamily="34" charset="0"/>
              <a:buChar char="X"/>
            </a:pPr>
            <a:r>
              <a:rPr lang="en-US" dirty="0" smtClean="0"/>
              <a:t>Netscape: </a:t>
            </a:r>
            <a:r>
              <a:rPr lang="en-US" dirty="0" err="1" smtClean="0"/>
              <a:t>Date+PIDs</a:t>
            </a:r>
            <a:endParaRPr lang="en-US" dirty="0" smtClean="0"/>
          </a:p>
          <a:p>
            <a:pPr>
              <a:buFont typeface="Wingdings" pitchFamily="2" charset="2"/>
              <a:buChar char="ü"/>
            </a:pPr>
            <a:r>
              <a:rPr lang="en-US" dirty="0" err="1" smtClean="0"/>
              <a:t>LavaRand</a:t>
            </a:r>
            <a:endParaRPr lang="en-US" dirty="0" smtClean="0"/>
          </a:p>
          <a:p>
            <a:pPr>
              <a:buFont typeface="Calibri" pitchFamily="34" charset="0"/>
              <a:buChar char="?"/>
            </a:pPr>
            <a:r>
              <a:rPr lang="en-US" dirty="0" smtClean="0"/>
              <a:t>System Entropy </a:t>
            </a:r>
            <a:r>
              <a:rPr lang="en-US" dirty="0"/>
              <a:t>(</a:t>
            </a:r>
            <a:r>
              <a:rPr lang="en-US" dirty="0" smtClean="0"/>
              <a:t>/</a:t>
            </a:r>
            <a:r>
              <a:rPr lang="en-US" dirty="0" err="1" smtClean="0"/>
              <a:t>dev</a:t>
            </a:r>
            <a:r>
              <a:rPr lang="en-US" dirty="0" smtClean="0"/>
              <a:t>/random-</a:t>
            </a:r>
            <a:r>
              <a:rPr lang="en-US" dirty="0" err="1" smtClean="0"/>
              <a:t>urandom</a:t>
            </a:r>
            <a:r>
              <a:rPr lang="en-US" dirty="0" smtClean="0"/>
              <a:t>) </a:t>
            </a:r>
          </a:p>
          <a:p>
            <a:pPr>
              <a:buFont typeface="Calibri" pitchFamily="34" charset="0"/>
              <a:buChar char="?"/>
            </a:pPr>
            <a:r>
              <a:rPr lang="en-US" dirty="0" smtClean="0"/>
              <a:t>H/W, Quantum Mechanical (laser)  $$</a:t>
            </a:r>
          </a:p>
          <a:p>
            <a:pPr>
              <a:buFont typeface="Wingdings" pitchFamily="2" charset="2"/>
              <a:buChar char="ü"/>
            </a:pPr>
            <a:r>
              <a:rPr lang="en-US" dirty="0" smtClean="0"/>
              <a:t>Standards based (FIPS, NIST 800-90 DRBG) </a:t>
            </a:r>
          </a:p>
          <a:p>
            <a:pPr>
              <a:buFont typeface="Wingdings" pitchFamily="2" charset="2"/>
              <a:buChar char="ü"/>
            </a:pPr>
            <a:r>
              <a:rPr lang="en-US" dirty="0" smtClean="0"/>
              <a:t>Built into CPU chips</a:t>
            </a:r>
          </a:p>
        </p:txBody>
      </p:sp>
      <p:pic>
        <p:nvPicPr>
          <p:cNvPr id="76804" name="Picture 4"/>
          <p:cNvPicPr>
            <a:picLocks noChangeAspect="1" noChangeArrowheads="1"/>
          </p:cNvPicPr>
          <p:nvPr/>
        </p:nvPicPr>
        <p:blipFill>
          <a:blip r:embed="rId2" cstate="print"/>
          <a:srcRect/>
          <a:stretch>
            <a:fillRect/>
          </a:stretch>
        </p:blipFill>
        <p:spPr bwMode="auto">
          <a:xfrm>
            <a:off x="6477000" y="5334000"/>
            <a:ext cx="1524000" cy="1143000"/>
          </a:xfrm>
          <a:prstGeom prst="rect">
            <a:avLst/>
          </a:prstGeom>
          <a:noFill/>
          <a:ln w="9525">
            <a:noFill/>
            <a:miter lim="800000"/>
            <a:headEnd/>
            <a:tailEnd/>
          </a:ln>
        </p:spPr>
      </p:pic>
      <p:pic>
        <p:nvPicPr>
          <p:cNvPr id="76805" name="Picture 7" descr="Random Number"/>
          <p:cNvPicPr>
            <a:picLocks noChangeAspect="1" noChangeArrowheads="1"/>
          </p:cNvPicPr>
          <p:nvPr/>
        </p:nvPicPr>
        <p:blipFill>
          <a:blip r:embed="rId3" cstate="print"/>
          <a:srcRect/>
          <a:stretch>
            <a:fillRect/>
          </a:stretch>
        </p:blipFill>
        <p:spPr bwMode="auto">
          <a:xfrm>
            <a:off x="4495800" y="1447800"/>
            <a:ext cx="3810000" cy="1371600"/>
          </a:xfrm>
          <a:prstGeom prst="rect">
            <a:avLst/>
          </a:prstGeom>
          <a:noFill/>
          <a:ln w="9525">
            <a:noFill/>
            <a:miter lim="800000"/>
            <a:headEnd/>
            <a:tailEnd/>
          </a:ln>
        </p:spPr>
      </p:pic>
      <p:pic>
        <p:nvPicPr>
          <p:cNvPr id="76806" name="Picture 2" descr="image of lava lamp"/>
          <p:cNvPicPr>
            <a:picLocks noChangeAspect="1" noChangeArrowheads="1"/>
          </p:cNvPicPr>
          <p:nvPr/>
        </p:nvPicPr>
        <p:blipFill>
          <a:blip r:embed="rId4" cstate="print"/>
          <a:srcRect/>
          <a:stretch>
            <a:fillRect/>
          </a:stretch>
        </p:blipFill>
        <p:spPr bwMode="auto">
          <a:xfrm>
            <a:off x="7924800" y="3048000"/>
            <a:ext cx="952500" cy="225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Crypto - FIPS 140-2 Level 4 HSM</a:t>
            </a:r>
          </a:p>
        </p:txBody>
      </p:sp>
      <p:sp>
        <p:nvSpPr>
          <p:cNvPr id="77827" name="Content Placeholder 2"/>
          <p:cNvSpPr>
            <a:spLocks noGrp="1"/>
          </p:cNvSpPr>
          <p:nvPr>
            <p:ph idx="1"/>
          </p:nvPr>
        </p:nvSpPr>
        <p:spPr>
          <a:xfrm>
            <a:off x="457200" y="1600200"/>
            <a:ext cx="3352800" cy="762000"/>
          </a:xfrm>
        </p:spPr>
        <p:txBody>
          <a:bodyPr/>
          <a:lstStyle/>
          <a:p>
            <a:pPr>
              <a:buFont typeface="Arial" charset="0"/>
              <a:buNone/>
            </a:pPr>
            <a:r>
              <a:rPr lang="en-US" dirty="0" smtClean="0"/>
              <a:t>Root, .FR, .CA …</a:t>
            </a:r>
          </a:p>
        </p:txBody>
      </p:sp>
      <p:pic>
        <p:nvPicPr>
          <p:cNvPr id="4" name="Picture 1"/>
          <p:cNvPicPr>
            <a:picLocks noChangeAspect="1" noChangeArrowheads="1"/>
          </p:cNvPicPr>
          <p:nvPr/>
        </p:nvPicPr>
        <p:blipFill>
          <a:blip r:embed="rId2" cstate="print"/>
          <a:srcRect/>
          <a:stretch>
            <a:fillRect/>
          </a:stretch>
        </p:blipFill>
        <p:spPr bwMode="auto">
          <a:xfrm>
            <a:off x="1524000" y="2667000"/>
            <a:ext cx="5715000" cy="3333750"/>
          </a:xfrm>
          <a:prstGeom prst="rect">
            <a:avLst/>
          </a:prstGeom>
          <a:noFill/>
          <a:ln w="9525">
            <a:noFill/>
            <a:miter lim="800000"/>
            <a:headEnd/>
            <a:tailEnd/>
          </a:ln>
          <a:effectLst>
            <a:outerShdw blurRad="292100" dist="139700" dir="2700000" algn="tl" rotWithShape="0">
              <a:srgbClr val="333333">
                <a:alpha val="65000"/>
              </a:srgbClr>
            </a:outerShdw>
          </a:effectLst>
        </p:spPr>
      </p:pic>
      <p:pic>
        <p:nvPicPr>
          <p:cNvPr id="77829" name="Picture 4"/>
          <p:cNvPicPr>
            <a:picLocks noChangeAspect="1" noChangeArrowheads="1"/>
          </p:cNvPicPr>
          <p:nvPr/>
        </p:nvPicPr>
        <p:blipFill>
          <a:blip r:embed="rId3" cstate="print"/>
          <a:srcRect/>
          <a:stretch>
            <a:fillRect/>
          </a:stretch>
        </p:blipFill>
        <p:spPr bwMode="auto">
          <a:xfrm>
            <a:off x="6667500" y="1447800"/>
            <a:ext cx="2476500"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idx="1"/>
          </p:nvPr>
        </p:nvSpPr>
        <p:spPr>
          <a:xfrm>
            <a:off x="457200" y="1905000"/>
            <a:ext cx="8229600" cy="4221163"/>
          </a:xfrm>
        </p:spPr>
        <p:txBody>
          <a:bodyPr/>
          <a:lstStyle/>
          <a:p>
            <a:r>
              <a:rPr lang="en-US" dirty="0" smtClean="0"/>
              <a:t>But FIPS 140-2 Level 3 is also common</a:t>
            </a:r>
          </a:p>
          <a:p>
            <a:r>
              <a:rPr lang="en-US" dirty="0" smtClean="0"/>
              <a:t>Many TLDs using Level 3 .com , .se, .</a:t>
            </a:r>
            <a:r>
              <a:rPr lang="en-US" dirty="0" err="1" smtClean="0"/>
              <a:t>uk</a:t>
            </a:r>
            <a:r>
              <a:rPr lang="en-US" dirty="0" smtClean="0"/>
              <a:t>, .com, etc… $10K-$40K</a:t>
            </a:r>
          </a:p>
          <a:p>
            <a:endParaRPr lang="en-US" dirty="0" smtClean="0"/>
          </a:p>
        </p:txBody>
      </p:sp>
      <p:sp>
        <p:nvSpPr>
          <p:cNvPr id="78851" name="Title 1"/>
          <p:cNvSpPr>
            <a:spLocks noGrp="1"/>
          </p:cNvSpPr>
          <p:nvPr>
            <p:ph type="title"/>
          </p:nvPr>
        </p:nvSpPr>
        <p:spPr/>
        <p:txBody>
          <a:bodyPr/>
          <a:lstStyle/>
          <a:p>
            <a:r>
              <a:rPr lang="en-US" smtClean="0"/>
              <a:t>Crypto – FIPS Level 3 HSM</a:t>
            </a:r>
          </a:p>
        </p:txBody>
      </p:sp>
      <p:pic>
        <p:nvPicPr>
          <p:cNvPr id="78852" name="Picture 4" descr="http://www.cesnet.cz/doc/2008/zprava/sca_6000.jpg"/>
          <p:cNvPicPr>
            <a:picLocks noChangeAspect="1" noChangeArrowheads="1"/>
          </p:cNvPicPr>
          <p:nvPr/>
        </p:nvPicPr>
        <p:blipFill>
          <a:blip r:embed="rId2" cstate="print"/>
          <a:srcRect/>
          <a:stretch>
            <a:fillRect/>
          </a:stretch>
        </p:blipFill>
        <p:spPr bwMode="auto">
          <a:xfrm>
            <a:off x="838200" y="3962400"/>
            <a:ext cx="2362200" cy="1771650"/>
          </a:xfrm>
          <a:prstGeom prst="rect">
            <a:avLst/>
          </a:prstGeom>
          <a:noFill/>
          <a:ln w="9525">
            <a:noFill/>
            <a:miter lim="800000"/>
            <a:headEnd/>
            <a:tailEnd/>
          </a:ln>
        </p:spPr>
      </p:pic>
      <p:sp>
        <p:nvSpPr>
          <p:cNvPr id="78853" name="AutoShape 3" descr="http://www.chrysalis-its.com/images/Products/Luna_CA4.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pic>
        <p:nvPicPr>
          <p:cNvPr id="78854" name="Picture 4"/>
          <p:cNvPicPr>
            <a:picLocks noChangeAspect="1" noChangeArrowheads="1"/>
          </p:cNvPicPr>
          <p:nvPr/>
        </p:nvPicPr>
        <p:blipFill>
          <a:blip r:embed="rId3" cstate="print"/>
          <a:srcRect/>
          <a:stretch>
            <a:fillRect/>
          </a:stretch>
        </p:blipFill>
        <p:spPr bwMode="auto">
          <a:xfrm>
            <a:off x="4038600" y="4191000"/>
            <a:ext cx="4743450" cy="187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 implementation can be </a:t>
            </a:r>
            <a:r>
              <a:rPr lang="en-US" dirty="0" err="1" smtClean="0"/>
              <a:t>thi</a:t>
            </a:r>
            <a:r>
              <a:rPr lang="en-US" dirty="0" smtClean="0"/>
              <a:t>$</a:t>
            </a:r>
            <a:endParaRPr lang="en-US" dirty="0"/>
          </a:p>
        </p:txBody>
      </p:sp>
      <p:pic>
        <p:nvPicPr>
          <p:cNvPr id="4" name="Picture 2" descr="https://www.iana.org/_img/systrust.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43200" y="1295400"/>
            <a:ext cx="1066800" cy="213360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3200400" y="5290862"/>
            <a:ext cx="3396452" cy="1343576"/>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609600" y="1676400"/>
            <a:ext cx="2209800" cy="1647825"/>
          </a:xfrm>
          <a:prstGeom prst="rect">
            <a:avLst/>
          </a:prstGeom>
          <a:noFill/>
          <a:ln w="9525">
            <a:noFill/>
            <a:miter lim="800000"/>
            <a:headEnd/>
            <a:tailEnd/>
          </a:ln>
        </p:spPr>
      </p:pic>
      <p:pic>
        <p:nvPicPr>
          <p:cNvPr id="7" name="Picture 2" descr="http://t2.gstatic.com/images?q=tbn:ANd9GcStGqmng3BjcQWK2rxpW3RiiSt0H9qFmo8lgCEmoMOMdw859A_a"/>
          <p:cNvPicPr>
            <a:picLocks noChangeAspect="1" noChangeArrowheads="1"/>
          </p:cNvPicPr>
          <p:nvPr/>
        </p:nvPicPr>
        <p:blipFill>
          <a:blip r:embed="rId6" cstate="print"/>
          <a:srcRect/>
          <a:stretch>
            <a:fillRect/>
          </a:stretch>
        </p:blipFill>
        <p:spPr bwMode="auto">
          <a:xfrm>
            <a:off x="3810000" y="1295400"/>
            <a:ext cx="1937548" cy="1524000"/>
          </a:xfrm>
          <a:prstGeom prst="rect">
            <a:avLst/>
          </a:prstGeom>
          <a:noFill/>
          <a:ln w="9525">
            <a:noFill/>
            <a:miter lim="800000"/>
            <a:headEnd/>
            <a:tailEnd/>
          </a:ln>
        </p:spPr>
      </p:pic>
      <p:pic>
        <p:nvPicPr>
          <p:cNvPr id="8" name="Picture 4"/>
          <p:cNvPicPr>
            <a:picLocks noChangeAspect="1" noChangeArrowheads="1"/>
          </p:cNvPicPr>
          <p:nvPr/>
        </p:nvPicPr>
        <p:blipFill>
          <a:blip r:embed="rId7" cstate="print"/>
          <a:srcRect/>
          <a:stretch>
            <a:fillRect/>
          </a:stretch>
        </p:blipFill>
        <p:spPr bwMode="auto">
          <a:xfrm>
            <a:off x="5943600" y="1447800"/>
            <a:ext cx="2994025" cy="2062163"/>
          </a:xfrm>
          <a:prstGeom prst="rect">
            <a:avLst/>
          </a:prstGeom>
          <a:noFill/>
          <a:ln w="9525">
            <a:noFill/>
            <a:miter lim="800000"/>
            <a:headEnd/>
            <a:tailEnd/>
          </a:ln>
        </p:spPr>
      </p:pic>
      <p:pic>
        <p:nvPicPr>
          <p:cNvPr id="9" name="Picture 4" descr="http://www.cesnet.cz/doc/2008/zprava/sca_6000.jpg"/>
          <p:cNvPicPr>
            <a:picLocks noChangeAspect="1" noChangeArrowheads="1"/>
          </p:cNvPicPr>
          <p:nvPr/>
        </p:nvPicPr>
        <p:blipFill>
          <a:blip r:embed="rId8" cstate="print"/>
          <a:srcRect/>
          <a:stretch>
            <a:fillRect/>
          </a:stretch>
        </p:blipFill>
        <p:spPr bwMode="auto">
          <a:xfrm>
            <a:off x="609600" y="3733800"/>
            <a:ext cx="2971800" cy="2228850"/>
          </a:xfrm>
          <a:prstGeom prst="rect">
            <a:avLst/>
          </a:prstGeom>
          <a:noFill/>
          <a:ln w="9525">
            <a:noFill/>
            <a:miter lim="800000"/>
            <a:headEnd/>
            <a:tailEnd/>
          </a:ln>
        </p:spPr>
      </p:pic>
      <p:pic>
        <p:nvPicPr>
          <p:cNvPr id="10" name="Picture 4"/>
          <p:cNvPicPr>
            <a:picLocks noChangeAspect="1" noChangeArrowheads="1"/>
          </p:cNvPicPr>
          <p:nvPr/>
        </p:nvPicPr>
        <p:blipFill>
          <a:blip r:embed="rId9" cstate="print"/>
          <a:srcRect/>
          <a:stretch>
            <a:fillRect/>
          </a:stretch>
        </p:blipFill>
        <p:spPr bwMode="auto">
          <a:xfrm>
            <a:off x="3842548" y="2971801"/>
            <a:ext cx="1426966" cy="1905000"/>
          </a:xfrm>
          <a:prstGeom prst="rect">
            <a:avLst/>
          </a:prstGeom>
          <a:noFill/>
          <a:ln w="9525">
            <a:noFill/>
            <a:miter lim="800000"/>
            <a:headEnd/>
            <a:tailEnd/>
          </a:ln>
        </p:spPr>
      </p:pic>
      <p:pic>
        <p:nvPicPr>
          <p:cNvPr id="1026" name="Picture 2"/>
          <p:cNvPicPr>
            <a:picLocks noChangeAspect="1" noChangeArrowheads="1"/>
          </p:cNvPicPr>
          <p:nvPr/>
        </p:nvPicPr>
        <p:blipFill>
          <a:blip r:embed="rId10" cstate="print"/>
          <a:srcRect/>
          <a:stretch>
            <a:fillRect/>
          </a:stretch>
        </p:blipFill>
        <p:spPr bwMode="auto">
          <a:xfrm>
            <a:off x="6781800" y="3733800"/>
            <a:ext cx="1596458"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01481"/>
            <a:ext cx="8229600" cy="1249363"/>
          </a:xfrm>
        </p:spPr>
        <p:txBody>
          <a:bodyPr/>
          <a:lstStyle/>
          <a:p>
            <a:pPr marL="0" indent="0">
              <a:buNone/>
            </a:pPr>
            <a:r>
              <a:rPr lang="en-US" sz="2400" dirty="0">
                <a:hlinkClick r:id="rId2"/>
              </a:rPr>
              <a:t>http://</a:t>
            </a:r>
            <a:r>
              <a:rPr lang="en-US" sz="2400" dirty="0" smtClean="0">
                <a:hlinkClick r:id="rId2"/>
              </a:rPr>
              <a:t>singapore49.icann.org/en/schedule/wed-dnssec/presentation-dnssec-deployment-cn-26mar14-en.pdf</a:t>
            </a:r>
            <a:endParaRPr lang="en-US" sz="2400" dirty="0" smtClean="0"/>
          </a:p>
          <a:p>
            <a:pPr marL="0" indent="0">
              <a:buNone/>
            </a:pP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7720" y="-76200"/>
            <a:ext cx="4010025"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621" y="1032552"/>
            <a:ext cx="7679858" cy="4500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52400"/>
            <a:ext cx="8229600" cy="1143000"/>
          </a:xfrm>
        </p:spPr>
        <p:txBody>
          <a:bodyPr/>
          <a:lstStyle/>
          <a:p>
            <a:r>
              <a:rPr lang="en-US" b="1" dirty="0" smtClean="0"/>
              <a:t>…or this </a:t>
            </a:r>
            <a:endParaRPr lang="en-US" b="1" dirty="0"/>
          </a:p>
        </p:txBody>
      </p:sp>
    </p:spTree>
    <p:extLst>
      <p:ext uri="{BB962C8B-B14F-4D97-AF65-F5344CB8AC3E}">
        <p14:creationId xmlns:p14="http://schemas.microsoft.com/office/powerpoint/2010/main" val="27575415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Physical Security</a:t>
            </a:r>
          </a:p>
        </p:txBody>
      </p:sp>
      <p:pic>
        <p:nvPicPr>
          <p:cNvPr id="17411" name="Picture 4" descr="tiers.jpg"/>
          <p:cNvPicPr>
            <a:picLocks noChangeAspect="1"/>
          </p:cNvPicPr>
          <p:nvPr/>
        </p:nvPicPr>
        <p:blipFill>
          <a:blip r:embed="rId2" cstate="print"/>
          <a:srcRect/>
          <a:stretch>
            <a:fillRect/>
          </a:stretch>
        </p:blipFill>
        <p:spPr bwMode="auto">
          <a:xfrm>
            <a:off x="1143000" y="1447800"/>
            <a:ext cx="7048500" cy="481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752475" y="633413"/>
            <a:ext cx="7639050" cy="559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563562"/>
          </a:xfrm>
        </p:spPr>
        <p:txBody>
          <a:bodyPr/>
          <a:lstStyle/>
          <a:p>
            <a:r>
              <a:rPr lang="en-US" sz="2400" smtClean="0"/>
              <a:t>http://www.flickr.com/photos/kjd/sets/72157624302045698/</a:t>
            </a:r>
          </a:p>
        </p:txBody>
      </p:sp>
      <p:sp>
        <p:nvSpPr>
          <p:cNvPr id="19459" name="Rectangle 2">
            <a:hlinkClick r:id="rId2" tooltip="KSK Secure Facility by kjd"/>
          </p:cNvPr>
          <p:cNvSpPr>
            <a:spLocks noChangeArrowheads="1"/>
          </p:cNvSpPr>
          <p:nvPr/>
        </p:nvSpPr>
        <p:spPr bwMode="auto">
          <a:xfrm>
            <a:off x="0" y="0"/>
            <a:ext cx="9144000" cy="0"/>
          </a:xfrm>
          <a:prstGeom prst="rect">
            <a:avLst/>
          </a:prstGeom>
          <a:solidFill>
            <a:srgbClr val="FFFFFF"/>
          </a:solidFill>
          <a:ln w="9525">
            <a:noFill/>
            <a:miter lim="800000"/>
            <a:headEnd/>
            <a:tailEnd/>
          </a:ln>
        </p:spPr>
        <p:txBody>
          <a:bodyPr wrap="none" rIns="74589" bIns="17457" anchor="ctr">
            <a:spAutoFit/>
          </a:bodyPr>
          <a:lstStyle/>
          <a:p>
            <a:endParaRPr lang="en-US"/>
          </a:p>
        </p:txBody>
      </p:sp>
      <p:pic>
        <p:nvPicPr>
          <p:cNvPr id="19460" name="Picture 4"/>
          <p:cNvPicPr>
            <a:picLocks noChangeAspect="1" noChangeArrowheads="1"/>
          </p:cNvPicPr>
          <p:nvPr/>
        </p:nvPicPr>
        <p:blipFill>
          <a:blip r:embed="rId3" cstate="print"/>
          <a:srcRect/>
          <a:stretch>
            <a:fillRect/>
          </a:stretch>
        </p:blipFill>
        <p:spPr bwMode="auto">
          <a:xfrm>
            <a:off x="-2362200" y="838200"/>
            <a:ext cx="6076950" cy="4010025"/>
          </a:xfrm>
          <a:prstGeom prst="rect">
            <a:avLst/>
          </a:prstGeom>
          <a:noFill/>
          <a:ln w="9525">
            <a:noFill/>
            <a:miter lim="800000"/>
            <a:headEnd/>
            <a:tailEnd/>
          </a:ln>
        </p:spPr>
      </p:pic>
      <p:pic>
        <p:nvPicPr>
          <p:cNvPr id="19461" name="Picture 5"/>
          <p:cNvPicPr>
            <a:picLocks noChangeAspect="1" noChangeArrowheads="1"/>
          </p:cNvPicPr>
          <p:nvPr/>
        </p:nvPicPr>
        <p:blipFill>
          <a:blip r:embed="rId4" cstate="print"/>
          <a:srcRect/>
          <a:stretch>
            <a:fillRect/>
          </a:stretch>
        </p:blipFill>
        <p:spPr bwMode="auto">
          <a:xfrm>
            <a:off x="3609975" y="838200"/>
            <a:ext cx="5534025" cy="3495675"/>
          </a:xfrm>
          <a:prstGeom prst="rect">
            <a:avLst/>
          </a:prstGeom>
          <a:noFill/>
          <a:ln w="9525">
            <a:noFill/>
            <a:miter lim="800000"/>
            <a:headEnd/>
            <a:tailEnd/>
          </a:ln>
        </p:spPr>
      </p:pic>
      <p:pic>
        <p:nvPicPr>
          <p:cNvPr id="19462" name="Picture 6"/>
          <p:cNvPicPr>
            <a:picLocks noChangeAspect="1" noChangeArrowheads="1"/>
          </p:cNvPicPr>
          <p:nvPr/>
        </p:nvPicPr>
        <p:blipFill>
          <a:blip r:embed="rId5" cstate="print"/>
          <a:srcRect/>
          <a:stretch>
            <a:fillRect/>
          </a:stretch>
        </p:blipFill>
        <p:spPr bwMode="auto">
          <a:xfrm>
            <a:off x="3343275" y="3429000"/>
            <a:ext cx="5800725" cy="3724275"/>
          </a:xfrm>
          <a:prstGeom prst="rect">
            <a:avLst/>
          </a:prstGeom>
          <a:noFill/>
          <a:ln w="9525">
            <a:noFill/>
            <a:miter lim="800000"/>
            <a:headEnd/>
            <a:tailEnd/>
          </a:ln>
        </p:spPr>
      </p:pic>
      <p:pic>
        <p:nvPicPr>
          <p:cNvPr id="19463" name="Picture 3"/>
          <p:cNvPicPr>
            <a:picLocks noChangeAspect="1" noChangeArrowheads="1"/>
          </p:cNvPicPr>
          <p:nvPr/>
        </p:nvPicPr>
        <p:blipFill>
          <a:blip r:embed="rId6" cstate="print"/>
          <a:srcRect/>
          <a:stretch>
            <a:fillRect/>
          </a:stretch>
        </p:blipFill>
        <p:spPr bwMode="auto">
          <a:xfrm>
            <a:off x="0" y="1838325"/>
            <a:ext cx="3943350" cy="501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561975" y="171450"/>
            <a:ext cx="8020050" cy="651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or…another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342" y="2219179"/>
            <a:ext cx="3809443" cy="3152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932" y="2209800"/>
            <a:ext cx="40386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a:stCxn id="2050" idx="3"/>
          </p:cNvCxnSpPr>
          <p:nvPr/>
        </p:nvCxnSpPr>
        <p:spPr>
          <a:xfrm flipV="1">
            <a:off x="4226785" y="3790950"/>
            <a:ext cx="712147" cy="46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79120" y="6172200"/>
            <a:ext cx="8153400" cy="292388"/>
          </a:xfrm>
          <a:prstGeom prst="rect">
            <a:avLst/>
          </a:prstGeom>
        </p:spPr>
        <p:txBody>
          <a:bodyPr wrap="square">
            <a:spAutoFit/>
          </a:bodyPr>
          <a:lstStyle/>
          <a:p>
            <a:r>
              <a:rPr lang="en-US" sz="1300" b="1" dirty="0">
                <a:hlinkClick r:id="rId4"/>
              </a:rPr>
              <a:t>http://www.internetsociety.org/deploy360/resources/how-to-sign-your-domain-with-dnssec-using-godaddy-com/</a:t>
            </a:r>
            <a:endParaRPr lang="en-US" sz="1300" b="1" dirty="0"/>
          </a:p>
        </p:txBody>
      </p:sp>
    </p:spTree>
    <p:extLst>
      <p:ext uri="{BB962C8B-B14F-4D97-AF65-F5344CB8AC3E}">
        <p14:creationId xmlns:p14="http://schemas.microsoft.com/office/powerpoint/2010/main" val="28944674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143000" y="1147763"/>
            <a:ext cx="6858000" cy="456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p:cNvPicPr>
          <p:nvPr/>
        </p:nvPicPr>
        <p:blipFill>
          <a:blip r:embed="rId3" cstate="print"/>
          <a:srcRect/>
          <a:stretch>
            <a:fillRect/>
          </a:stretch>
        </p:blipFill>
        <p:spPr bwMode="auto">
          <a:xfrm>
            <a:off x="304800" y="228600"/>
            <a:ext cx="8610600" cy="6376988"/>
          </a:xfrm>
          <a:prstGeom prst="rect">
            <a:avLst/>
          </a:prstGeom>
          <a:noFill/>
          <a:ln w="25400">
            <a:noFill/>
            <a:miter lim="800000"/>
            <a:headEnd/>
            <a:tailEnd/>
          </a:ln>
        </p:spPr>
      </p:pic>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3" cstate="print"/>
          <a:srcRect/>
          <a:stretch>
            <a:fillRect/>
          </a:stretch>
        </p:blipFill>
        <p:spPr bwMode="auto">
          <a:xfrm>
            <a:off x="0" y="4724400"/>
            <a:ext cx="5857875" cy="5019675"/>
          </a:xfrm>
          <a:prstGeom prst="rect">
            <a:avLst/>
          </a:prstGeom>
          <a:noFill/>
          <a:ln w="9525">
            <a:noFill/>
            <a:miter lim="800000"/>
            <a:headEnd/>
            <a:tailEnd/>
          </a:ln>
        </p:spPr>
      </p:pic>
      <p:pic>
        <p:nvPicPr>
          <p:cNvPr id="5" name="Picture 6"/>
          <p:cNvPicPr>
            <a:picLocks noChangeAspect="1" noChangeArrowheads="1"/>
          </p:cNvPicPr>
          <p:nvPr/>
        </p:nvPicPr>
        <p:blipFill>
          <a:blip r:embed="rId4" cstate="print"/>
          <a:srcRect/>
          <a:stretch>
            <a:fillRect/>
          </a:stretch>
        </p:blipFill>
        <p:spPr bwMode="auto">
          <a:xfrm>
            <a:off x="3419475" y="838200"/>
            <a:ext cx="5724525" cy="4352925"/>
          </a:xfrm>
          <a:prstGeom prst="rect">
            <a:avLst/>
          </a:prstGeom>
          <a:noFill/>
          <a:ln w="9525">
            <a:noFill/>
            <a:miter lim="800000"/>
            <a:headEnd/>
            <a:tailEnd/>
          </a:ln>
        </p:spPr>
      </p:pic>
      <p:pic>
        <p:nvPicPr>
          <p:cNvPr id="6" name="Picture 5"/>
          <p:cNvPicPr>
            <a:picLocks noChangeAspect="1" noChangeArrowheads="1"/>
          </p:cNvPicPr>
          <p:nvPr/>
        </p:nvPicPr>
        <p:blipFill>
          <a:blip r:embed="rId5" cstate="print"/>
          <a:srcRect/>
          <a:stretch>
            <a:fillRect/>
          </a:stretch>
        </p:blipFill>
        <p:spPr bwMode="auto">
          <a:xfrm>
            <a:off x="3124200" y="2486025"/>
            <a:ext cx="5753100" cy="4371975"/>
          </a:xfrm>
          <a:prstGeom prst="rect">
            <a:avLst/>
          </a:prstGeom>
          <a:noFill/>
          <a:ln w="9525">
            <a:noFill/>
            <a:miter lim="800000"/>
            <a:headEnd/>
            <a:tailEnd/>
          </a:ln>
        </p:spPr>
      </p:pic>
      <p:pic>
        <p:nvPicPr>
          <p:cNvPr id="8" name="Picture 4" descr="http://www.newyorkmobilenotaryservice.com/safedepositbox.jpg"/>
          <p:cNvPicPr>
            <a:picLocks noChangeAspect="1" noChangeArrowheads="1"/>
          </p:cNvPicPr>
          <p:nvPr/>
        </p:nvPicPr>
        <p:blipFill>
          <a:blip r:embed="rId6" cstate="print"/>
          <a:srcRect/>
          <a:stretch>
            <a:fillRect/>
          </a:stretch>
        </p:blipFill>
        <p:spPr bwMode="auto">
          <a:xfrm>
            <a:off x="6172200" y="2590800"/>
            <a:ext cx="2647950" cy="1524000"/>
          </a:xfrm>
          <a:prstGeom prst="rect">
            <a:avLst/>
          </a:prstGeom>
          <a:ln>
            <a:noFill/>
          </a:ln>
          <a:effectLst>
            <a:outerShdw blurRad="292100" dist="139700" dir="2700000" algn="tl" rotWithShape="0">
              <a:srgbClr val="333333">
                <a:alpha val="65000"/>
              </a:srgbClr>
            </a:outerShdw>
          </a:effectLst>
        </p:spPr>
      </p:pic>
      <p:sp>
        <p:nvSpPr>
          <p:cNvPr id="9" name="TextBox 7"/>
          <p:cNvSpPr txBox="1">
            <a:spLocks noChangeArrowheads="1"/>
          </p:cNvSpPr>
          <p:nvPr/>
        </p:nvSpPr>
        <p:spPr bwMode="auto">
          <a:xfrm>
            <a:off x="5334000" y="3200400"/>
            <a:ext cx="533400" cy="1016000"/>
          </a:xfrm>
          <a:prstGeom prst="rect">
            <a:avLst/>
          </a:prstGeom>
          <a:noFill/>
          <a:ln w="9525">
            <a:noFill/>
            <a:miter lim="800000"/>
            <a:headEnd/>
            <a:tailEnd/>
          </a:ln>
        </p:spPr>
        <p:txBody>
          <a:bodyPr>
            <a:spAutoFit/>
          </a:bodyPr>
          <a:lstStyle/>
          <a:p>
            <a:r>
              <a:rPr lang="en-US" sz="6000" b="1">
                <a:latin typeface="Calibri" pitchFamily="34" charset="0"/>
              </a:rPr>
              <a:t>+</a:t>
            </a:r>
          </a:p>
        </p:txBody>
      </p:sp>
      <p:pic>
        <p:nvPicPr>
          <p:cNvPr id="10" name="Picture 2"/>
          <p:cNvPicPr>
            <a:picLocks noChangeAspect="1" noChangeArrowheads="1"/>
          </p:cNvPicPr>
          <p:nvPr/>
        </p:nvPicPr>
        <p:blipFill>
          <a:blip r:embed="rId7" cstate="print"/>
          <a:stretch>
            <a:fillRect/>
          </a:stretch>
        </p:blipFill>
        <p:spPr bwMode="auto">
          <a:xfrm>
            <a:off x="6248400" y="0"/>
            <a:ext cx="2895600" cy="1544638"/>
          </a:xfrm>
          <a:prstGeom prst="rect">
            <a:avLst/>
          </a:prstGeom>
          <a:noFill/>
          <a:ln w="9525">
            <a:noFill/>
            <a:miter lim="800000"/>
            <a:headEnd/>
            <a:tailEnd/>
          </a:ln>
          <a:effectLst>
            <a:outerShdw blurRad="292100" dist="139700" dir="2700000" algn="tl" rotWithShape="0">
              <a:srgbClr val="333333">
                <a:alpha val="65000"/>
              </a:srgbClr>
            </a:outerShdw>
          </a:effectLst>
        </p:spPr>
      </p:pic>
      <p:pic>
        <p:nvPicPr>
          <p:cNvPr id="14" name="Picture 13" descr="Picture5.jpg"/>
          <p:cNvPicPr>
            <a:picLocks noChangeAspect="1"/>
          </p:cNvPicPr>
          <p:nvPr/>
        </p:nvPicPr>
        <p:blipFill>
          <a:blip r:embed="rId8" cstate="print"/>
          <a:stretch>
            <a:fillRect/>
          </a:stretch>
        </p:blipFill>
        <p:spPr>
          <a:xfrm>
            <a:off x="-228600" y="990600"/>
            <a:ext cx="5285232" cy="4102608"/>
          </a:xfrm>
          <a:prstGeom prst="rect">
            <a:avLst/>
          </a:prstGeom>
        </p:spPr>
      </p:pic>
      <p:sp>
        <p:nvSpPr>
          <p:cNvPr id="12" name="Title 1"/>
          <p:cNvSpPr txBox="1">
            <a:spLocks/>
          </p:cNvSpPr>
          <p:nvPr/>
        </p:nvSpPr>
        <p:spPr>
          <a:xfrm>
            <a:off x="2362200" y="3810000"/>
            <a:ext cx="838200" cy="457200"/>
          </a:xfrm>
          <a:prstGeom prst="rect">
            <a:avLst/>
          </a:prstGeom>
          <a:solidFill>
            <a:schemeClr val="accent1"/>
          </a:solidFill>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TPM</a:t>
            </a:r>
            <a:endParaRPr kumimoji="0" lang="en-US" sz="24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pic>
        <p:nvPicPr>
          <p:cNvPr id="11" name="Picture 5"/>
          <p:cNvPicPr>
            <a:picLocks noChangeAspect="1" noChangeArrowheads="1"/>
          </p:cNvPicPr>
          <p:nvPr/>
        </p:nvPicPr>
        <p:blipFill>
          <a:blip r:embed="rId9" cstate="print"/>
          <a:srcRect/>
          <a:stretch>
            <a:fillRect/>
          </a:stretch>
        </p:blipFill>
        <p:spPr bwMode="auto">
          <a:xfrm>
            <a:off x="0" y="228600"/>
            <a:ext cx="1963738" cy="838200"/>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en-US" dirty="0" smtClean="0"/>
              <a:t>…or this     </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Slide14.jpg"/>
          <p:cNvPicPr>
            <a:picLocks noChangeAspect="1"/>
          </p:cNvPicPr>
          <p:nvPr/>
        </p:nvPicPr>
        <p:blipFill>
          <a:blip r:embed="rId3"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295400" y="0"/>
            <a:ext cx="5410200" cy="1143000"/>
          </a:xfrm>
          <a:solidFill>
            <a:schemeClr val="bg1"/>
          </a:solidFill>
        </p:spPr>
        <p:txBody>
          <a:bodyPr/>
          <a:lstStyle/>
          <a:p>
            <a:r>
              <a:rPr lang="en-US" dirty="0" smtClean="0"/>
              <a:t>..or this  (from .</a:t>
            </a:r>
            <a:r>
              <a:rPr lang="en-US" dirty="0" err="1" smtClean="0"/>
              <a:t>cr</a:t>
            </a:r>
            <a:r>
              <a:rPr lang="en-US" dirty="0" smtClean="0"/>
              <a:t> .</a:t>
            </a:r>
            <a:r>
              <a:rPr lang="en-US" dirty="0" err="1" smtClean="0"/>
              <a:t>ar</a:t>
            </a:r>
            <a:r>
              <a:rPr lang="en-US" dirty="0" smtClean="0"/>
              <a:t>)</a:t>
            </a:r>
            <a:endParaRPr lang="en-US" dirty="0"/>
          </a:p>
        </p:txBody>
      </p:sp>
      <p:sp>
        <p:nvSpPr>
          <p:cNvPr id="4" name="TextBox 3"/>
          <p:cNvSpPr txBox="1"/>
          <p:nvPr/>
        </p:nvSpPr>
        <p:spPr>
          <a:xfrm>
            <a:off x="762000" y="2747665"/>
            <a:ext cx="1600200" cy="584775"/>
          </a:xfrm>
          <a:prstGeom prst="rect">
            <a:avLst/>
          </a:prstGeom>
          <a:noFill/>
          <a:ln>
            <a:solidFill>
              <a:schemeClr val="tx1"/>
            </a:solidFill>
          </a:ln>
        </p:spPr>
        <p:txBody>
          <a:bodyPr wrap="square" rtlCol="0">
            <a:spAutoFit/>
          </a:bodyPr>
          <a:lstStyle/>
          <a:p>
            <a:pPr algn="ctr"/>
            <a:r>
              <a:rPr lang="en-US" sz="1600" b="1" dirty="0" smtClean="0"/>
              <a:t>Offline Laptop with TPM</a:t>
            </a:r>
            <a:endParaRPr lang="en-US" sz="1600" b="1" dirty="0"/>
          </a:p>
        </p:txBody>
      </p:sp>
      <p:sp>
        <p:nvSpPr>
          <p:cNvPr id="5" name="TextBox 4"/>
          <p:cNvSpPr txBox="1"/>
          <p:nvPr/>
        </p:nvSpPr>
        <p:spPr>
          <a:xfrm>
            <a:off x="5168484" y="2797433"/>
            <a:ext cx="1600200" cy="1077218"/>
          </a:xfrm>
          <a:prstGeom prst="rect">
            <a:avLst/>
          </a:prstGeom>
          <a:noFill/>
          <a:ln>
            <a:solidFill>
              <a:schemeClr val="tx1"/>
            </a:solidFill>
          </a:ln>
        </p:spPr>
        <p:txBody>
          <a:bodyPr wrap="square" rtlCol="0">
            <a:spAutoFit/>
          </a:bodyPr>
          <a:lstStyle/>
          <a:p>
            <a:pPr algn="ctr"/>
            <a:r>
              <a:rPr lang="en-US" sz="1600" b="1" dirty="0" smtClean="0"/>
              <a:t>Online/off-net DNSSEC Signer with TPM</a:t>
            </a:r>
            <a:endParaRPr lang="en-US" sz="1600" b="1" dirty="0"/>
          </a:p>
        </p:txBody>
      </p:sp>
      <p:sp>
        <p:nvSpPr>
          <p:cNvPr id="6" name="Flowchart: Magnetic Disk 5"/>
          <p:cNvSpPr/>
          <p:nvPr/>
        </p:nvSpPr>
        <p:spPr>
          <a:xfrm>
            <a:off x="5739984" y="3978533"/>
            <a:ext cx="457200" cy="6858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5968584" y="2450931"/>
            <a:ext cx="0" cy="3465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768684" y="3254633"/>
            <a:ext cx="420974" cy="44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2"/>
            <a:endCxn id="6" idx="1"/>
          </p:cNvCxnSpPr>
          <p:nvPr/>
        </p:nvCxnSpPr>
        <p:spPr>
          <a:xfrm>
            <a:off x="5968584" y="3874651"/>
            <a:ext cx="0" cy="103882"/>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5168484" y="4734699"/>
            <a:ext cx="1600200" cy="369332"/>
          </a:xfrm>
          <a:prstGeom prst="rect">
            <a:avLst/>
          </a:prstGeom>
          <a:noFill/>
          <a:ln>
            <a:noFill/>
          </a:ln>
        </p:spPr>
        <p:txBody>
          <a:bodyPr wrap="square" rtlCol="0">
            <a:spAutoFit/>
          </a:bodyPr>
          <a:lstStyle/>
          <a:p>
            <a:pPr algn="ctr"/>
            <a:r>
              <a:rPr lang="en-US" b="1" dirty="0" smtClean="0"/>
              <a:t>Generate ZSKs</a:t>
            </a:r>
            <a:endParaRPr lang="en-US" b="1" dirty="0"/>
          </a:p>
        </p:txBody>
      </p:sp>
      <p:sp>
        <p:nvSpPr>
          <p:cNvPr id="19" name="TextBox 18"/>
          <p:cNvSpPr txBox="1"/>
          <p:nvPr/>
        </p:nvSpPr>
        <p:spPr>
          <a:xfrm>
            <a:off x="3000531" y="4180701"/>
            <a:ext cx="1600200" cy="923330"/>
          </a:xfrm>
          <a:prstGeom prst="rect">
            <a:avLst/>
          </a:prstGeom>
          <a:noFill/>
          <a:ln>
            <a:noFill/>
          </a:ln>
        </p:spPr>
        <p:txBody>
          <a:bodyPr wrap="square" rtlCol="0">
            <a:spAutoFit/>
          </a:bodyPr>
          <a:lstStyle/>
          <a:p>
            <a:pPr algn="ctr"/>
            <a:r>
              <a:rPr lang="en-US" b="1" dirty="0" smtClean="0"/>
              <a:t>Transport public half of ZSKs</a:t>
            </a:r>
            <a:endParaRPr lang="en-US" b="1" dirty="0"/>
          </a:p>
        </p:txBody>
      </p:sp>
      <p:sp>
        <p:nvSpPr>
          <p:cNvPr id="20" name="TextBox 19"/>
          <p:cNvSpPr txBox="1"/>
          <p:nvPr/>
        </p:nvSpPr>
        <p:spPr>
          <a:xfrm>
            <a:off x="762000" y="4349234"/>
            <a:ext cx="1600200" cy="369332"/>
          </a:xfrm>
          <a:prstGeom prst="rect">
            <a:avLst/>
          </a:prstGeom>
          <a:noFill/>
          <a:ln>
            <a:noFill/>
          </a:ln>
        </p:spPr>
        <p:txBody>
          <a:bodyPr wrap="square" rtlCol="0">
            <a:spAutoFit/>
          </a:bodyPr>
          <a:lstStyle/>
          <a:p>
            <a:pPr algn="ctr"/>
            <a:r>
              <a:rPr lang="en-US" b="1" dirty="0" smtClean="0"/>
              <a:t>Generate KSK</a:t>
            </a:r>
            <a:endParaRPr lang="en-US" b="1" dirty="0"/>
          </a:p>
        </p:txBody>
      </p:sp>
      <p:sp>
        <p:nvSpPr>
          <p:cNvPr id="21" name="TextBox 20"/>
          <p:cNvSpPr txBox="1"/>
          <p:nvPr/>
        </p:nvSpPr>
        <p:spPr>
          <a:xfrm>
            <a:off x="762000" y="2039034"/>
            <a:ext cx="1600200" cy="646331"/>
          </a:xfrm>
          <a:prstGeom prst="rect">
            <a:avLst/>
          </a:prstGeom>
          <a:noFill/>
          <a:ln>
            <a:noFill/>
          </a:ln>
        </p:spPr>
        <p:txBody>
          <a:bodyPr wrap="square" rtlCol="0">
            <a:spAutoFit/>
          </a:bodyPr>
          <a:lstStyle/>
          <a:p>
            <a:pPr algn="ctr"/>
            <a:r>
              <a:rPr lang="en-US" b="1" dirty="0" smtClean="0"/>
              <a:t>Sign ZSKs with KSK</a:t>
            </a:r>
            <a:endParaRPr lang="en-US" b="1" dirty="0"/>
          </a:p>
        </p:txBody>
      </p:sp>
      <p:sp>
        <p:nvSpPr>
          <p:cNvPr id="22" name="TextBox 21"/>
          <p:cNvSpPr txBox="1"/>
          <p:nvPr/>
        </p:nvSpPr>
        <p:spPr>
          <a:xfrm>
            <a:off x="2971800" y="1600200"/>
            <a:ext cx="1628931" cy="1077218"/>
          </a:xfrm>
          <a:prstGeom prst="rect">
            <a:avLst/>
          </a:prstGeom>
          <a:noFill/>
          <a:ln>
            <a:noFill/>
          </a:ln>
        </p:spPr>
        <p:txBody>
          <a:bodyPr wrap="square" rtlCol="0">
            <a:spAutoFit/>
          </a:bodyPr>
          <a:lstStyle/>
          <a:p>
            <a:pPr algn="ctr"/>
            <a:r>
              <a:rPr lang="en-US" sz="1600" b="1" dirty="0" smtClean="0"/>
              <a:t>Transport KSK signed DNSKEY </a:t>
            </a:r>
            <a:r>
              <a:rPr lang="en-US" sz="1600" b="1" dirty="0" err="1" smtClean="0"/>
              <a:t>RRsets</a:t>
            </a:r>
            <a:endParaRPr lang="en-US" sz="1600" b="1" dirty="0"/>
          </a:p>
        </p:txBody>
      </p:sp>
      <p:sp>
        <p:nvSpPr>
          <p:cNvPr id="23" name="TextBox 22"/>
          <p:cNvSpPr txBox="1"/>
          <p:nvPr/>
        </p:nvSpPr>
        <p:spPr>
          <a:xfrm>
            <a:off x="6389558" y="2053798"/>
            <a:ext cx="1600200" cy="646331"/>
          </a:xfrm>
          <a:prstGeom prst="rect">
            <a:avLst/>
          </a:prstGeom>
          <a:noFill/>
          <a:ln>
            <a:noFill/>
          </a:ln>
        </p:spPr>
        <p:txBody>
          <a:bodyPr wrap="square" rtlCol="0">
            <a:spAutoFit/>
          </a:bodyPr>
          <a:lstStyle/>
          <a:p>
            <a:pPr algn="ctr"/>
            <a:r>
              <a:rPr lang="en-US" b="1" dirty="0" smtClean="0"/>
              <a:t>Sign zones with ZSK</a:t>
            </a:r>
            <a:endParaRPr lang="en-US" b="1" dirty="0"/>
          </a:p>
        </p:txBody>
      </p:sp>
      <p:sp>
        <p:nvSpPr>
          <p:cNvPr id="24" name="TextBox 23"/>
          <p:cNvSpPr txBox="1"/>
          <p:nvPr/>
        </p:nvSpPr>
        <p:spPr>
          <a:xfrm>
            <a:off x="7189658" y="2931467"/>
            <a:ext cx="838200" cy="584775"/>
          </a:xfrm>
          <a:prstGeom prst="rect">
            <a:avLst/>
          </a:prstGeom>
          <a:noFill/>
          <a:ln>
            <a:noFill/>
          </a:ln>
        </p:spPr>
        <p:txBody>
          <a:bodyPr wrap="square" rtlCol="0">
            <a:spAutoFit/>
          </a:bodyPr>
          <a:lstStyle/>
          <a:p>
            <a:pPr algn="ctr"/>
            <a:r>
              <a:rPr lang="en-US" sz="1600" b="1" dirty="0" smtClean="0"/>
              <a:t>signed</a:t>
            </a:r>
          </a:p>
          <a:p>
            <a:pPr algn="ctr"/>
            <a:r>
              <a:rPr lang="en-US" sz="1600" b="1" dirty="0" smtClean="0"/>
              <a:t>zone</a:t>
            </a:r>
            <a:endParaRPr lang="en-US" sz="1600" b="1" dirty="0"/>
          </a:p>
        </p:txBody>
      </p:sp>
      <p:sp>
        <p:nvSpPr>
          <p:cNvPr id="25" name="TextBox 24"/>
          <p:cNvSpPr txBox="1"/>
          <p:nvPr/>
        </p:nvSpPr>
        <p:spPr>
          <a:xfrm>
            <a:off x="5168484" y="1846302"/>
            <a:ext cx="1333500" cy="584775"/>
          </a:xfrm>
          <a:prstGeom prst="rect">
            <a:avLst/>
          </a:prstGeom>
          <a:noFill/>
          <a:ln>
            <a:noFill/>
          </a:ln>
        </p:spPr>
        <p:txBody>
          <a:bodyPr wrap="square" rtlCol="0">
            <a:spAutoFit/>
          </a:bodyPr>
          <a:lstStyle/>
          <a:p>
            <a:pPr algn="ctr"/>
            <a:r>
              <a:rPr lang="en-US" sz="1600" b="1" dirty="0" smtClean="0"/>
              <a:t>unsigned</a:t>
            </a:r>
          </a:p>
          <a:p>
            <a:pPr algn="ctr"/>
            <a:r>
              <a:rPr lang="en-US" sz="1600" b="1" dirty="0" smtClean="0"/>
              <a:t>zone</a:t>
            </a:r>
            <a:endParaRPr lang="en-US" sz="1600" b="1" dirty="0"/>
          </a:p>
        </p:txBody>
      </p:sp>
      <p:sp>
        <p:nvSpPr>
          <p:cNvPr id="26" name="Flowchart: Magnetic Disk 25"/>
          <p:cNvSpPr/>
          <p:nvPr/>
        </p:nvSpPr>
        <p:spPr>
          <a:xfrm>
            <a:off x="1333500" y="3623965"/>
            <a:ext cx="457200" cy="6858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stCxn id="4" idx="2"/>
            <a:endCxn id="26" idx="1"/>
          </p:cNvCxnSpPr>
          <p:nvPr/>
        </p:nvCxnSpPr>
        <p:spPr>
          <a:xfrm>
            <a:off x="1562100" y="3332440"/>
            <a:ext cx="0" cy="291525"/>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2848131"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4676931"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5615222" y="4349234"/>
            <a:ext cx="706724" cy="276999"/>
          </a:xfrm>
          <a:prstGeom prst="rect">
            <a:avLst/>
          </a:prstGeom>
          <a:noFill/>
          <a:ln>
            <a:noFill/>
          </a:ln>
        </p:spPr>
        <p:txBody>
          <a:bodyPr wrap="square" rtlCol="0">
            <a:spAutoFit/>
          </a:bodyPr>
          <a:lstStyle/>
          <a:p>
            <a:pPr algn="ctr"/>
            <a:r>
              <a:rPr lang="en-US" sz="1200" b="1" dirty="0" smtClean="0"/>
              <a:t>ZSKs</a:t>
            </a:r>
            <a:endParaRPr lang="en-US" sz="1200" b="1" dirty="0"/>
          </a:p>
        </p:txBody>
      </p:sp>
      <p:cxnSp>
        <p:nvCxnSpPr>
          <p:cNvPr id="40" name="Straight Arrow Connector 39"/>
          <p:cNvCxnSpPr/>
          <p:nvPr/>
        </p:nvCxnSpPr>
        <p:spPr>
          <a:xfrm flipH="1" flipV="1">
            <a:off x="3107961" y="4050374"/>
            <a:ext cx="1395334"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276350" y="4032766"/>
            <a:ext cx="571500" cy="276999"/>
          </a:xfrm>
          <a:prstGeom prst="rect">
            <a:avLst/>
          </a:prstGeom>
          <a:noFill/>
          <a:ln>
            <a:noFill/>
          </a:ln>
        </p:spPr>
        <p:txBody>
          <a:bodyPr wrap="square" rtlCol="0">
            <a:spAutoFit/>
          </a:bodyPr>
          <a:lstStyle/>
          <a:p>
            <a:pPr algn="ctr"/>
            <a:r>
              <a:rPr lang="en-US" sz="1200" b="1" dirty="0" smtClean="0"/>
              <a:t>KSK</a:t>
            </a:r>
            <a:endParaRPr lang="en-US" sz="1200" b="1" dirty="0"/>
          </a:p>
        </p:txBody>
      </p:sp>
      <p:cxnSp>
        <p:nvCxnSpPr>
          <p:cNvPr id="45" name="Straight Arrow Connector 44"/>
          <p:cNvCxnSpPr/>
          <p:nvPr/>
        </p:nvCxnSpPr>
        <p:spPr>
          <a:xfrm flipV="1">
            <a:off x="3107961" y="2685365"/>
            <a:ext cx="1395334" cy="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990600" y="5104031"/>
            <a:ext cx="1600200" cy="646331"/>
          </a:xfrm>
          <a:prstGeom prst="rect">
            <a:avLst/>
          </a:prstGeom>
          <a:noFill/>
          <a:ln>
            <a:noFill/>
          </a:ln>
        </p:spPr>
        <p:txBody>
          <a:bodyPr wrap="square" rtlCol="0">
            <a:spAutoFit/>
          </a:bodyPr>
          <a:lstStyle/>
          <a:p>
            <a:pPr algn="ctr"/>
            <a:r>
              <a:rPr lang="en-US" b="1" dirty="0" smtClean="0"/>
              <a:t>Secure Off-line Environment</a:t>
            </a:r>
            <a:endParaRPr lang="en-US" b="1" dirty="0"/>
          </a:p>
        </p:txBody>
      </p:sp>
      <p:pic>
        <p:nvPicPr>
          <p:cNvPr id="29" name="Picture 2"/>
          <p:cNvPicPr>
            <a:picLocks noChangeAspect="1" noChangeArrowheads="1"/>
          </p:cNvPicPr>
          <p:nvPr/>
        </p:nvPicPr>
        <p:blipFill>
          <a:blip r:embed="rId4" cstate="print"/>
          <a:srcRect/>
          <a:stretch>
            <a:fillRect/>
          </a:stretch>
        </p:blipFill>
        <p:spPr bwMode="auto">
          <a:xfrm>
            <a:off x="6477000" y="228600"/>
            <a:ext cx="1362075" cy="1019175"/>
          </a:xfrm>
          <a:prstGeom prst="rect">
            <a:avLst/>
          </a:prstGeom>
          <a:noFill/>
          <a:ln w="9525">
            <a:noFill/>
            <a:miter lim="800000"/>
            <a:headEnd/>
            <a:tailEnd/>
          </a:ln>
        </p:spPr>
      </p:pic>
      <p:sp>
        <p:nvSpPr>
          <p:cNvPr id="3" name="TextBox 2"/>
          <p:cNvSpPr txBox="1"/>
          <p:nvPr/>
        </p:nvSpPr>
        <p:spPr>
          <a:xfrm>
            <a:off x="4731911" y="6493386"/>
            <a:ext cx="1524000" cy="338554"/>
          </a:xfrm>
          <a:prstGeom prst="rect">
            <a:avLst/>
          </a:prstGeom>
          <a:noFill/>
        </p:spPr>
        <p:txBody>
          <a:bodyPr wrap="square" rtlCol="0">
            <a:spAutoFit/>
          </a:bodyPr>
          <a:lstStyle/>
          <a:p>
            <a:r>
              <a:rPr lang="en-US" sz="1600" dirty="0" smtClean="0"/>
              <a:t>Animated slide</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par>
                                <p:cTn id="19" presetID="3" presetClass="entr" presetSubtype="1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linds(horizontal)">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linds(horizontal)">
                                      <p:cBhvr>
                                        <p:cTn id="26" dur="500"/>
                                        <p:tgtEl>
                                          <p:spTgt spid="2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linds(horizontal)">
                                      <p:cBhvr>
                                        <p:cTn id="29" dur="500"/>
                                        <p:tgtEl>
                                          <p:spTgt spid="26"/>
                                        </p:tgtEl>
                                      </p:cBhvr>
                                    </p:animEffect>
                                  </p:childTnLst>
                                </p:cTn>
                              </p:par>
                              <p:par>
                                <p:cTn id="30" presetID="3" presetClass="entr" presetSubtype="1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linds(horizontal)">
                                      <p:cBhvr>
                                        <p:cTn id="35" dur="500"/>
                                        <p:tgtEl>
                                          <p:spTgt spid="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linds(horizontal)">
                                      <p:cBhvr>
                                        <p:cTn id="38" dur="50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ppt_x"/>
                                          </p:val>
                                        </p:tav>
                                        <p:tav tm="100000">
                                          <p:val>
                                            <p:strVal val="#ppt_x"/>
                                          </p:val>
                                        </p:tav>
                                      </p:tavLst>
                                    </p:anim>
                                    <p:anim calcmode="lin" valueType="num">
                                      <p:cBhvr additive="base">
                                        <p:cTn id="54" dur="500" fill="hold"/>
                                        <p:tgtEl>
                                          <p:spTgt spid="4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ppt_x"/>
                                          </p:val>
                                        </p:tav>
                                        <p:tav tm="100000">
                                          <p:val>
                                            <p:strVal val="#ppt_x"/>
                                          </p:val>
                                        </p:tav>
                                      </p:tavLst>
                                    </p:anim>
                                    <p:anim calcmode="lin" valueType="num">
                                      <p:cBhvr additive="base">
                                        <p:cTn id="6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5"/>
                                        </p:tgtEl>
                                        <p:attrNameLst>
                                          <p:attrName>style.visibility</p:attrName>
                                        </p:attrNameLst>
                                      </p:cBhvr>
                                      <p:to>
                                        <p:strVal val="visible"/>
                                      </p:to>
                                    </p:set>
                                    <p:anim calcmode="lin" valueType="num">
                                      <p:cBhvr additive="base">
                                        <p:cTn id="83" dur="500" fill="hold"/>
                                        <p:tgtEl>
                                          <p:spTgt spid="45"/>
                                        </p:tgtEl>
                                        <p:attrNameLst>
                                          <p:attrName>ppt_x</p:attrName>
                                        </p:attrNameLst>
                                      </p:cBhvr>
                                      <p:tavLst>
                                        <p:tav tm="0">
                                          <p:val>
                                            <p:strVal val="#ppt_x"/>
                                          </p:val>
                                        </p:tav>
                                        <p:tav tm="100000">
                                          <p:val>
                                            <p:strVal val="#ppt_x"/>
                                          </p:val>
                                        </p:tav>
                                      </p:tavLst>
                                    </p:anim>
                                    <p:anim calcmode="lin" valueType="num">
                                      <p:cBhvr additive="base">
                                        <p:cTn id="8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additive="base">
                                        <p:cTn id="89" dur="500" fill="hold"/>
                                        <p:tgtEl>
                                          <p:spTgt spid="8"/>
                                        </p:tgtEl>
                                        <p:attrNameLst>
                                          <p:attrName>ppt_x</p:attrName>
                                        </p:attrNameLst>
                                      </p:cBhvr>
                                      <p:tavLst>
                                        <p:tav tm="0">
                                          <p:val>
                                            <p:strVal val="#ppt_x"/>
                                          </p:val>
                                        </p:tav>
                                        <p:tav tm="100000">
                                          <p:val>
                                            <p:strVal val="#ppt_x"/>
                                          </p:val>
                                        </p:tav>
                                      </p:tavLst>
                                    </p:anim>
                                    <p:anim calcmode="lin" valueType="num">
                                      <p:cBhvr additive="base">
                                        <p:cTn id="90" dur="500" fill="hold"/>
                                        <p:tgtEl>
                                          <p:spTgt spid="8"/>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fill="hold"/>
                                        <p:tgtEl>
                                          <p:spTgt spid="25"/>
                                        </p:tgtEl>
                                        <p:attrNameLst>
                                          <p:attrName>ppt_x</p:attrName>
                                        </p:attrNameLst>
                                      </p:cBhvr>
                                      <p:tavLst>
                                        <p:tav tm="0">
                                          <p:val>
                                            <p:strVal val="#ppt_x"/>
                                          </p:val>
                                        </p:tav>
                                        <p:tav tm="100000">
                                          <p:val>
                                            <p:strVal val="#ppt_x"/>
                                          </p:val>
                                        </p:tav>
                                      </p:tavLst>
                                    </p:anim>
                                    <p:anim calcmode="lin" valueType="num">
                                      <p:cBhvr additive="base">
                                        <p:cTn id="9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additive="base">
                                        <p:cTn id="99" dur="500" fill="hold"/>
                                        <p:tgtEl>
                                          <p:spTgt spid="23"/>
                                        </p:tgtEl>
                                        <p:attrNameLst>
                                          <p:attrName>ppt_x</p:attrName>
                                        </p:attrNameLst>
                                      </p:cBhvr>
                                      <p:tavLst>
                                        <p:tav tm="0">
                                          <p:val>
                                            <p:strVal val="#ppt_x"/>
                                          </p:val>
                                        </p:tav>
                                        <p:tav tm="100000">
                                          <p:val>
                                            <p:strVal val="#ppt_x"/>
                                          </p:val>
                                        </p:tav>
                                      </p:tavLst>
                                    </p:anim>
                                    <p:anim calcmode="lin" valueType="num">
                                      <p:cBhvr additive="base">
                                        <p:cTn id="10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9"/>
                                        </p:tgtEl>
                                        <p:attrNameLst>
                                          <p:attrName>style.visibility</p:attrName>
                                        </p:attrNameLst>
                                      </p:cBhvr>
                                      <p:to>
                                        <p:strVal val="visible"/>
                                      </p:to>
                                    </p:set>
                                    <p:anim calcmode="lin" valueType="num">
                                      <p:cBhvr additive="base">
                                        <p:cTn id="105" dur="500" fill="hold"/>
                                        <p:tgtEl>
                                          <p:spTgt spid="9"/>
                                        </p:tgtEl>
                                        <p:attrNameLst>
                                          <p:attrName>ppt_x</p:attrName>
                                        </p:attrNameLst>
                                      </p:cBhvr>
                                      <p:tavLst>
                                        <p:tav tm="0">
                                          <p:val>
                                            <p:strVal val="#ppt_x"/>
                                          </p:val>
                                        </p:tav>
                                        <p:tav tm="100000">
                                          <p:val>
                                            <p:strVal val="#ppt_x"/>
                                          </p:val>
                                        </p:tav>
                                      </p:tavLst>
                                    </p:anim>
                                    <p:anim calcmode="lin" valueType="num">
                                      <p:cBhvr additive="base">
                                        <p:cTn id="106" dur="500" fill="hold"/>
                                        <p:tgtEl>
                                          <p:spTgt spid="9"/>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ppt_x"/>
                                          </p:val>
                                        </p:tav>
                                        <p:tav tm="100000">
                                          <p:val>
                                            <p:strVal val="#ppt_x"/>
                                          </p:val>
                                        </p:tav>
                                      </p:tavLst>
                                    </p:anim>
                                    <p:anim calcmode="lin" valueType="num">
                                      <p:cBhvr additive="base">
                                        <p:cTn id="11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8" grpId="0"/>
      <p:bldP spid="19" grpId="0"/>
      <p:bldP spid="20" grpId="0"/>
      <p:bldP spid="21" grpId="0"/>
      <p:bldP spid="22" grpId="0"/>
      <p:bldP spid="23" grpId="0"/>
      <p:bldP spid="24" grpId="0"/>
      <p:bldP spid="25" grpId="0"/>
      <p:bldP spid="26" grpId="0" animBg="1"/>
      <p:bldP spid="39" grpId="0"/>
      <p:bldP spid="43" grpId="0"/>
      <p:bldP spid="4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600200"/>
            <a:ext cx="2819400" cy="4267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34285" y="1981200"/>
            <a:ext cx="2566116" cy="3810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717997" y="2362200"/>
            <a:ext cx="2330003" cy="3352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38200" y="2819400"/>
            <a:ext cx="2057400" cy="2819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3"/>
          <p:cNvSpPr txBox="1">
            <a:spLocks noChangeArrowheads="1"/>
          </p:cNvSpPr>
          <p:nvPr/>
        </p:nvSpPr>
        <p:spPr bwMode="auto">
          <a:xfrm>
            <a:off x="914400" y="3810000"/>
            <a:ext cx="1371600" cy="369332"/>
          </a:xfrm>
          <a:prstGeom prst="rect">
            <a:avLst/>
          </a:prstGeom>
          <a:noFill/>
          <a:ln w="25400">
            <a:solidFill>
              <a:schemeClr val="tx1"/>
            </a:solidFill>
            <a:miter lim="800000"/>
            <a:headEnd/>
            <a:tailEnd/>
          </a:ln>
        </p:spPr>
        <p:txBody>
          <a:bodyPr wrap="square">
            <a:spAutoFit/>
          </a:bodyPr>
          <a:lstStyle/>
          <a:p>
            <a:r>
              <a:rPr lang="en-US" dirty="0" smtClean="0"/>
              <a:t>KSK on FD</a:t>
            </a:r>
            <a:endParaRPr lang="en-US" dirty="0"/>
          </a:p>
        </p:txBody>
      </p:sp>
      <p:sp>
        <p:nvSpPr>
          <p:cNvPr id="10" name="TextBox 6"/>
          <p:cNvSpPr txBox="1">
            <a:spLocks noChangeArrowheads="1"/>
          </p:cNvSpPr>
          <p:nvPr/>
        </p:nvSpPr>
        <p:spPr bwMode="auto">
          <a:xfrm>
            <a:off x="914400" y="5181601"/>
            <a:ext cx="990600" cy="369332"/>
          </a:xfrm>
          <a:prstGeom prst="rect">
            <a:avLst/>
          </a:prstGeom>
          <a:noFill/>
          <a:ln w="25400">
            <a:solidFill>
              <a:schemeClr val="tx1"/>
            </a:solidFill>
            <a:miter lim="800000"/>
            <a:headEnd/>
            <a:tailEnd/>
          </a:ln>
        </p:spPr>
        <p:txBody>
          <a:bodyPr wrap="square">
            <a:spAutoFit/>
          </a:bodyPr>
          <a:lstStyle/>
          <a:p>
            <a:r>
              <a:rPr lang="en-US" dirty="0" smtClean="0"/>
              <a:t>RNG</a:t>
            </a:r>
            <a:endParaRPr lang="en-US" dirty="0"/>
          </a:p>
        </p:txBody>
      </p:sp>
      <p:sp>
        <p:nvSpPr>
          <p:cNvPr id="11" name="TextBox 10"/>
          <p:cNvSpPr txBox="1">
            <a:spLocks noChangeArrowheads="1"/>
          </p:cNvSpPr>
          <p:nvPr/>
        </p:nvSpPr>
        <p:spPr bwMode="auto">
          <a:xfrm>
            <a:off x="914400" y="4724400"/>
            <a:ext cx="1295400" cy="369888"/>
          </a:xfrm>
          <a:prstGeom prst="rect">
            <a:avLst/>
          </a:prstGeom>
          <a:noFill/>
          <a:ln w="25400">
            <a:solidFill>
              <a:schemeClr val="tx1"/>
            </a:solidFill>
            <a:miter lim="800000"/>
            <a:headEnd/>
            <a:tailEnd/>
          </a:ln>
        </p:spPr>
        <p:txBody>
          <a:bodyPr>
            <a:spAutoFit/>
          </a:bodyPr>
          <a:lstStyle/>
          <a:p>
            <a:r>
              <a:rPr lang="en-US" dirty="0"/>
              <a:t>laptop</a:t>
            </a:r>
          </a:p>
        </p:txBody>
      </p:sp>
      <p:sp>
        <p:nvSpPr>
          <p:cNvPr id="12" name="TextBox 11"/>
          <p:cNvSpPr txBox="1">
            <a:spLocks noChangeArrowheads="1"/>
          </p:cNvSpPr>
          <p:nvPr/>
        </p:nvSpPr>
        <p:spPr bwMode="auto">
          <a:xfrm>
            <a:off x="914400" y="4267200"/>
            <a:ext cx="1828800" cy="369888"/>
          </a:xfrm>
          <a:prstGeom prst="rect">
            <a:avLst/>
          </a:prstGeom>
          <a:noFill/>
          <a:ln w="25400">
            <a:solidFill>
              <a:schemeClr val="tx1"/>
            </a:solidFill>
            <a:miter lim="800000"/>
            <a:headEnd/>
            <a:tailEnd/>
          </a:ln>
        </p:spPr>
        <p:txBody>
          <a:bodyPr>
            <a:spAutoFit/>
          </a:bodyPr>
          <a:lstStyle/>
          <a:p>
            <a:r>
              <a:rPr lang="en-US" dirty="0"/>
              <a:t>Live O/S DVD</a:t>
            </a:r>
          </a:p>
        </p:txBody>
      </p:sp>
      <p:cxnSp>
        <p:nvCxnSpPr>
          <p:cNvPr id="16" name="Straight Arrow Connector 15"/>
          <p:cNvCxnSpPr/>
          <p:nvPr/>
        </p:nvCxnSpPr>
        <p:spPr bwMode="auto">
          <a:xfrm>
            <a:off x="3352800" y="4572000"/>
            <a:ext cx="1219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23"/>
          <p:cNvSpPr txBox="1">
            <a:spLocks noChangeArrowheads="1"/>
          </p:cNvSpPr>
          <p:nvPr/>
        </p:nvSpPr>
        <p:spPr bwMode="auto">
          <a:xfrm>
            <a:off x="838200" y="2819400"/>
            <a:ext cx="1447800" cy="461963"/>
          </a:xfrm>
          <a:prstGeom prst="rect">
            <a:avLst/>
          </a:prstGeom>
          <a:noFill/>
          <a:ln w="25400">
            <a:noFill/>
            <a:miter lim="800000"/>
            <a:headEnd/>
            <a:tailEnd/>
          </a:ln>
        </p:spPr>
        <p:txBody>
          <a:bodyPr>
            <a:spAutoFit/>
          </a:bodyPr>
          <a:lstStyle/>
          <a:p>
            <a:r>
              <a:rPr lang="en-US" sz="2400" b="1" i="1" dirty="0"/>
              <a:t>SAFE</a:t>
            </a:r>
          </a:p>
        </p:txBody>
      </p:sp>
      <p:sp>
        <p:nvSpPr>
          <p:cNvPr id="18" name="TextBox 23"/>
          <p:cNvSpPr txBox="1">
            <a:spLocks noChangeArrowheads="1"/>
          </p:cNvSpPr>
          <p:nvPr/>
        </p:nvSpPr>
        <p:spPr bwMode="auto">
          <a:xfrm>
            <a:off x="838200" y="2362200"/>
            <a:ext cx="1447800" cy="461665"/>
          </a:xfrm>
          <a:prstGeom prst="rect">
            <a:avLst/>
          </a:prstGeom>
          <a:noFill/>
          <a:ln w="25400">
            <a:noFill/>
            <a:miter lim="800000"/>
            <a:headEnd/>
            <a:tailEnd/>
          </a:ln>
        </p:spPr>
        <p:txBody>
          <a:bodyPr wrap="square">
            <a:spAutoFit/>
          </a:bodyPr>
          <a:lstStyle/>
          <a:p>
            <a:r>
              <a:rPr lang="en-US" sz="2400" b="1" i="1" dirty="0"/>
              <a:t>RACK</a:t>
            </a:r>
          </a:p>
        </p:txBody>
      </p:sp>
      <p:sp>
        <p:nvSpPr>
          <p:cNvPr id="19" name="TextBox 18"/>
          <p:cNvSpPr txBox="1">
            <a:spLocks noChangeArrowheads="1"/>
          </p:cNvSpPr>
          <p:nvPr/>
        </p:nvSpPr>
        <p:spPr bwMode="auto">
          <a:xfrm>
            <a:off x="838200" y="1981200"/>
            <a:ext cx="1447800" cy="461963"/>
          </a:xfrm>
          <a:prstGeom prst="rect">
            <a:avLst/>
          </a:prstGeom>
          <a:noFill/>
          <a:ln w="25400">
            <a:noFill/>
            <a:miter lim="800000"/>
            <a:headEnd/>
            <a:tailEnd/>
          </a:ln>
        </p:spPr>
        <p:txBody>
          <a:bodyPr>
            <a:spAutoFit/>
          </a:bodyPr>
          <a:lstStyle/>
          <a:p>
            <a:r>
              <a:rPr lang="en-US" sz="2400" b="1" i="1" dirty="0"/>
              <a:t>CAGE</a:t>
            </a:r>
          </a:p>
        </p:txBody>
      </p:sp>
      <p:sp>
        <p:nvSpPr>
          <p:cNvPr id="20" name="TextBox 23"/>
          <p:cNvSpPr txBox="1">
            <a:spLocks noChangeArrowheads="1"/>
          </p:cNvSpPr>
          <p:nvPr/>
        </p:nvSpPr>
        <p:spPr bwMode="auto">
          <a:xfrm>
            <a:off x="685800" y="1600200"/>
            <a:ext cx="2743200" cy="461963"/>
          </a:xfrm>
          <a:prstGeom prst="rect">
            <a:avLst/>
          </a:prstGeom>
          <a:noFill/>
          <a:ln w="25400">
            <a:noFill/>
            <a:miter lim="800000"/>
            <a:headEnd/>
            <a:tailEnd/>
          </a:ln>
        </p:spPr>
        <p:txBody>
          <a:bodyPr>
            <a:spAutoFit/>
          </a:bodyPr>
          <a:lstStyle/>
          <a:p>
            <a:r>
              <a:rPr lang="en-US" sz="2400" b="1" i="1" dirty="0"/>
              <a:t>DATA CENTER</a:t>
            </a:r>
          </a:p>
        </p:txBody>
      </p:sp>
      <p:sp>
        <p:nvSpPr>
          <p:cNvPr id="21" name="TextBox 3"/>
          <p:cNvSpPr txBox="1">
            <a:spLocks noChangeArrowheads="1"/>
          </p:cNvSpPr>
          <p:nvPr/>
        </p:nvSpPr>
        <p:spPr bwMode="auto">
          <a:xfrm>
            <a:off x="838200" y="3200400"/>
            <a:ext cx="1905000" cy="646331"/>
          </a:xfrm>
          <a:prstGeom prst="rect">
            <a:avLst/>
          </a:prstGeom>
          <a:noFill/>
          <a:ln w="25400">
            <a:noFill/>
            <a:miter lim="800000"/>
            <a:headEnd/>
            <a:tailEnd/>
          </a:ln>
        </p:spPr>
        <p:txBody>
          <a:bodyPr wrap="square">
            <a:spAutoFit/>
          </a:bodyPr>
          <a:lstStyle/>
          <a:p>
            <a:r>
              <a:rPr lang="en-US" dirty="0" smtClean="0"/>
              <a:t>All in tamper evident bags</a:t>
            </a:r>
            <a:endParaRPr lang="en-US" dirty="0"/>
          </a:p>
        </p:txBody>
      </p:sp>
      <p:cxnSp>
        <p:nvCxnSpPr>
          <p:cNvPr id="48" name="Straight Arrow Connector 47"/>
          <p:cNvCxnSpPr/>
          <p:nvPr/>
        </p:nvCxnSpPr>
        <p:spPr bwMode="auto">
          <a:xfrm>
            <a:off x="3352800" y="4343400"/>
            <a:ext cx="1219200" cy="0"/>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4572000" y="1905000"/>
            <a:ext cx="2514600" cy="3810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Rectangle 52"/>
          <p:cNvSpPr/>
          <p:nvPr/>
        </p:nvSpPr>
        <p:spPr>
          <a:xfrm>
            <a:off x="4648200" y="2286000"/>
            <a:ext cx="2286000" cy="3276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4724400" y="2743200"/>
            <a:ext cx="2057400" cy="27432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TextBox 23"/>
          <p:cNvSpPr txBox="1">
            <a:spLocks noChangeArrowheads="1"/>
          </p:cNvSpPr>
          <p:nvPr/>
        </p:nvSpPr>
        <p:spPr bwMode="auto">
          <a:xfrm>
            <a:off x="5638800" y="2743200"/>
            <a:ext cx="1066800" cy="461963"/>
          </a:xfrm>
          <a:prstGeom prst="rect">
            <a:avLst/>
          </a:prstGeom>
          <a:noFill/>
          <a:ln w="25400">
            <a:noFill/>
            <a:miter lim="800000"/>
            <a:headEnd/>
            <a:tailEnd/>
          </a:ln>
        </p:spPr>
        <p:txBody>
          <a:bodyPr wrap="square">
            <a:spAutoFit/>
          </a:bodyPr>
          <a:lstStyle/>
          <a:p>
            <a:r>
              <a:rPr lang="en-US" sz="2400" b="1" i="1" dirty="0"/>
              <a:t>RACK</a:t>
            </a:r>
          </a:p>
        </p:txBody>
      </p:sp>
      <p:sp>
        <p:nvSpPr>
          <p:cNvPr id="56" name="TextBox 23"/>
          <p:cNvSpPr txBox="1">
            <a:spLocks noChangeArrowheads="1"/>
          </p:cNvSpPr>
          <p:nvPr/>
        </p:nvSpPr>
        <p:spPr bwMode="auto">
          <a:xfrm>
            <a:off x="5715000" y="2362200"/>
            <a:ext cx="1447800" cy="461963"/>
          </a:xfrm>
          <a:prstGeom prst="rect">
            <a:avLst/>
          </a:prstGeom>
          <a:noFill/>
          <a:ln w="25400">
            <a:noFill/>
            <a:miter lim="800000"/>
            <a:headEnd/>
            <a:tailEnd/>
          </a:ln>
        </p:spPr>
        <p:txBody>
          <a:bodyPr>
            <a:spAutoFit/>
          </a:bodyPr>
          <a:lstStyle/>
          <a:p>
            <a:r>
              <a:rPr lang="en-US" sz="2400" b="1" i="1" dirty="0"/>
              <a:t>CAGE</a:t>
            </a:r>
          </a:p>
        </p:txBody>
      </p:sp>
      <p:sp>
        <p:nvSpPr>
          <p:cNvPr id="57" name="TextBox 23"/>
          <p:cNvSpPr txBox="1">
            <a:spLocks noChangeArrowheads="1"/>
          </p:cNvSpPr>
          <p:nvPr/>
        </p:nvSpPr>
        <p:spPr bwMode="auto">
          <a:xfrm>
            <a:off x="4648200" y="1905000"/>
            <a:ext cx="2743200" cy="461963"/>
          </a:xfrm>
          <a:prstGeom prst="rect">
            <a:avLst/>
          </a:prstGeom>
          <a:noFill/>
          <a:ln w="25400">
            <a:noFill/>
            <a:miter lim="800000"/>
            <a:headEnd/>
            <a:tailEnd/>
          </a:ln>
        </p:spPr>
        <p:txBody>
          <a:bodyPr>
            <a:spAutoFit/>
          </a:bodyPr>
          <a:lstStyle/>
          <a:p>
            <a:r>
              <a:rPr lang="en-US" sz="2400" b="1" i="1" dirty="0"/>
              <a:t>DATA CENTER</a:t>
            </a:r>
          </a:p>
        </p:txBody>
      </p:sp>
      <p:sp>
        <p:nvSpPr>
          <p:cNvPr id="58" name="TextBox 9"/>
          <p:cNvSpPr txBox="1">
            <a:spLocks noChangeArrowheads="1"/>
          </p:cNvSpPr>
          <p:nvPr/>
        </p:nvSpPr>
        <p:spPr bwMode="auto">
          <a:xfrm>
            <a:off x="5257800" y="4419600"/>
            <a:ext cx="1295400" cy="369888"/>
          </a:xfrm>
          <a:prstGeom prst="rect">
            <a:avLst/>
          </a:prstGeom>
          <a:noFill/>
          <a:ln w="25400">
            <a:solidFill>
              <a:schemeClr val="tx1"/>
            </a:solidFill>
            <a:miter lim="800000"/>
            <a:headEnd/>
            <a:tailEnd/>
          </a:ln>
        </p:spPr>
        <p:txBody>
          <a:bodyPr>
            <a:spAutoFit/>
          </a:bodyPr>
          <a:lstStyle/>
          <a:p>
            <a:r>
              <a:rPr lang="en-US"/>
              <a:t>signer</a:t>
            </a:r>
          </a:p>
        </p:txBody>
      </p:sp>
      <p:sp>
        <p:nvSpPr>
          <p:cNvPr id="59" name="TextBox 10"/>
          <p:cNvSpPr txBox="1">
            <a:spLocks noChangeArrowheads="1"/>
          </p:cNvSpPr>
          <p:nvPr/>
        </p:nvSpPr>
        <p:spPr bwMode="auto">
          <a:xfrm>
            <a:off x="5257800" y="4953000"/>
            <a:ext cx="1295400" cy="369888"/>
          </a:xfrm>
          <a:prstGeom prst="rect">
            <a:avLst/>
          </a:prstGeom>
          <a:noFill/>
          <a:ln w="25400">
            <a:solidFill>
              <a:schemeClr val="tx1"/>
            </a:solidFill>
            <a:miter lim="800000"/>
            <a:headEnd/>
            <a:tailEnd/>
          </a:ln>
        </p:spPr>
        <p:txBody>
          <a:bodyPr>
            <a:spAutoFit/>
          </a:bodyPr>
          <a:lstStyle/>
          <a:p>
            <a:r>
              <a:rPr lang="en-US"/>
              <a:t>firewall</a:t>
            </a:r>
          </a:p>
        </p:txBody>
      </p:sp>
      <p:cxnSp>
        <p:nvCxnSpPr>
          <p:cNvPr id="60" name="Straight Arrow Connector 59"/>
          <p:cNvCxnSpPr>
            <a:stCxn id="62" idx="3"/>
          </p:cNvCxnSpPr>
          <p:nvPr/>
        </p:nvCxnSpPr>
        <p:spPr>
          <a:xfrm>
            <a:off x="5410200" y="4114800"/>
            <a:ext cx="0" cy="304801"/>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grpSp>
        <p:nvGrpSpPr>
          <p:cNvPr id="61" name="Group 35"/>
          <p:cNvGrpSpPr>
            <a:grpSpLocks/>
          </p:cNvGrpSpPr>
          <p:nvPr/>
        </p:nvGrpSpPr>
        <p:grpSpPr bwMode="auto">
          <a:xfrm>
            <a:off x="4876800" y="3124200"/>
            <a:ext cx="1295400" cy="990600"/>
            <a:chOff x="2438400" y="1371600"/>
            <a:chExt cx="1295400" cy="990600"/>
          </a:xfrm>
        </p:grpSpPr>
        <p:sp>
          <p:nvSpPr>
            <p:cNvPr id="62" name="Flowchart: Magnetic Disk 61"/>
            <p:cNvSpPr/>
            <p:nvPr/>
          </p:nvSpPr>
          <p:spPr>
            <a:xfrm>
              <a:off x="2438400" y="1371600"/>
              <a:ext cx="1066800" cy="9906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TextBox 9"/>
            <p:cNvSpPr txBox="1">
              <a:spLocks noChangeArrowheads="1"/>
            </p:cNvSpPr>
            <p:nvPr/>
          </p:nvSpPr>
          <p:spPr bwMode="auto">
            <a:xfrm>
              <a:off x="2438400" y="1828800"/>
              <a:ext cx="1295400" cy="369888"/>
            </a:xfrm>
            <a:prstGeom prst="rect">
              <a:avLst/>
            </a:prstGeom>
            <a:noFill/>
            <a:ln w="25400">
              <a:noFill/>
              <a:miter lim="800000"/>
              <a:headEnd/>
              <a:tailEnd/>
            </a:ln>
          </p:spPr>
          <p:txBody>
            <a:bodyPr>
              <a:spAutoFit/>
            </a:bodyPr>
            <a:lstStyle/>
            <a:p>
              <a:r>
                <a:rPr lang="en-US"/>
                <a:t>zonefile</a:t>
              </a:r>
            </a:p>
          </p:txBody>
        </p:sp>
      </p:grpSp>
      <p:grpSp>
        <p:nvGrpSpPr>
          <p:cNvPr id="49" name="Group 48"/>
          <p:cNvGrpSpPr/>
          <p:nvPr/>
        </p:nvGrpSpPr>
        <p:grpSpPr>
          <a:xfrm>
            <a:off x="6019800" y="3352800"/>
            <a:ext cx="762000" cy="762000"/>
            <a:chOff x="3810000" y="2209800"/>
            <a:chExt cx="762000" cy="762000"/>
          </a:xfrm>
        </p:grpSpPr>
        <p:sp>
          <p:nvSpPr>
            <p:cNvPr id="50" name="Flowchart: Magnetic Disk 49"/>
            <p:cNvSpPr/>
            <p:nvPr/>
          </p:nvSpPr>
          <p:spPr bwMode="auto">
            <a:xfrm>
              <a:off x="3810000" y="2209800"/>
              <a:ext cx="685800" cy="7620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TextBox 9"/>
            <p:cNvSpPr txBox="1">
              <a:spLocks noChangeArrowheads="1"/>
            </p:cNvSpPr>
            <p:nvPr/>
          </p:nvSpPr>
          <p:spPr bwMode="auto">
            <a:xfrm>
              <a:off x="3810000" y="2514600"/>
              <a:ext cx="762000" cy="369332"/>
            </a:xfrm>
            <a:prstGeom prst="rect">
              <a:avLst/>
            </a:prstGeom>
            <a:noFill/>
            <a:ln w="25400">
              <a:noFill/>
              <a:miter lim="800000"/>
              <a:headEnd/>
              <a:tailEnd/>
            </a:ln>
          </p:spPr>
          <p:txBody>
            <a:bodyPr wrap="square">
              <a:spAutoFit/>
            </a:bodyPr>
            <a:lstStyle/>
            <a:p>
              <a:r>
                <a:rPr lang="en-US" dirty="0" smtClean="0"/>
                <a:t>ZSKs</a:t>
              </a:r>
              <a:endParaRPr lang="en-US" dirty="0"/>
            </a:p>
          </p:txBody>
        </p:sp>
      </p:grpSp>
      <p:cxnSp>
        <p:nvCxnSpPr>
          <p:cNvPr id="64" name="Straight Arrow Connector 63"/>
          <p:cNvCxnSpPr/>
          <p:nvPr/>
        </p:nvCxnSpPr>
        <p:spPr>
          <a:xfrm>
            <a:off x="6400800" y="4114800"/>
            <a:ext cx="0" cy="304801"/>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66" name="TextBox 22"/>
          <p:cNvSpPr txBox="1">
            <a:spLocks noChangeArrowheads="1"/>
          </p:cNvSpPr>
          <p:nvPr/>
        </p:nvSpPr>
        <p:spPr bwMode="auto">
          <a:xfrm>
            <a:off x="3505200" y="3124200"/>
            <a:ext cx="859054" cy="1077218"/>
          </a:xfrm>
          <a:prstGeom prst="rect">
            <a:avLst/>
          </a:prstGeom>
          <a:noFill/>
          <a:ln w="25400">
            <a:solidFill>
              <a:schemeClr val="tx1"/>
            </a:solidFill>
            <a:miter lim="800000"/>
            <a:headEnd/>
            <a:tailEnd/>
          </a:ln>
        </p:spPr>
        <p:txBody>
          <a:bodyPr wrap="square">
            <a:spAutoFit/>
          </a:bodyPr>
          <a:lstStyle/>
          <a:p>
            <a:r>
              <a:rPr lang="en-US" sz="1600" b="1" dirty="0" smtClean="0"/>
              <a:t>FD with public ZSKs</a:t>
            </a:r>
            <a:endParaRPr lang="en-US" sz="1600" b="1" dirty="0"/>
          </a:p>
        </p:txBody>
      </p:sp>
      <p:sp>
        <p:nvSpPr>
          <p:cNvPr id="68" name="TextBox 22"/>
          <p:cNvSpPr txBox="1">
            <a:spLocks noChangeArrowheads="1"/>
          </p:cNvSpPr>
          <p:nvPr/>
        </p:nvSpPr>
        <p:spPr bwMode="auto">
          <a:xfrm>
            <a:off x="3505200" y="4800600"/>
            <a:ext cx="990600" cy="1323439"/>
          </a:xfrm>
          <a:prstGeom prst="rect">
            <a:avLst/>
          </a:prstGeom>
          <a:noFill/>
          <a:ln w="25400">
            <a:solidFill>
              <a:schemeClr val="tx1"/>
            </a:solidFill>
            <a:miter lim="800000"/>
            <a:headEnd/>
            <a:tailEnd/>
          </a:ln>
        </p:spPr>
        <p:txBody>
          <a:bodyPr wrap="square">
            <a:spAutoFit/>
          </a:bodyPr>
          <a:lstStyle/>
          <a:p>
            <a:r>
              <a:rPr lang="en-US" sz="1600" b="1" dirty="0" smtClean="0"/>
              <a:t>FD with KSK signed DNSKEY </a:t>
            </a:r>
            <a:r>
              <a:rPr lang="en-US" sz="1600" b="1" dirty="0" err="1" smtClean="0"/>
              <a:t>RRsets</a:t>
            </a:r>
            <a:endParaRPr lang="en-US" sz="1600" b="1" dirty="0"/>
          </a:p>
        </p:txBody>
      </p:sp>
      <p:sp>
        <p:nvSpPr>
          <p:cNvPr id="69" name="TextBox 26"/>
          <p:cNvSpPr txBox="1">
            <a:spLocks noChangeArrowheads="1"/>
          </p:cNvSpPr>
          <p:nvPr/>
        </p:nvSpPr>
        <p:spPr bwMode="auto">
          <a:xfrm>
            <a:off x="7467600" y="4876800"/>
            <a:ext cx="990600" cy="646113"/>
          </a:xfrm>
          <a:prstGeom prst="rect">
            <a:avLst/>
          </a:prstGeom>
          <a:noFill/>
          <a:ln w="25400">
            <a:solidFill>
              <a:schemeClr val="tx1"/>
            </a:solidFill>
            <a:miter lim="800000"/>
            <a:headEnd/>
            <a:tailEnd/>
          </a:ln>
        </p:spPr>
        <p:txBody>
          <a:bodyPr wrap="square">
            <a:spAutoFit/>
          </a:bodyPr>
          <a:lstStyle/>
          <a:p>
            <a:r>
              <a:rPr lang="en-US"/>
              <a:t>hidden master</a:t>
            </a:r>
          </a:p>
        </p:txBody>
      </p:sp>
      <p:cxnSp>
        <p:nvCxnSpPr>
          <p:cNvPr id="70" name="Straight Arrow Connector 69"/>
          <p:cNvCxnSpPr>
            <a:endCxn id="69" idx="1"/>
          </p:cNvCxnSpPr>
          <p:nvPr/>
        </p:nvCxnSpPr>
        <p:spPr>
          <a:xfrm>
            <a:off x="7086600" y="5181600"/>
            <a:ext cx="381000" cy="1825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Title 2"/>
          <p:cNvSpPr>
            <a:spLocks noGrp="1"/>
          </p:cNvSpPr>
          <p:nvPr>
            <p:ph type="title"/>
          </p:nvPr>
        </p:nvSpPr>
        <p:spPr/>
        <p:txBody>
          <a:bodyPr>
            <a:normAutofit/>
          </a:bodyPr>
          <a:lstStyle/>
          <a:p>
            <a:pPr algn="ctr"/>
            <a:r>
              <a:rPr lang="en-US" sz="4000" b="1" dirty="0" smtClean="0"/>
              <a:t>…or even this</a:t>
            </a:r>
            <a:endParaRPr lang="en-US" sz="4000" b="1" dirty="0"/>
          </a:p>
        </p:txBody>
      </p:sp>
      <p:sp>
        <p:nvSpPr>
          <p:cNvPr id="78" name="TextBox 22"/>
          <p:cNvSpPr txBox="1">
            <a:spLocks noChangeArrowheads="1"/>
          </p:cNvSpPr>
          <p:nvPr/>
        </p:nvSpPr>
        <p:spPr bwMode="auto">
          <a:xfrm>
            <a:off x="990600" y="1143000"/>
            <a:ext cx="2209800" cy="523220"/>
          </a:xfrm>
          <a:prstGeom prst="rect">
            <a:avLst/>
          </a:prstGeom>
          <a:noFill/>
          <a:ln w="25400">
            <a:noFill/>
            <a:miter lim="800000"/>
            <a:headEnd/>
            <a:tailEnd/>
          </a:ln>
        </p:spPr>
        <p:txBody>
          <a:bodyPr wrap="square">
            <a:spAutoFit/>
          </a:bodyPr>
          <a:lstStyle/>
          <a:p>
            <a:r>
              <a:rPr lang="en-US" sz="2800" b="1" i="1" dirty="0" smtClean="0"/>
              <a:t>Off-line</a:t>
            </a:r>
            <a:endParaRPr lang="en-US" sz="2800" b="1" i="1" dirty="0"/>
          </a:p>
        </p:txBody>
      </p:sp>
      <p:sp>
        <p:nvSpPr>
          <p:cNvPr id="79" name="TextBox 22"/>
          <p:cNvSpPr txBox="1">
            <a:spLocks noChangeArrowheads="1"/>
          </p:cNvSpPr>
          <p:nvPr/>
        </p:nvSpPr>
        <p:spPr bwMode="auto">
          <a:xfrm>
            <a:off x="4724400" y="1447800"/>
            <a:ext cx="2209800" cy="523220"/>
          </a:xfrm>
          <a:prstGeom prst="rect">
            <a:avLst/>
          </a:prstGeom>
          <a:noFill/>
          <a:ln w="25400">
            <a:noFill/>
            <a:miter lim="800000"/>
            <a:headEnd/>
            <a:tailEnd/>
          </a:ln>
        </p:spPr>
        <p:txBody>
          <a:bodyPr wrap="square">
            <a:spAutoFit/>
          </a:bodyPr>
          <a:lstStyle/>
          <a:p>
            <a:r>
              <a:rPr lang="en-US" sz="2800" b="1" i="1" dirty="0" smtClean="0"/>
              <a:t>Off-net</a:t>
            </a:r>
            <a:endParaRPr lang="en-US" sz="2800" b="1" i="1" dirty="0"/>
          </a:p>
        </p:txBody>
      </p:sp>
    </p:spTree>
    <p:extLst>
      <p:ext uri="{BB962C8B-B14F-4D97-AF65-F5344CB8AC3E}">
        <p14:creationId xmlns:p14="http://schemas.microsoft.com/office/powerpoint/2010/main" val="94388765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971800"/>
            <a:ext cx="6400800" cy="1143000"/>
          </a:xfrm>
        </p:spPr>
        <p:txBody>
          <a:bodyPr/>
          <a:lstStyle/>
          <a:p>
            <a:r>
              <a:rPr lang="en-US" sz="3200" b="1" dirty="0" smtClean="0">
                <a:solidFill>
                  <a:schemeClr val="tx1"/>
                </a:solidFill>
                <a:latin typeface="Times New Roman" panose="02020603050405020304" pitchFamily="18" charset="0"/>
                <a:cs typeface="Times New Roman" panose="02020603050405020304" pitchFamily="18" charset="0"/>
              </a:rPr>
              <a:t>Learn from others mistakes</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27109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tx1"/>
                </a:solidFill>
                <a:latin typeface="Times New Roman" panose="02020603050405020304" pitchFamily="18" charset="0"/>
                <a:cs typeface="Times New Roman" panose="02020603050405020304" pitchFamily="18" charset="0"/>
              </a:rPr>
              <a:t>ISP’s and other validating resolver operators</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2800" dirty="0" smtClean="0">
                <a:latin typeface="Times New Roman" panose="02020603050405020304" pitchFamily="18" charset="0"/>
                <a:cs typeface="Times New Roman" panose="02020603050405020304" pitchFamily="18" charset="0"/>
              </a:rPr>
              <a:t>Learn from experience of others*.  When someone else’s DNSSEC system fails, e.g., signatures expire, who gets the phone call?   YOU DO.</a:t>
            </a:r>
          </a:p>
          <a:p>
            <a:r>
              <a:rPr lang="en-US" sz="2800" dirty="0" smtClean="0">
                <a:latin typeface="Times New Roman" panose="02020603050405020304" pitchFamily="18" charset="0"/>
                <a:cs typeface="Times New Roman" panose="02020603050405020304" pitchFamily="18" charset="0"/>
              </a:rPr>
              <a:t>It is happening less and less (a few times a year) but have an email response ready and </a:t>
            </a:r>
          </a:p>
          <a:p>
            <a:r>
              <a:rPr lang="en-US" sz="2800" dirty="0">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f necessary use the Negative Trust Anchor** option found in some resolvers to temporarily disable validating the problematic zone</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228600" y="6007387"/>
            <a:ext cx="8686800" cy="738664"/>
          </a:xfrm>
          <a:prstGeom prst="rect">
            <a:avLst/>
          </a:prstGeom>
        </p:spPr>
        <p:txBody>
          <a:bodyPr wrap="square">
            <a:spAutoFit/>
          </a:bodyPr>
          <a:lstStyle/>
          <a:p>
            <a:pPr algn="l"/>
            <a:r>
              <a:rPr lang="en-US" sz="1400" b="1" dirty="0" smtClean="0">
                <a:solidFill>
                  <a:schemeClr val="tx1"/>
                </a:solidFill>
                <a:latin typeface="Courier New" panose="02070309020205020404" pitchFamily="49" charset="0"/>
                <a:cs typeface="Courier New" panose="02070309020205020404" pitchFamily="49" charset="0"/>
              </a:rPr>
              <a:t>*COMCAST US ISP ~20M customers</a:t>
            </a:r>
          </a:p>
          <a:p>
            <a:pPr algn="l"/>
            <a:r>
              <a:rPr lang="en-US" sz="1400" b="1" dirty="0" smtClean="0">
                <a:solidFill>
                  <a:schemeClr val="tx1"/>
                </a:solidFill>
                <a:latin typeface="Courier New" panose="02070309020205020404" pitchFamily="49" charset="0"/>
                <a:cs typeface="Courier New" panose="02070309020205020404" pitchFamily="49" charset="0"/>
              </a:rPr>
              <a:t>**Appendix A: </a:t>
            </a:r>
            <a:r>
              <a:rPr lang="en-US" sz="1400" b="1" dirty="0">
                <a:solidFill>
                  <a:schemeClr val="tx1"/>
                </a:solidFill>
                <a:latin typeface="Courier New" panose="02070309020205020404" pitchFamily="49" charset="0"/>
                <a:cs typeface="Courier New" panose="02070309020205020404" pitchFamily="49" charset="0"/>
              </a:rPr>
              <a:t>https://tools.ietf.org/html/draft-livingood-dnsop-negative-trust-anchors-01</a:t>
            </a:r>
          </a:p>
        </p:txBody>
      </p:sp>
    </p:spTree>
    <p:extLst>
      <p:ext uri="{BB962C8B-B14F-4D97-AF65-F5344CB8AC3E}">
        <p14:creationId xmlns:p14="http://schemas.microsoft.com/office/powerpoint/2010/main" val="14066558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tx1"/>
                </a:solidFill>
                <a:latin typeface="Times New Roman" panose="02020603050405020304" pitchFamily="18" charset="0"/>
                <a:cs typeface="Times New Roman" panose="02020603050405020304" pitchFamily="18" charset="0"/>
              </a:rPr>
              <a:t>Signing Operations – DNSSEC and Vacations</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2800" dirty="0" smtClean="0">
                <a:latin typeface="Times New Roman" panose="02020603050405020304" pitchFamily="18" charset="0"/>
                <a:cs typeface="Times New Roman" panose="02020603050405020304" pitchFamily="18" charset="0"/>
              </a:rPr>
              <a:t>Learn from the experience of others.  Technology is easy.  Managing people is hard. DNSSEC signatures are time limited.  If the signature validity period is too long, you will not be able to recover from a compromise too quickly.</a:t>
            </a:r>
          </a:p>
          <a:p>
            <a:r>
              <a:rPr lang="en-US" sz="2800" dirty="0" smtClean="0">
                <a:latin typeface="Times New Roman" panose="02020603050405020304" pitchFamily="18" charset="0"/>
                <a:cs typeface="Times New Roman" panose="02020603050405020304" pitchFamily="18" charset="0"/>
              </a:rPr>
              <a:t>If the validity period is too short, you might not be able to replace failed equipment or get a hold of your engineers on vacation.</a:t>
            </a:r>
          </a:p>
          <a:p>
            <a:r>
              <a:rPr lang="en-US" sz="2800" dirty="0" smtClean="0">
                <a:latin typeface="Times New Roman" panose="02020603050405020304" pitchFamily="18" charset="0"/>
                <a:cs typeface="Times New Roman" panose="02020603050405020304" pitchFamily="18" charset="0"/>
              </a:rPr>
              <a:t>Therefore many DNSSEC signatures are good for 1 to 2 weeks </a:t>
            </a:r>
            <a:r>
              <a:rPr lang="en-US" sz="1800" dirty="0" smtClean="0">
                <a:latin typeface="Times New Roman" panose="02020603050405020304" pitchFamily="18" charset="0"/>
                <a:cs typeface="Times New Roman" panose="02020603050405020304" pitchFamily="18" charset="0"/>
              </a:rPr>
              <a:t>(about how long someone in the US takes a vacation </a:t>
            </a:r>
            <a:r>
              <a:rPr lang="en-US" sz="1800" dirty="0" smtClean="0">
                <a:latin typeface="Times New Roman" panose="02020603050405020304" pitchFamily="18" charset="0"/>
                <a:cs typeface="Times New Roman" panose="02020603050405020304" pitchFamily="18" charset="0"/>
                <a:sym typeface="Wingdings" panose="05000000000000000000" pitchFamily="2" charset="2"/>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749310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tx1"/>
                </a:solidFill>
                <a:latin typeface="Times New Roman" panose="02020603050405020304" pitchFamily="18" charset="0"/>
                <a:cs typeface="Times New Roman" panose="02020603050405020304" pitchFamily="18" charset="0"/>
              </a:rPr>
              <a:t>Signing Operations – Monitoring Signature Expiry</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417637"/>
            <a:ext cx="8229600" cy="4525963"/>
          </a:xfrm>
        </p:spPr>
        <p:txBody>
          <a:bodyPr/>
          <a:lstStyle/>
          <a:p>
            <a:r>
              <a:rPr lang="en-US" sz="2400" dirty="0" smtClean="0">
                <a:latin typeface="Times New Roman" panose="02020603050405020304" pitchFamily="18" charset="0"/>
                <a:cs typeface="Times New Roman" panose="02020603050405020304" pitchFamily="18" charset="0"/>
              </a:rPr>
              <a:t>The biggest problem we have seen with DNSSEC deployments has been expired signatures.  Do you really want signatures to renew on December 31 ?  Who is going to be around if things fail?  </a:t>
            </a:r>
          </a:p>
          <a:p>
            <a:r>
              <a:rPr lang="en-US" sz="2400" dirty="0" smtClean="0">
                <a:latin typeface="Times New Roman" panose="02020603050405020304" pitchFamily="18" charset="0"/>
                <a:cs typeface="Times New Roman" panose="02020603050405020304" pitchFamily="18" charset="0"/>
              </a:rPr>
              <a:t>Monitor the expiry time of your zone using a script or an outside service.  Send out email/SMS if a DNSSEC signature is about to expire.  Plenty of tools*</a:t>
            </a:r>
          </a:p>
          <a:p>
            <a:r>
              <a:rPr lang="en-US" sz="2400" dirty="0" smtClean="0">
                <a:latin typeface="Times New Roman" panose="02020603050405020304" pitchFamily="18" charset="0"/>
                <a:cs typeface="Times New Roman" panose="02020603050405020304" pitchFamily="18" charset="0"/>
              </a:rPr>
              <a:t>The Internet technical community is small but global. Have one of them run a script to monitor your systems and you do the same for them.  Just like you might do with secondary name servers. </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533400" y="5943600"/>
            <a:ext cx="8239756" cy="738664"/>
          </a:xfrm>
          <a:prstGeom prst="rect">
            <a:avLst/>
          </a:prstGeom>
        </p:spPr>
        <p:txBody>
          <a:bodyPr wrap="none">
            <a:spAutoFit/>
          </a:bodyPr>
          <a:lstStyle/>
          <a:p>
            <a:pPr algn="l"/>
            <a:r>
              <a:rPr lang="en-US" sz="1400" b="1" dirty="0" smtClean="0">
                <a:latin typeface="Courier New" panose="02070309020205020404" pitchFamily="49" charset="0"/>
                <a:cs typeface="Courier New" panose="02070309020205020404" pitchFamily="49" charset="0"/>
              </a:rPr>
              <a:t>*http</a:t>
            </a:r>
            <a:r>
              <a:rPr lang="en-US" sz="1400" b="1" dirty="0">
                <a:latin typeface="Courier New" panose="02070309020205020404" pitchFamily="49" charset="0"/>
                <a:cs typeface="Courier New" panose="02070309020205020404" pitchFamily="49" charset="0"/>
              </a:rPr>
              <a:t>://dnsviz.net</a:t>
            </a:r>
            <a:r>
              <a:rPr lang="en-US" sz="1400" b="1" dirty="0" smtClean="0">
                <a:latin typeface="Courier New" panose="02070309020205020404" pitchFamily="49" charset="0"/>
                <a:cs typeface="Courier New" panose="02070309020205020404" pitchFamily="49" charset="0"/>
              </a:rPr>
              <a:t>/</a:t>
            </a:r>
          </a:p>
          <a:p>
            <a:pPr algn="l"/>
            <a:r>
              <a:rPr lang="en-US" sz="1400" b="1" dirty="0">
                <a:latin typeface="Courier New" panose="02070309020205020404" pitchFamily="49" charset="0"/>
                <a:cs typeface="Courier New" panose="02070309020205020404" pitchFamily="49" charset="0"/>
              </a:rPr>
              <a:t>http://www.zonecheck.fr</a:t>
            </a:r>
            <a:r>
              <a:rPr lang="en-US" sz="1400" b="1" dirty="0" smtClean="0">
                <a:latin typeface="Courier New" panose="02070309020205020404" pitchFamily="49" charset="0"/>
                <a:cs typeface="Courier New" panose="02070309020205020404" pitchFamily="49" charset="0"/>
              </a:rPr>
              <a:t>/</a:t>
            </a:r>
          </a:p>
          <a:p>
            <a:pPr algn="l"/>
            <a:r>
              <a:rPr lang="en-US" sz="1400" b="1" dirty="0">
                <a:latin typeface="Courier New" panose="02070309020205020404" pitchFamily="49" charset="0"/>
                <a:cs typeface="Courier New" panose="02070309020205020404" pitchFamily="49" charset="0"/>
              </a:rPr>
              <a:t>http://dnscheck.iis.se</a:t>
            </a:r>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note:has</a:t>
            </a:r>
            <a:r>
              <a:rPr lang="en-US" sz="1400" b="1" dirty="0" smtClean="0">
                <a:latin typeface="Courier New" panose="02070309020205020404" pitchFamily="49" charset="0"/>
                <a:cs typeface="Courier New" panose="02070309020205020404" pitchFamily="49" charset="0"/>
              </a:rPr>
              <a:t> undelegated option for testing new zones)</a:t>
            </a:r>
            <a:endParaRPr lang="en-US" sz="1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3853186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tx1"/>
                </a:solidFill>
                <a:latin typeface="Times New Roman" panose="02020603050405020304" pitchFamily="18" charset="0"/>
                <a:cs typeface="Times New Roman" panose="02020603050405020304" pitchFamily="18" charset="0"/>
              </a:rPr>
              <a:t>Signing Operations – Openness = Trust</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2800" dirty="0" smtClean="0">
                <a:latin typeface="Times New Roman" panose="02020603050405020304" pitchFamily="18" charset="0"/>
                <a:cs typeface="Times New Roman" panose="02020603050405020304" pitchFamily="18" charset="0"/>
              </a:rPr>
              <a:t>At these early stages of DNSSEC mistakes will happen. Being public about such mistakes and how you fix them builds trust and sets expectations*. </a:t>
            </a:r>
          </a:p>
          <a:p>
            <a:r>
              <a:rPr lang="en-US" sz="2800" dirty="0" smtClean="0">
                <a:latin typeface="Times New Roman" panose="02020603050405020304" pitchFamily="18" charset="0"/>
                <a:cs typeface="Times New Roman" panose="02020603050405020304" pitchFamily="18" charset="0"/>
              </a:rPr>
              <a:t>Sharing those experiences helps others and makes you the expert.</a:t>
            </a:r>
          </a:p>
          <a:p>
            <a:r>
              <a:rPr lang="en-US" sz="2800" dirty="0" smtClean="0">
                <a:latin typeface="Times New Roman" panose="02020603050405020304" pitchFamily="18" charset="0"/>
                <a:cs typeface="Times New Roman" panose="02020603050405020304" pitchFamily="18" charset="0"/>
              </a:rPr>
              <a:t>Being “found out” later can destroy an operation </a:t>
            </a:r>
            <a:endParaRPr lang="en-US" sz="2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5715000"/>
            <a:ext cx="8610600" cy="777443"/>
          </a:xfrm>
          <a:prstGeom prst="rect">
            <a:avLst/>
          </a:prstGeom>
          <a:noFill/>
        </p:spPr>
        <p:txBody>
          <a:bodyPr wrap="square" lIns="38405" tIns="19202" rIns="38405" bIns="19202" rtlCol="0">
            <a:spAutoFit/>
          </a:bodyPr>
          <a:lstStyle/>
          <a:p>
            <a:pPr algn="l"/>
            <a:r>
              <a:rPr lang="en-US" sz="1200" b="1" dirty="0" smtClean="0">
                <a:solidFill>
                  <a:schemeClr val="tx1"/>
                </a:solidFill>
                <a:latin typeface="Courier New" panose="02070309020205020404" pitchFamily="49" charset="0"/>
                <a:cs typeface="Courier New" panose="02070309020205020404" pitchFamily="49" charset="0"/>
              </a:rPr>
              <a:t>*</a:t>
            </a:r>
            <a:r>
              <a:rPr lang="en-US" sz="1200" b="1" dirty="0">
                <a:solidFill>
                  <a:schemeClr val="tx1"/>
                </a:solidFill>
                <a:latin typeface="Courier New" panose="02070309020205020404" pitchFamily="49" charset="0"/>
                <a:cs typeface="Courier New" panose="02070309020205020404" pitchFamily="49" charset="0"/>
              </a:rPr>
              <a:t>http://en.wikipedia.org/wiki/Chicago_Tylenol_murders#Aftermath </a:t>
            </a:r>
          </a:p>
          <a:p>
            <a:pPr algn="l"/>
            <a:r>
              <a:rPr lang="en-US" sz="1200" b="1" dirty="0" smtClean="0">
                <a:solidFill>
                  <a:schemeClr val="tx1"/>
                </a:solidFill>
                <a:latin typeface="Courier New" panose="02070309020205020404" pitchFamily="49" charset="0"/>
                <a:cs typeface="Courier New" panose="02070309020205020404" pitchFamily="49" charset="0"/>
              </a:rPr>
              <a:t>UK </a:t>
            </a:r>
            <a:r>
              <a:rPr lang="en-US" sz="1200" b="1" dirty="0">
                <a:solidFill>
                  <a:schemeClr val="tx1"/>
                </a:solidFill>
                <a:latin typeface="Courier New" panose="02070309020205020404" pitchFamily="49" charset="0"/>
                <a:cs typeface="Courier New" panose="02070309020205020404" pitchFamily="49" charset="0"/>
              </a:rPr>
              <a:t>http://</a:t>
            </a:r>
            <a:r>
              <a:rPr lang="en-US" sz="1200" b="1" dirty="0" smtClean="0">
                <a:solidFill>
                  <a:schemeClr val="tx1"/>
                </a:solidFill>
                <a:latin typeface="Courier New" panose="02070309020205020404" pitchFamily="49" charset="0"/>
                <a:cs typeface="Courier New" panose="02070309020205020404" pitchFamily="49" charset="0"/>
              </a:rPr>
              <a:t>blog.nominet.org.uk/tech/wp-content/uploads/2010/09/dnssec-incident-report.pdf</a:t>
            </a:r>
          </a:p>
          <a:p>
            <a:pPr algn="l"/>
            <a:r>
              <a:rPr lang="en-US" sz="1200" b="1" dirty="0">
                <a:solidFill>
                  <a:schemeClr val="tx1"/>
                </a:solidFill>
                <a:latin typeface="Courier New" panose="02070309020205020404" pitchFamily="49" charset="0"/>
                <a:cs typeface="Courier New" panose="02070309020205020404" pitchFamily="49" charset="0"/>
              </a:rPr>
              <a:t>FR http://</a:t>
            </a:r>
            <a:r>
              <a:rPr lang="en-US" sz="1200" b="1" dirty="0" smtClean="0">
                <a:solidFill>
                  <a:schemeClr val="tx1"/>
                </a:solidFill>
                <a:latin typeface="Courier New" panose="02070309020205020404" pitchFamily="49" charset="0"/>
                <a:cs typeface="Courier New" panose="02070309020205020404" pitchFamily="49" charset="0"/>
              </a:rPr>
              <a:t>singapore41.icann.org/meetings/singapore2011/presentation-key-deletion-issues-22jun11-en.pdf</a:t>
            </a:r>
          </a:p>
        </p:txBody>
      </p:sp>
    </p:spTree>
    <p:extLst>
      <p:ext uri="{BB962C8B-B14F-4D97-AF65-F5344CB8AC3E}">
        <p14:creationId xmlns:p14="http://schemas.microsoft.com/office/powerpoint/2010/main" val="3949631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67000"/>
            <a:ext cx="8382000" cy="1143000"/>
          </a:xfrm>
        </p:spPr>
        <p:txBody>
          <a:bodyPr>
            <a:normAutofit fontScale="90000"/>
          </a:bodyPr>
          <a:lstStyle/>
          <a:p>
            <a:r>
              <a:rPr lang="en-US" sz="5300" dirty="0" smtClean="0"/>
              <a:t>It’s a question of risk / trust,</a:t>
            </a:r>
            <a:r>
              <a:rPr lang="en-US" dirty="0" smtClean="0"/>
              <a:t/>
            </a:r>
            <a:br>
              <a:rPr lang="en-US" dirty="0" smtClean="0"/>
            </a:br>
            <a:r>
              <a:rPr lang="en-US" dirty="0" smtClean="0"/>
              <a:t>but is does not have to be expensive</a:t>
            </a:r>
            <a:endParaRPr lang="en-US" dirty="0"/>
          </a:p>
        </p:txBody>
      </p:sp>
    </p:spTree>
    <p:extLst>
      <p:ext uri="{BB962C8B-B14F-4D97-AF65-F5344CB8AC3E}">
        <p14:creationId xmlns:p14="http://schemas.microsoft.com/office/powerpoint/2010/main" val="3137837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Recent Recommendations..</a:t>
            </a:r>
            <a:endParaRPr lang="en-US" dirty="0"/>
          </a:p>
        </p:txBody>
      </p:sp>
      <p:sp>
        <p:nvSpPr>
          <p:cNvPr id="3" name="Content Placeholder 2"/>
          <p:cNvSpPr>
            <a:spLocks noGrp="1"/>
          </p:cNvSpPr>
          <p:nvPr>
            <p:ph idx="1"/>
          </p:nvPr>
        </p:nvSpPr>
        <p:spPr/>
        <p:txBody>
          <a:bodyPr/>
          <a:lstStyle/>
          <a:p>
            <a:pPr marL="0" indent="0">
              <a:buNone/>
            </a:pPr>
            <a:r>
              <a:rPr lang="en-US" sz="2000" b="1" dirty="0" smtClean="0"/>
              <a:t>“One </a:t>
            </a:r>
            <a:r>
              <a:rPr lang="en-US" sz="2000" b="1" dirty="0"/>
              <a:t>obstacle for the implementation of DNSSEC is the lack of guidance for individual domain holders regarding which requirements should be defined -  in particular for small and medium-sized businesses. In order to remedy that obstacle, .SE has written a guide as an aid and tool for municipalities that have the intention to implement DNSSEC, but this guide also applies to other types of </a:t>
            </a:r>
            <a:r>
              <a:rPr lang="en-US" sz="2000" b="1" dirty="0" smtClean="0"/>
              <a:t>organizations </a:t>
            </a:r>
            <a:r>
              <a:rPr lang="en-US" sz="2000" b="1" dirty="0"/>
              <a:t>in both the public and private sectors</a:t>
            </a:r>
            <a:r>
              <a:rPr lang="en-US" sz="2000" b="1" dirty="0" smtClean="0"/>
              <a:t>.”</a:t>
            </a:r>
            <a:endParaRPr lang="en-US" sz="2000" b="1" dirty="0"/>
          </a:p>
          <a:p>
            <a:pPr marL="0" indent="0">
              <a:buNone/>
            </a:pPr>
            <a:r>
              <a:rPr lang="en-US" sz="1800" dirty="0"/>
              <a:t> </a:t>
            </a:r>
          </a:p>
          <a:p>
            <a:pPr marL="0" indent="0">
              <a:buNone/>
            </a:pPr>
            <a:r>
              <a:rPr lang="en-US" sz="1600" b="1" u="sng" dirty="0">
                <a:hlinkClick r:id="rId2"/>
              </a:rPr>
              <a:t>https://www.iis.se/english/domains/tech/recommendations-for-dnssec-deployment/</a:t>
            </a:r>
            <a:endParaRPr lang="en-US" sz="1600" b="1" dirty="0"/>
          </a:p>
          <a:p>
            <a:pPr marL="0" indent="0">
              <a:buNone/>
            </a:pPr>
            <a:r>
              <a:rPr lang="en-US" sz="1600" b="1" dirty="0"/>
              <a:t> </a:t>
            </a:r>
            <a:endParaRPr lang="en-US" sz="1600" b="1" dirty="0" smtClean="0"/>
          </a:p>
          <a:p>
            <a:pPr marL="0" indent="0">
              <a:buNone/>
            </a:pPr>
            <a:r>
              <a:rPr lang="en-US" sz="1800" b="1" dirty="0" smtClean="0"/>
              <a:t>Anne-Marie </a:t>
            </a:r>
            <a:r>
              <a:rPr lang="en-US" sz="1800" b="1" dirty="0" err="1"/>
              <a:t>Eklund</a:t>
            </a:r>
            <a:r>
              <a:rPr lang="en-US" sz="1800" b="1" dirty="0"/>
              <a:t> </a:t>
            </a:r>
            <a:r>
              <a:rPr lang="en-US" sz="1800" b="1" dirty="0" err="1"/>
              <a:t>Löwinder</a:t>
            </a:r>
            <a:endParaRPr lang="en-US" sz="1800" b="1" dirty="0"/>
          </a:p>
          <a:p>
            <a:pPr marL="0" indent="0">
              <a:buNone/>
            </a:pPr>
            <a:r>
              <a:rPr lang="en-US" sz="1800" b="1" dirty="0"/>
              <a:t>Chief Information Security Officer</a:t>
            </a:r>
          </a:p>
          <a:p>
            <a:pPr marL="0" indent="0">
              <a:buNone/>
            </a:pPr>
            <a:r>
              <a:rPr lang="en-US" sz="1800" b="1" dirty="0"/>
              <a:t> </a:t>
            </a:r>
            <a:r>
              <a:rPr lang="en-US" sz="1800" b="1" dirty="0" smtClean="0"/>
              <a:t>.</a:t>
            </a:r>
            <a:r>
              <a:rPr lang="en-US" sz="1800" b="1" dirty="0"/>
              <a:t>SE (The Internet Infrastructure Foundation</a:t>
            </a:r>
            <a:r>
              <a:rPr lang="en-US" sz="1800" b="1" dirty="0" smtClean="0"/>
              <a:t>)</a:t>
            </a:r>
            <a:endParaRPr lang="en-US" sz="1800" b="1" dirty="0"/>
          </a:p>
        </p:txBody>
      </p:sp>
    </p:spTree>
    <p:extLst>
      <p:ext uri="{BB962C8B-B14F-4D97-AF65-F5344CB8AC3E}">
        <p14:creationId xmlns:p14="http://schemas.microsoft.com/office/powerpoint/2010/main" val="345443678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85800" y="2209800"/>
            <a:ext cx="7696200" cy="2286000"/>
          </a:xfrm>
        </p:spPr>
        <p:txBody>
          <a:bodyPr>
            <a:normAutofit/>
          </a:bodyPr>
          <a:lstStyle/>
          <a:p>
            <a:pPr marL="133350" indent="0" algn="ctr">
              <a:buNone/>
            </a:pPr>
            <a:r>
              <a:rPr lang="en-US" sz="3200" b="1" dirty="0">
                <a:solidFill>
                  <a:schemeClr val="tx1"/>
                </a:solidFill>
                <a:latin typeface="Times New Roman" panose="02020603050405020304" pitchFamily="18" charset="0"/>
                <a:cs typeface="Times New Roman" panose="02020603050405020304" pitchFamily="18" charset="0"/>
              </a:rPr>
              <a:t>Setting reasonable expectations means it doesn’t have to be </a:t>
            </a:r>
            <a:r>
              <a:rPr lang="en-US" sz="3200" b="1" dirty="0" smtClean="0">
                <a:solidFill>
                  <a:schemeClr val="tx1"/>
                </a:solidFill>
                <a:latin typeface="Times New Roman" panose="02020603050405020304" pitchFamily="18" charset="0"/>
                <a:cs typeface="Times New Roman" panose="02020603050405020304" pitchFamily="18" charset="0"/>
              </a:rPr>
              <a:t>expensive</a:t>
            </a:r>
          </a:p>
          <a:p>
            <a:pPr marL="133350" indent="0" algn="ctr">
              <a:buNone/>
            </a:pPr>
            <a:r>
              <a:rPr lang="en-US" sz="3200" b="1" dirty="0" smtClean="0">
                <a:solidFill>
                  <a:schemeClr val="tx1"/>
                </a:solidFill>
                <a:latin typeface="Times New Roman" panose="02020603050405020304" pitchFamily="18" charset="0"/>
                <a:cs typeface="Times New Roman" panose="02020603050405020304" pitchFamily="18" charset="0"/>
              </a:rPr>
              <a:t>You do not need a fortress, just detect if something is touched</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9180967"/>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But all must have:</a:t>
            </a:r>
            <a:endParaRPr lang="en-US" b="1" dirty="0"/>
          </a:p>
        </p:txBody>
      </p:sp>
      <p:sp>
        <p:nvSpPr>
          <p:cNvPr id="3" name="Content Placeholder 2"/>
          <p:cNvSpPr>
            <a:spLocks noGrp="1"/>
          </p:cNvSpPr>
          <p:nvPr>
            <p:ph idx="1"/>
          </p:nvPr>
        </p:nvSpPr>
        <p:spPr>
          <a:xfrm>
            <a:off x="457200" y="1371600"/>
            <a:ext cx="8229600" cy="4754563"/>
          </a:xfrm>
        </p:spPr>
        <p:txBody>
          <a:bodyPr>
            <a:normAutofit fontScale="92500" lnSpcReduction="20000"/>
          </a:bodyPr>
          <a:lstStyle/>
          <a:p>
            <a:r>
              <a:rPr lang="en-US" dirty="0" smtClean="0"/>
              <a:t>Published practice statement</a:t>
            </a:r>
          </a:p>
          <a:p>
            <a:pPr lvl="1"/>
            <a:r>
              <a:rPr lang="en-US" dirty="0" smtClean="0"/>
              <a:t>Overview of operations</a:t>
            </a:r>
          </a:p>
          <a:p>
            <a:pPr lvl="1"/>
            <a:r>
              <a:rPr lang="en-US" dirty="0" smtClean="0"/>
              <a:t>Setting expectations</a:t>
            </a:r>
          </a:p>
          <a:p>
            <a:pPr lvl="2"/>
            <a:r>
              <a:rPr lang="en-US" dirty="0" smtClean="0"/>
              <a:t>Normal</a:t>
            </a:r>
          </a:p>
          <a:p>
            <a:pPr lvl="2"/>
            <a:r>
              <a:rPr lang="en-US" dirty="0" smtClean="0"/>
              <a:t>Emergency</a:t>
            </a:r>
          </a:p>
          <a:p>
            <a:pPr lvl="1"/>
            <a:r>
              <a:rPr lang="en-US" dirty="0" smtClean="0"/>
              <a:t>Limiting liability</a:t>
            </a:r>
          </a:p>
          <a:p>
            <a:r>
              <a:rPr lang="en-US" dirty="0" smtClean="0"/>
              <a:t>Documented procedures</a:t>
            </a:r>
          </a:p>
          <a:p>
            <a:r>
              <a:rPr lang="en-US" dirty="0" smtClean="0"/>
              <a:t>Multi person access requirements</a:t>
            </a:r>
          </a:p>
          <a:p>
            <a:r>
              <a:rPr lang="en-US" dirty="0" smtClean="0"/>
              <a:t>Audit logs</a:t>
            </a:r>
          </a:p>
          <a:p>
            <a:r>
              <a:rPr lang="en-US" dirty="0" smtClean="0"/>
              <a:t>Monitoring (e.g., for signature expiry)</a:t>
            </a:r>
          </a:p>
          <a:p>
            <a:r>
              <a:rPr lang="en-US" dirty="0" smtClean="0"/>
              <a:t>Good Random Number Generators</a:t>
            </a:r>
          </a:p>
        </p:txBody>
      </p:sp>
      <p:pic>
        <p:nvPicPr>
          <p:cNvPr id="6" name="Content Placeholder 3"/>
          <p:cNvPicPr>
            <a:picLocks noChangeAspect="1" noChangeArrowheads="1"/>
          </p:cNvPicPr>
          <p:nvPr/>
        </p:nvPicPr>
        <p:blipFill>
          <a:blip r:embed="rId3" cstate="print"/>
          <a:srcRect/>
          <a:stretch>
            <a:fillRect/>
          </a:stretch>
        </p:blipFill>
        <p:spPr>
          <a:xfrm>
            <a:off x="6096000" y="1378622"/>
            <a:ext cx="1447800" cy="1801693"/>
          </a:xfrm>
          <a:prstGeom prst="rect">
            <a:avLst/>
          </a:prstGeom>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4" cstate="print"/>
          <a:srcRect/>
          <a:stretch>
            <a:fillRect/>
          </a:stretch>
        </p:blipFill>
        <p:spPr bwMode="auto">
          <a:xfrm>
            <a:off x="6757378" y="5562600"/>
            <a:ext cx="1036320" cy="777240"/>
          </a:xfrm>
          <a:prstGeom prst="rect">
            <a:avLst/>
          </a:prstGeom>
          <a:noFill/>
          <a:ln w="9525">
            <a:noFill/>
            <a:miter lim="800000"/>
            <a:headEnd/>
            <a:tailEnd/>
          </a:ln>
        </p:spPr>
      </p:pic>
      <p:pic>
        <p:nvPicPr>
          <p:cNvPr id="8" name="Picture 7" descr="Random Number"/>
          <p:cNvPicPr>
            <a:picLocks noChangeAspect="1" noChangeArrowheads="1"/>
          </p:cNvPicPr>
          <p:nvPr/>
        </p:nvPicPr>
        <p:blipFill>
          <a:blip r:embed="rId5" cstate="print"/>
          <a:srcRect/>
          <a:stretch>
            <a:fillRect/>
          </a:stretch>
        </p:blipFill>
        <p:spPr bwMode="auto">
          <a:xfrm>
            <a:off x="6241869" y="3625596"/>
            <a:ext cx="1828800" cy="658368"/>
          </a:xfrm>
          <a:prstGeom prst="rect">
            <a:avLst/>
          </a:prstGeom>
          <a:noFill/>
          <a:ln w="9525">
            <a:noFill/>
            <a:miter lim="800000"/>
            <a:headEnd/>
            <a:tailEnd/>
          </a:ln>
        </p:spPr>
      </p:pic>
      <p:pic>
        <p:nvPicPr>
          <p:cNvPr id="9" name="Picture 2" descr="image of lava lamp"/>
          <p:cNvPicPr>
            <a:picLocks noChangeAspect="1" noChangeArrowheads="1"/>
          </p:cNvPicPr>
          <p:nvPr/>
        </p:nvPicPr>
        <p:blipFill>
          <a:blip r:embed="rId6" cstate="print"/>
          <a:srcRect/>
          <a:stretch>
            <a:fillRect/>
          </a:stretch>
        </p:blipFill>
        <p:spPr bwMode="auto">
          <a:xfrm>
            <a:off x="8324850" y="3236323"/>
            <a:ext cx="457200" cy="1083564"/>
          </a:xfrm>
          <a:prstGeom prst="rect">
            <a:avLst/>
          </a:prstGeom>
          <a:noFill/>
          <a:ln w="9525">
            <a:noFill/>
            <a:miter lim="800000"/>
            <a:headEnd/>
            <a:tailEnd/>
          </a:ln>
        </p:spPr>
      </p:pic>
      <p:pic>
        <p:nvPicPr>
          <p:cNvPr id="4097" name="Picture 1"/>
          <p:cNvPicPr>
            <a:picLocks noChangeAspect="1" noChangeArrowheads="1"/>
          </p:cNvPicPr>
          <p:nvPr/>
        </p:nvPicPr>
        <p:blipFill>
          <a:blip r:embed="rId7" cstate="print"/>
          <a:srcRect/>
          <a:stretch>
            <a:fillRect/>
          </a:stretch>
        </p:blipFill>
        <p:spPr bwMode="auto">
          <a:xfrm>
            <a:off x="7962900" y="4572000"/>
            <a:ext cx="1181100" cy="1981200"/>
          </a:xfrm>
          <a:prstGeom prst="rect">
            <a:avLst/>
          </a:prstGeom>
          <a:noFill/>
          <a:ln w="9525">
            <a:noFill/>
            <a:miter lim="800000"/>
            <a:headEnd/>
            <a:tailEnd/>
          </a:ln>
        </p:spPr>
      </p:pic>
      <p:sp>
        <p:nvSpPr>
          <p:cNvPr id="10" name="Rectangle 9"/>
          <p:cNvSpPr/>
          <p:nvPr/>
        </p:nvSpPr>
        <p:spPr>
          <a:xfrm>
            <a:off x="6849785" y="4752534"/>
            <a:ext cx="976549" cy="646331"/>
          </a:xfrm>
          <a:prstGeom prst="rect">
            <a:avLst/>
          </a:prstGeom>
          <a:ln>
            <a:solidFill>
              <a:schemeClr val="tx1"/>
            </a:solidFill>
          </a:ln>
        </p:spPr>
        <p:txBody>
          <a:bodyPr wrap="none">
            <a:spAutoFit/>
          </a:bodyPr>
          <a:lstStyle/>
          <a:p>
            <a:r>
              <a:rPr lang="en-US" dirty="0" smtClean="0"/>
              <a:t>DRBGs</a:t>
            </a:r>
          </a:p>
          <a:p>
            <a:r>
              <a:rPr lang="en-US" dirty="0" smtClean="0"/>
              <a:t>FIPS 140</a:t>
            </a:r>
          </a:p>
        </p:txBody>
      </p:sp>
      <p:sp>
        <p:nvSpPr>
          <p:cNvPr id="11" name="Rectangle 10"/>
          <p:cNvSpPr/>
          <p:nvPr/>
        </p:nvSpPr>
        <p:spPr>
          <a:xfrm>
            <a:off x="6359576" y="4321674"/>
            <a:ext cx="1603324" cy="369332"/>
          </a:xfrm>
          <a:prstGeom prst="rect">
            <a:avLst/>
          </a:prstGeom>
          <a:ln>
            <a:solidFill>
              <a:schemeClr val="tx1"/>
            </a:solidFill>
          </a:ln>
        </p:spPr>
        <p:txBody>
          <a:bodyPr wrap="none">
            <a:spAutoFit/>
          </a:bodyPr>
          <a:lstStyle/>
          <a:p>
            <a:r>
              <a:rPr lang="en-US" dirty="0" smtClean="0"/>
              <a:t>Intel </a:t>
            </a:r>
            <a:r>
              <a:rPr lang="en-US" dirty="0" err="1" smtClean="0"/>
              <a:t>RdRand</a:t>
            </a:r>
            <a:endParaRPr lang="en-US" dirty="0"/>
          </a:p>
        </p:txBody>
      </p:sp>
      <p:sp>
        <p:nvSpPr>
          <p:cNvPr id="13" name="TextBox 12"/>
          <p:cNvSpPr txBox="1"/>
          <p:nvPr/>
        </p:nvSpPr>
        <p:spPr>
          <a:xfrm>
            <a:off x="266131" y="5945268"/>
            <a:ext cx="8458200" cy="830997"/>
          </a:xfrm>
          <a:prstGeom prst="rect">
            <a:avLst/>
          </a:prstGeom>
          <a:noFill/>
        </p:spPr>
        <p:txBody>
          <a:bodyPr wrap="square" rtlCol="0">
            <a:spAutoFit/>
          </a:bodyPr>
          <a:lstStyle/>
          <a:p>
            <a:r>
              <a:rPr lang="en-US" sz="1200" b="1" dirty="0" smtClean="0"/>
              <a:t>Useful IETF RFCs:</a:t>
            </a:r>
          </a:p>
          <a:p>
            <a:r>
              <a:rPr lang="en-US" sz="1200" b="1" dirty="0" smtClean="0"/>
              <a:t>DNSSEC Operational Practices  http://tools.ietf.org/html/draft-ietf-dnsop-rfc4641bis</a:t>
            </a:r>
          </a:p>
          <a:p>
            <a:r>
              <a:rPr lang="en-US" sz="1200" b="1" dirty="0" smtClean="0"/>
              <a:t>A Framework for DNSSEC Policies and DNSSEC Practice Statements http://tools.ietf.org/html/draft-ietf-dnsop-dnssec-dps-framework</a:t>
            </a:r>
          </a:p>
        </p:txBody>
      </p:sp>
    </p:spTree>
    <p:extLst>
      <p:ext uri="{BB962C8B-B14F-4D97-AF65-F5344CB8AC3E}">
        <p14:creationId xmlns:p14="http://schemas.microsoft.com/office/powerpoint/2010/main" val="206935794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533400" y="0"/>
            <a:ext cx="8229600" cy="1143000"/>
          </a:xfrm>
        </p:spPr>
        <p:txBody>
          <a:bodyPr/>
          <a:lstStyle/>
          <a:p>
            <a:pPr eaLnBrk="1" hangingPunct="1"/>
            <a:r>
              <a:rPr lang="en-US" smtClean="0"/>
              <a:t>Demo Implementation</a:t>
            </a:r>
          </a:p>
        </p:txBody>
      </p:sp>
      <p:sp>
        <p:nvSpPr>
          <p:cNvPr id="86019" name="Content Placeholder 2"/>
          <p:cNvSpPr>
            <a:spLocks noGrp="1"/>
          </p:cNvSpPr>
          <p:nvPr>
            <p:ph idx="1"/>
          </p:nvPr>
        </p:nvSpPr>
        <p:spPr>
          <a:xfrm>
            <a:off x="457200" y="1371600"/>
            <a:ext cx="8229600" cy="4754563"/>
          </a:xfrm>
        </p:spPr>
        <p:txBody>
          <a:bodyPr/>
          <a:lstStyle/>
          <a:p>
            <a:pPr eaLnBrk="1" hangingPunct="1"/>
            <a:r>
              <a:rPr lang="en-US" sz="2400" dirty="0" smtClean="0"/>
              <a:t>Key lengths – KSK:2048 RSA  ZSK:1024 RSA</a:t>
            </a:r>
          </a:p>
          <a:p>
            <a:pPr eaLnBrk="1" hangingPunct="1"/>
            <a:r>
              <a:rPr lang="en-US" sz="2400" dirty="0" smtClean="0"/>
              <a:t>Rollover – </a:t>
            </a:r>
            <a:r>
              <a:rPr lang="en-US" sz="2400" dirty="0" err="1" smtClean="0"/>
              <a:t>KSK:as</a:t>
            </a:r>
            <a:r>
              <a:rPr lang="en-US" sz="2400" dirty="0" smtClean="0"/>
              <a:t> needed  ZSK:90 days</a:t>
            </a:r>
          </a:p>
          <a:p>
            <a:pPr eaLnBrk="1" hangingPunct="1"/>
            <a:r>
              <a:rPr lang="en-US" sz="2400" dirty="0" smtClean="0"/>
              <a:t>RSASHA256 NSEC3</a:t>
            </a:r>
          </a:p>
          <a:p>
            <a:pPr eaLnBrk="1" hangingPunct="1"/>
            <a:r>
              <a:rPr lang="en-US" sz="2400" dirty="0" smtClean="0"/>
              <a:t>Physical – HSM/smartcards inside Safe inside Rack inside Cage inside Commercial Data Center</a:t>
            </a:r>
          </a:p>
          <a:p>
            <a:pPr eaLnBrk="1" hangingPunct="1"/>
            <a:r>
              <a:rPr lang="en-US" sz="2400" dirty="0" smtClean="0"/>
              <a:t>Logical – Separation of roles: cage access, safe combination, HSM/smartcard activation across three roles</a:t>
            </a:r>
          </a:p>
          <a:p>
            <a:pPr eaLnBrk="1" hangingPunct="1"/>
            <a:r>
              <a:rPr lang="en-US" sz="2400" dirty="0" smtClean="0"/>
              <a:t>Crypto – use FIPS certified smartcards as HSM and RNG</a:t>
            </a:r>
          </a:p>
          <a:p>
            <a:pPr lvl="1" eaLnBrk="1" hangingPunct="1"/>
            <a:r>
              <a:rPr lang="en-US" sz="2000" dirty="0" smtClean="0"/>
              <a:t>Generate KSK and ZSK offline using RNG</a:t>
            </a:r>
          </a:p>
          <a:p>
            <a:pPr lvl="1" eaLnBrk="1" hangingPunct="1"/>
            <a:r>
              <a:rPr lang="en-US" sz="2000" dirty="0" smtClean="0"/>
              <a:t>KSK use off-line</a:t>
            </a:r>
          </a:p>
          <a:p>
            <a:pPr lvl="1" eaLnBrk="1" hangingPunct="1"/>
            <a:r>
              <a:rPr lang="en-US" sz="2000" dirty="0" smtClean="0"/>
              <a:t>ZSK use off-net</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90600" y="1905000"/>
            <a:ext cx="5410200" cy="3657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1143000" y="2362200"/>
            <a:ext cx="5181600" cy="3124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1295400" y="2819400"/>
            <a:ext cx="4876800" cy="2590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1447800" y="3276600"/>
            <a:ext cx="4648200" cy="2057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046" name="Title 1"/>
          <p:cNvSpPr>
            <a:spLocks noGrp="1"/>
          </p:cNvSpPr>
          <p:nvPr>
            <p:ph type="title"/>
          </p:nvPr>
        </p:nvSpPr>
        <p:spPr/>
        <p:txBody>
          <a:bodyPr/>
          <a:lstStyle/>
          <a:p>
            <a:pPr eaLnBrk="1" hangingPunct="1"/>
            <a:r>
              <a:rPr lang="en-US" smtClean="0"/>
              <a:t>Off-Line Key generator and KSK Signer</a:t>
            </a:r>
          </a:p>
        </p:txBody>
      </p:sp>
      <p:grpSp>
        <p:nvGrpSpPr>
          <p:cNvPr id="87047" name="Group 14"/>
          <p:cNvGrpSpPr>
            <a:grpSpLocks/>
          </p:cNvGrpSpPr>
          <p:nvPr/>
        </p:nvGrpSpPr>
        <p:grpSpPr bwMode="auto">
          <a:xfrm>
            <a:off x="1447800" y="3429000"/>
            <a:ext cx="1447800" cy="1817688"/>
            <a:chOff x="1524000" y="3048000"/>
            <a:chExt cx="1447800" cy="1817132"/>
          </a:xfrm>
        </p:grpSpPr>
        <p:sp>
          <p:nvSpPr>
            <p:cNvPr id="87060" name="TextBox 3"/>
            <p:cNvSpPr txBox="1">
              <a:spLocks noChangeArrowheads="1"/>
            </p:cNvSpPr>
            <p:nvPr/>
          </p:nvSpPr>
          <p:spPr bwMode="auto">
            <a:xfrm>
              <a:off x="1600200" y="3581400"/>
              <a:ext cx="1295400" cy="369219"/>
            </a:xfrm>
            <a:prstGeom prst="rect">
              <a:avLst/>
            </a:prstGeom>
            <a:noFill/>
            <a:ln w="25400">
              <a:solidFill>
                <a:schemeClr val="tx1"/>
              </a:solidFill>
              <a:miter lim="800000"/>
              <a:headEnd/>
              <a:tailEnd/>
            </a:ln>
          </p:spPr>
          <p:txBody>
            <a:bodyPr>
              <a:spAutoFit/>
            </a:bodyPr>
            <a:lstStyle/>
            <a:p>
              <a:r>
                <a:rPr lang="en-US"/>
                <a:t>KSK+RNG</a:t>
              </a:r>
            </a:p>
          </p:txBody>
        </p:sp>
        <p:sp>
          <p:nvSpPr>
            <p:cNvPr id="87061" name="TextBox 4"/>
            <p:cNvSpPr txBox="1">
              <a:spLocks noChangeArrowheads="1"/>
            </p:cNvSpPr>
            <p:nvPr/>
          </p:nvSpPr>
          <p:spPr bwMode="auto">
            <a:xfrm>
              <a:off x="1524000" y="3048000"/>
              <a:ext cx="1447800" cy="369332"/>
            </a:xfrm>
            <a:prstGeom prst="rect">
              <a:avLst/>
            </a:prstGeom>
            <a:noFill/>
            <a:ln w="25400">
              <a:noFill/>
              <a:miter lim="800000"/>
              <a:headEnd/>
              <a:tailEnd/>
            </a:ln>
          </p:spPr>
          <p:txBody>
            <a:bodyPr>
              <a:spAutoFit/>
            </a:bodyPr>
            <a:lstStyle/>
            <a:p>
              <a:r>
                <a:rPr lang="en-US"/>
                <a:t>smartcards</a:t>
              </a:r>
            </a:p>
          </p:txBody>
        </p:sp>
        <p:sp>
          <p:nvSpPr>
            <p:cNvPr id="87062" name="TextBox 6"/>
            <p:cNvSpPr txBox="1">
              <a:spLocks noChangeArrowheads="1"/>
            </p:cNvSpPr>
            <p:nvPr/>
          </p:nvSpPr>
          <p:spPr bwMode="auto">
            <a:xfrm>
              <a:off x="1600200" y="4038600"/>
              <a:ext cx="1295400" cy="369332"/>
            </a:xfrm>
            <a:prstGeom prst="rect">
              <a:avLst/>
            </a:prstGeom>
            <a:noFill/>
            <a:ln w="25400">
              <a:solidFill>
                <a:schemeClr val="tx1"/>
              </a:solidFill>
              <a:miter lim="800000"/>
              <a:headEnd/>
              <a:tailEnd/>
            </a:ln>
          </p:spPr>
          <p:txBody>
            <a:bodyPr>
              <a:spAutoFit/>
            </a:bodyPr>
            <a:lstStyle/>
            <a:p>
              <a:r>
                <a:rPr lang="en-US"/>
                <a:t>KSK+RNG</a:t>
              </a:r>
            </a:p>
          </p:txBody>
        </p:sp>
        <p:sp>
          <p:nvSpPr>
            <p:cNvPr id="87063" name="TextBox 8"/>
            <p:cNvSpPr txBox="1">
              <a:spLocks noChangeArrowheads="1"/>
            </p:cNvSpPr>
            <p:nvPr/>
          </p:nvSpPr>
          <p:spPr bwMode="auto">
            <a:xfrm>
              <a:off x="1600200" y="4495800"/>
              <a:ext cx="1295400" cy="369332"/>
            </a:xfrm>
            <a:prstGeom prst="rect">
              <a:avLst/>
            </a:prstGeom>
            <a:noFill/>
            <a:ln w="25400">
              <a:solidFill>
                <a:schemeClr val="tx1"/>
              </a:solidFill>
              <a:miter lim="800000"/>
              <a:headEnd/>
              <a:tailEnd/>
            </a:ln>
          </p:spPr>
          <p:txBody>
            <a:bodyPr>
              <a:spAutoFit/>
            </a:bodyPr>
            <a:lstStyle/>
            <a:p>
              <a:r>
                <a:rPr lang="en-US"/>
                <a:t>KSK+RNG</a:t>
              </a:r>
            </a:p>
          </p:txBody>
        </p:sp>
      </p:grpSp>
      <p:sp>
        <p:nvSpPr>
          <p:cNvPr id="87048" name="TextBox 9"/>
          <p:cNvSpPr txBox="1">
            <a:spLocks noChangeArrowheads="1"/>
          </p:cNvSpPr>
          <p:nvPr/>
        </p:nvSpPr>
        <p:spPr bwMode="auto">
          <a:xfrm>
            <a:off x="3124200" y="4572000"/>
            <a:ext cx="1295400" cy="369888"/>
          </a:xfrm>
          <a:prstGeom prst="rect">
            <a:avLst/>
          </a:prstGeom>
          <a:noFill/>
          <a:ln w="25400">
            <a:solidFill>
              <a:schemeClr val="tx1"/>
            </a:solidFill>
            <a:miter lim="800000"/>
            <a:headEnd/>
            <a:tailEnd/>
          </a:ln>
        </p:spPr>
        <p:txBody>
          <a:bodyPr>
            <a:spAutoFit/>
          </a:bodyPr>
          <a:lstStyle/>
          <a:p>
            <a:r>
              <a:rPr lang="en-US"/>
              <a:t>reader</a:t>
            </a:r>
          </a:p>
        </p:txBody>
      </p:sp>
      <p:sp>
        <p:nvSpPr>
          <p:cNvPr id="87049" name="TextBox 10"/>
          <p:cNvSpPr txBox="1">
            <a:spLocks noChangeArrowheads="1"/>
          </p:cNvSpPr>
          <p:nvPr/>
        </p:nvSpPr>
        <p:spPr bwMode="auto">
          <a:xfrm>
            <a:off x="4724400" y="4572000"/>
            <a:ext cx="1295400" cy="369888"/>
          </a:xfrm>
          <a:prstGeom prst="rect">
            <a:avLst/>
          </a:prstGeom>
          <a:noFill/>
          <a:ln w="25400">
            <a:solidFill>
              <a:schemeClr val="tx1"/>
            </a:solidFill>
            <a:miter lim="800000"/>
            <a:headEnd/>
            <a:tailEnd/>
          </a:ln>
        </p:spPr>
        <p:txBody>
          <a:bodyPr>
            <a:spAutoFit/>
          </a:bodyPr>
          <a:lstStyle/>
          <a:p>
            <a:r>
              <a:rPr lang="en-US"/>
              <a:t>laptop</a:t>
            </a:r>
          </a:p>
        </p:txBody>
      </p:sp>
      <p:sp>
        <p:nvSpPr>
          <p:cNvPr id="87050" name="TextBox 11"/>
          <p:cNvSpPr txBox="1">
            <a:spLocks noChangeArrowheads="1"/>
          </p:cNvSpPr>
          <p:nvPr/>
        </p:nvSpPr>
        <p:spPr bwMode="auto">
          <a:xfrm>
            <a:off x="3886200" y="3962400"/>
            <a:ext cx="1828800" cy="369888"/>
          </a:xfrm>
          <a:prstGeom prst="rect">
            <a:avLst/>
          </a:prstGeom>
          <a:noFill/>
          <a:ln w="25400">
            <a:solidFill>
              <a:schemeClr val="tx1"/>
            </a:solidFill>
            <a:miter lim="800000"/>
            <a:headEnd/>
            <a:tailEnd/>
          </a:ln>
        </p:spPr>
        <p:txBody>
          <a:bodyPr>
            <a:spAutoFit/>
          </a:bodyPr>
          <a:lstStyle/>
          <a:p>
            <a:r>
              <a:rPr lang="en-US"/>
              <a:t>Live O/S DVD</a:t>
            </a:r>
          </a:p>
        </p:txBody>
      </p:sp>
      <p:grpSp>
        <p:nvGrpSpPr>
          <p:cNvPr id="87051" name="Group 37"/>
          <p:cNvGrpSpPr>
            <a:grpSpLocks/>
          </p:cNvGrpSpPr>
          <p:nvPr/>
        </p:nvGrpSpPr>
        <p:grpSpPr bwMode="auto">
          <a:xfrm>
            <a:off x="6477000" y="3581400"/>
            <a:ext cx="2057400" cy="2287588"/>
            <a:chOff x="6477000" y="2438399"/>
            <a:chExt cx="2286000" cy="2287589"/>
          </a:xfrm>
        </p:grpSpPr>
        <p:grpSp>
          <p:nvGrpSpPr>
            <p:cNvPr id="87056" name="Group 21"/>
            <p:cNvGrpSpPr>
              <a:grpSpLocks/>
            </p:cNvGrpSpPr>
            <p:nvPr/>
          </p:nvGrpSpPr>
          <p:grpSpPr bwMode="auto">
            <a:xfrm>
              <a:off x="6553200" y="2438399"/>
              <a:ext cx="2209800" cy="2287589"/>
              <a:chOff x="4061179" y="4267199"/>
              <a:chExt cx="1555045" cy="2287727"/>
            </a:xfrm>
          </p:grpSpPr>
          <p:sp>
            <p:nvSpPr>
              <p:cNvPr id="87058" name="TextBox 22"/>
              <p:cNvSpPr txBox="1">
                <a:spLocks noChangeArrowheads="1"/>
              </p:cNvSpPr>
              <p:nvPr/>
            </p:nvSpPr>
            <p:spPr bwMode="auto">
              <a:xfrm>
                <a:off x="4114800" y="4800600"/>
                <a:ext cx="1295400" cy="1754326"/>
              </a:xfrm>
              <a:prstGeom prst="rect">
                <a:avLst/>
              </a:prstGeom>
              <a:noFill/>
              <a:ln w="25400">
                <a:solidFill>
                  <a:schemeClr val="tx1"/>
                </a:solidFill>
                <a:miter lim="800000"/>
                <a:headEnd/>
                <a:tailEnd/>
              </a:ln>
            </p:spPr>
            <p:txBody>
              <a:bodyPr>
                <a:spAutoFit/>
              </a:bodyPr>
              <a:lstStyle/>
              <a:p>
                <a:r>
                  <a:rPr lang="en-US" b="1"/>
                  <a:t>KSK signed DNSKEYs</a:t>
                </a:r>
              </a:p>
              <a:p>
                <a:endParaRPr lang="en-US" b="1"/>
              </a:p>
              <a:p>
                <a:r>
                  <a:rPr lang="en-US" b="1"/>
                  <a:t>Encrypted ZSKs</a:t>
                </a:r>
              </a:p>
            </p:txBody>
          </p:sp>
          <p:sp>
            <p:nvSpPr>
              <p:cNvPr id="87059" name="TextBox 23"/>
              <p:cNvSpPr txBox="1">
                <a:spLocks noChangeArrowheads="1"/>
              </p:cNvSpPr>
              <p:nvPr/>
            </p:nvSpPr>
            <p:spPr bwMode="auto">
              <a:xfrm>
                <a:off x="4061179" y="4267199"/>
                <a:ext cx="1555045" cy="381023"/>
              </a:xfrm>
              <a:prstGeom prst="rect">
                <a:avLst/>
              </a:prstGeom>
              <a:noFill/>
              <a:ln w="25400">
                <a:noFill/>
                <a:miter lim="800000"/>
                <a:headEnd/>
                <a:tailEnd/>
              </a:ln>
            </p:spPr>
            <p:txBody>
              <a:bodyPr>
                <a:spAutoFit/>
              </a:bodyPr>
              <a:lstStyle/>
              <a:p>
                <a:r>
                  <a:rPr lang="en-US" b="1"/>
                  <a:t>Flash Drive</a:t>
                </a:r>
              </a:p>
            </p:txBody>
          </p:sp>
        </p:grpSp>
        <p:cxnSp>
          <p:nvCxnSpPr>
            <p:cNvPr id="26" name="Straight Arrow Connector 25"/>
            <p:cNvCxnSpPr/>
            <p:nvPr/>
          </p:nvCxnSpPr>
          <p:spPr>
            <a:xfrm>
              <a:off x="6477000" y="2819399"/>
              <a:ext cx="205669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7052" name="TextBox 23"/>
          <p:cNvSpPr txBox="1">
            <a:spLocks noChangeArrowheads="1"/>
          </p:cNvSpPr>
          <p:nvPr/>
        </p:nvSpPr>
        <p:spPr bwMode="auto">
          <a:xfrm>
            <a:off x="5029200" y="3352800"/>
            <a:ext cx="1447800" cy="461963"/>
          </a:xfrm>
          <a:prstGeom prst="rect">
            <a:avLst/>
          </a:prstGeom>
          <a:noFill/>
          <a:ln w="25400">
            <a:noFill/>
            <a:miter lim="800000"/>
            <a:headEnd/>
            <a:tailEnd/>
          </a:ln>
        </p:spPr>
        <p:txBody>
          <a:bodyPr>
            <a:spAutoFit/>
          </a:bodyPr>
          <a:lstStyle/>
          <a:p>
            <a:r>
              <a:rPr lang="en-US" sz="2400" b="1" i="1"/>
              <a:t>SAFE</a:t>
            </a:r>
          </a:p>
        </p:txBody>
      </p:sp>
      <p:sp>
        <p:nvSpPr>
          <p:cNvPr id="87053" name="TextBox 23"/>
          <p:cNvSpPr txBox="1">
            <a:spLocks noChangeArrowheads="1"/>
          </p:cNvSpPr>
          <p:nvPr/>
        </p:nvSpPr>
        <p:spPr bwMode="auto">
          <a:xfrm>
            <a:off x="5029200" y="2819400"/>
            <a:ext cx="1447800" cy="461963"/>
          </a:xfrm>
          <a:prstGeom prst="rect">
            <a:avLst/>
          </a:prstGeom>
          <a:noFill/>
          <a:ln w="25400">
            <a:noFill/>
            <a:miter lim="800000"/>
            <a:headEnd/>
            <a:tailEnd/>
          </a:ln>
        </p:spPr>
        <p:txBody>
          <a:bodyPr>
            <a:spAutoFit/>
          </a:bodyPr>
          <a:lstStyle/>
          <a:p>
            <a:r>
              <a:rPr lang="en-US" sz="2400" b="1" i="1"/>
              <a:t>RACK</a:t>
            </a:r>
          </a:p>
        </p:txBody>
      </p:sp>
      <p:sp>
        <p:nvSpPr>
          <p:cNvPr id="87054" name="TextBox 23"/>
          <p:cNvSpPr txBox="1">
            <a:spLocks noChangeArrowheads="1"/>
          </p:cNvSpPr>
          <p:nvPr/>
        </p:nvSpPr>
        <p:spPr bwMode="auto">
          <a:xfrm>
            <a:off x="5257800" y="2362200"/>
            <a:ext cx="1447800" cy="461963"/>
          </a:xfrm>
          <a:prstGeom prst="rect">
            <a:avLst/>
          </a:prstGeom>
          <a:noFill/>
          <a:ln w="25400">
            <a:noFill/>
            <a:miter lim="800000"/>
            <a:headEnd/>
            <a:tailEnd/>
          </a:ln>
        </p:spPr>
        <p:txBody>
          <a:bodyPr>
            <a:spAutoFit/>
          </a:bodyPr>
          <a:lstStyle/>
          <a:p>
            <a:r>
              <a:rPr lang="en-US" sz="2400" b="1" i="1"/>
              <a:t>CAGE</a:t>
            </a:r>
          </a:p>
        </p:txBody>
      </p:sp>
      <p:sp>
        <p:nvSpPr>
          <p:cNvPr id="87055" name="TextBox 23"/>
          <p:cNvSpPr txBox="1">
            <a:spLocks noChangeArrowheads="1"/>
          </p:cNvSpPr>
          <p:nvPr/>
        </p:nvSpPr>
        <p:spPr bwMode="auto">
          <a:xfrm>
            <a:off x="4114800" y="1905000"/>
            <a:ext cx="2743200" cy="461963"/>
          </a:xfrm>
          <a:prstGeom prst="rect">
            <a:avLst/>
          </a:prstGeom>
          <a:noFill/>
          <a:ln w="25400">
            <a:noFill/>
            <a:miter lim="800000"/>
            <a:headEnd/>
            <a:tailEnd/>
          </a:ln>
        </p:spPr>
        <p:txBody>
          <a:bodyPr>
            <a:spAutoFit/>
          </a:bodyPr>
          <a:lstStyle/>
          <a:p>
            <a:r>
              <a:rPr lang="en-US" sz="2400" b="1" i="1"/>
              <a:t>DATA CENTER</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133600" y="1981200"/>
            <a:ext cx="3733800" cy="3657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2286000" y="2438400"/>
            <a:ext cx="3429000" cy="3124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2438400" y="2895600"/>
            <a:ext cx="3124200" cy="2590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069" name="Title 1"/>
          <p:cNvSpPr>
            <a:spLocks noGrp="1"/>
          </p:cNvSpPr>
          <p:nvPr>
            <p:ph type="title"/>
          </p:nvPr>
        </p:nvSpPr>
        <p:spPr/>
        <p:txBody>
          <a:bodyPr/>
          <a:lstStyle/>
          <a:p>
            <a:pPr eaLnBrk="1" hangingPunct="1"/>
            <a:r>
              <a:rPr lang="en-US" smtClean="0"/>
              <a:t>Off-Net Signer</a:t>
            </a:r>
          </a:p>
        </p:txBody>
      </p:sp>
      <p:grpSp>
        <p:nvGrpSpPr>
          <p:cNvPr id="88070" name="Group 37"/>
          <p:cNvGrpSpPr>
            <a:grpSpLocks/>
          </p:cNvGrpSpPr>
          <p:nvPr/>
        </p:nvGrpSpPr>
        <p:grpSpPr bwMode="auto">
          <a:xfrm>
            <a:off x="304800" y="4038600"/>
            <a:ext cx="1981200" cy="2287588"/>
            <a:chOff x="6477000" y="2438399"/>
            <a:chExt cx="2286000" cy="2287589"/>
          </a:xfrm>
        </p:grpSpPr>
        <p:grpSp>
          <p:nvGrpSpPr>
            <p:cNvPr id="88094" name="Group 21"/>
            <p:cNvGrpSpPr>
              <a:grpSpLocks/>
            </p:cNvGrpSpPr>
            <p:nvPr/>
          </p:nvGrpSpPr>
          <p:grpSpPr bwMode="auto">
            <a:xfrm>
              <a:off x="6553200" y="2438399"/>
              <a:ext cx="2209800" cy="2287589"/>
              <a:chOff x="4061179" y="4267199"/>
              <a:chExt cx="1555045" cy="2287727"/>
            </a:xfrm>
          </p:grpSpPr>
          <p:sp>
            <p:nvSpPr>
              <p:cNvPr id="88096" name="TextBox 22"/>
              <p:cNvSpPr txBox="1">
                <a:spLocks noChangeArrowheads="1"/>
              </p:cNvSpPr>
              <p:nvPr/>
            </p:nvSpPr>
            <p:spPr bwMode="auto">
              <a:xfrm>
                <a:off x="4114800" y="4800600"/>
                <a:ext cx="1295400" cy="1754326"/>
              </a:xfrm>
              <a:prstGeom prst="rect">
                <a:avLst/>
              </a:prstGeom>
              <a:noFill/>
              <a:ln w="25400">
                <a:solidFill>
                  <a:schemeClr val="tx1"/>
                </a:solidFill>
                <a:miter lim="800000"/>
                <a:headEnd/>
                <a:tailEnd/>
              </a:ln>
            </p:spPr>
            <p:txBody>
              <a:bodyPr>
                <a:spAutoFit/>
              </a:bodyPr>
              <a:lstStyle/>
              <a:p>
                <a:r>
                  <a:rPr lang="en-US" b="1"/>
                  <a:t>KSK signed DNSKEYs</a:t>
                </a:r>
              </a:p>
              <a:p>
                <a:endParaRPr lang="en-US" b="1"/>
              </a:p>
              <a:p>
                <a:r>
                  <a:rPr lang="en-US" b="1"/>
                  <a:t>Encrypted ZSKs</a:t>
                </a:r>
              </a:p>
            </p:txBody>
          </p:sp>
          <p:sp>
            <p:nvSpPr>
              <p:cNvPr id="88097" name="TextBox 23"/>
              <p:cNvSpPr txBox="1">
                <a:spLocks noChangeArrowheads="1"/>
              </p:cNvSpPr>
              <p:nvPr/>
            </p:nvSpPr>
            <p:spPr bwMode="auto">
              <a:xfrm>
                <a:off x="4061179" y="4267199"/>
                <a:ext cx="1555045" cy="381023"/>
              </a:xfrm>
              <a:prstGeom prst="rect">
                <a:avLst/>
              </a:prstGeom>
              <a:noFill/>
              <a:ln w="25400">
                <a:noFill/>
                <a:miter lim="800000"/>
                <a:headEnd/>
                <a:tailEnd/>
              </a:ln>
            </p:spPr>
            <p:txBody>
              <a:bodyPr>
                <a:spAutoFit/>
              </a:bodyPr>
              <a:lstStyle/>
              <a:p>
                <a:r>
                  <a:rPr lang="en-US" b="1"/>
                  <a:t>Flash Drive</a:t>
                </a:r>
              </a:p>
            </p:txBody>
          </p:sp>
        </p:grpSp>
        <p:cxnSp>
          <p:nvCxnSpPr>
            <p:cNvPr id="26" name="Straight Arrow Connector 25"/>
            <p:cNvCxnSpPr/>
            <p:nvPr/>
          </p:nvCxnSpPr>
          <p:spPr>
            <a:xfrm>
              <a:off x="6477000" y="2819399"/>
              <a:ext cx="205703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8071" name="TextBox 23"/>
          <p:cNvSpPr txBox="1">
            <a:spLocks noChangeArrowheads="1"/>
          </p:cNvSpPr>
          <p:nvPr/>
        </p:nvSpPr>
        <p:spPr bwMode="auto">
          <a:xfrm>
            <a:off x="4419600" y="2895600"/>
            <a:ext cx="1447800" cy="461963"/>
          </a:xfrm>
          <a:prstGeom prst="rect">
            <a:avLst/>
          </a:prstGeom>
          <a:noFill/>
          <a:ln w="25400">
            <a:noFill/>
            <a:miter lim="800000"/>
            <a:headEnd/>
            <a:tailEnd/>
          </a:ln>
        </p:spPr>
        <p:txBody>
          <a:bodyPr>
            <a:spAutoFit/>
          </a:bodyPr>
          <a:lstStyle/>
          <a:p>
            <a:r>
              <a:rPr lang="en-US" sz="2400" b="1" i="1"/>
              <a:t>RACK</a:t>
            </a:r>
          </a:p>
        </p:txBody>
      </p:sp>
      <p:sp>
        <p:nvSpPr>
          <p:cNvPr id="88072" name="TextBox 23"/>
          <p:cNvSpPr txBox="1">
            <a:spLocks noChangeArrowheads="1"/>
          </p:cNvSpPr>
          <p:nvPr/>
        </p:nvSpPr>
        <p:spPr bwMode="auto">
          <a:xfrm>
            <a:off x="4572000" y="2438400"/>
            <a:ext cx="1447800" cy="461963"/>
          </a:xfrm>
          <a:prstGeom prst="rect">
            <a:avLst/>
          </a:prstGeom>
          <a:noFill/>
          <a:ln w="25400">
            <a:noFill/>
            <a:miter lim="800000"/>
            <a:headEnd/>
            <a:tailEnd/>
          </a:ln>
        </p:spPr>
        <p:txBody>
          <a:bodyPr>
            <a:spAutoFit/>
          </a:bodyPr>
          <a:lstStyle/>
          <a:p>
            <a:r>
              <a:rPr lang="en-US" sz="2400" b="1" i="1"/>
              <a:t>CAGE</a:t>
            </a:r>
          </a:p>
        </p:txBody>
      </p:sp>
      <p:sp>
        <p:nvSpPr>
          <p:cNvPr id="88073" name="TextBox 23"/>
          <p:cNvSpPr txBox="1">
            <a:spLocks noChangeArrowheads="1"/>
          </p:cNvSpPr>
          <p:nvPr/>
        </p:nvSpPr>
        <p:spPr bwMode="auto">
          <a:xfrm>
            <a:off x="3581400" y="1905000"/>
            <a:ext cx="2743200" cy="461963"/>
          </a:xfrm>
          <a:prstGeom prst="rect">
            <a:avLst/>
          </a:prstGeom>
          <a:noFill/>
          <a:ln w="25400">
            <a:noFill/>
            <a:miter lim="800000"/>
            <a:headEnd/>
            <a:tailEnd/>
          </a:ln>
        </p:spPr>
        <p:txBody>
          <a:bodyPr>
            <a:spAutoFit/>
          </a:bodyPr>
          <a:lstStyle/>
          <a:p>
            <a:r>
              <a:rPr lang="en-US" sz="2400" b="1" i="1"/>
              <a:t>DATA CENTER</a:t>
            </a:r>
          </a:p>
        </p:txBody>
      </p:sp>
      <p:sp>
        <p:nvSpPr>
          <p:cNvPr id="88074" name="TextBox 9"/>
          <p:cNvSpPr txBox="1">
            <a:spLocks noChangeArrowheads="1"/>
          </p:cNvSpPr>
          <p:nvPr/>
        </p:nvSpPr>
        <p:spPr bwMode="auto">
          <a:xfrm>
            <a:off x="2590800" y="4800600"/>
            <a:ext cx="1295400" cy="369888"/>
          </a:xfrm>
          <a:prstGeom prst="rect">
            <a:avLst/>
          </a:prstGeom>
          <a:noFill/>
          <a:ln w="25400">
            <a:solidFill>
              <a:schemeClr val="tx1"/>
            </a:solidFill>
            <a:miter lim="800000"/>
            <a:headEnd/>
            <a:tailEnd/>
          </a:ln>
        </p:spPr>
        <p:txBody>
          <a:bodyPr>
            <a:spAutoFit/>
          </a:bodyPr>
          <a:lstStyle/>
          <a:p>
            <a:r>
              <a:rPr lang="en-US"/>
              <a:t>signer</a:t>
            </a:r>
          </a:p>
        </p:txBody>
      </p:sp>
      <p:sp>
        <p:nvSpPr>
          <p:cNvPr id="88075" name="TextBox 10"/>
          <p:cNvSpPr txBox="1">
            <a:spLocks noChangeArrowheads="1"/>
          </p:cNvSpPr>
          <p:nvPr/>
        </p:nvSpPr>
        <p:spPr bwMode="auto">
          <a:xfrm>
            <a:off x="4191000" y="4800600"/>
            <a:ext cx="1295400" cy="369888"/>
          </a:xfrm>
          <a:prstGeom prst="rect">
            <a:avLst/>
          </a:prstGeom>
          <a:noFill/>
          <a:ln w="25400">
            <a:solidFill>
              <a:schemeClr val="tx1"/>
            </a:solidFill>
            <a:miter lim="800000"/>
            <a:headEnd/>
            <a:tailEnd/>
          </a:ln>
        </p:spPr>
        <p:txBody>
          <a:bodyPr>
            <a:spAutoFit/>
          </a:bodyPr>
          <a:lstStyle/>
          <a:p>
            <a:r>
              <a:rPr lang="en-US"/>
              <a:t>firewall</a:t>
            </a:r>
          </a:p>
        </p:txBody>
      </p:sp>
      <p:cxnSp>
        <p:nvCxnSpPr>
          <p:cNvPr id="29" name="Straight Arrow Connector 28"/>
          <p:cNvCxnSpPr/>
          <p:nvPr/>
        </p:nvCxnSpPr>
        <p:spPr>
          <a:xfrm rot="5400000">
            <a:off x="2971801" y="4343400"/>
            <a:ext cx="457200" cy="3175"/>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grpSp>
        <p:nvGrpSpPr>
          <p:cNvPr id="88077" name="Group 35"/>
          <p:cNvGrpSpPr>
            <a:grpSpLocks/>
          </p:cNvGrpSpPr>
          <p:nvPr/>
        </p:nvGrpSpPr>
        <p:grpSpPr bwMode="auto">
          <a:xfrm>
            <a:off x="2667000" y="3048000"/>
            <a:ext cx="1295400" cy="990600"/>
            <a:chOff x="2438400" y="1371600"/>
            <a:chExt cx="1295400" cy="990600"/>
          </a:xfrm>
        </p:grpSpPr>
        <p:sp>
          <p:nvSpPr>
            <p:cNvPr id="37" name="Flowchart: Magnetic Disk 36"/>
            <p:cNvSpPr/>
            <p:nvPr/>
          </p:nvSpPr>
          <p:spPr>
            <a:xfrm>
              <a:off x="2438400" y="1371600"/>
              <a:ext cx="1066800" cy="9906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093" name="TextBox 9"/>
            <p:cNvSpPr txBox="1">
              <a:spLocks noChangeArrowheads="1"/>
            </p:cNvSpPr>
            <p:nvPr/>
          </p:nvSpPr>
          <p:spPr bwMode="auto">
            <a:xfrm>
              <a:off x="2438400" y="1828800"/>
              <a:ext cx="1295400" cy="369888"/>
            </a:xfrm>
            <a:prstGeom prst="rect">
              <a:avLst/>
            </a:prstGeom>
            <a:noFill/>
            <a:ln w="25400">
              <a:noFill/>
              <a:miter lim="800000"/>
              <a:headEnd/>
              <a:tailEnd/>
            </a:ln>
          </p:spPr>
          <p:txBody>
            <a:bodyPr>
              <a:spAutoFit/>
            </a:bodyPr>
            <a:lstStyle/>
            <a:p>
              <a:r>
                <a:rPr lang="en-US"/>
                <a:t>zonefile</a:t>
              </a:r>
            </a:p>
          </p:txBody>
        </p:sp>
      </p:grpSp>
      <p:sp>
        <p:nvSpPr>
          <p:cNvPr id="88078" name="TextBox 26"/>
          <p:cNvSpPr txBox="1">
            <a:spLocks noChangeArrowheads="1"/>
          </p:cNvSpPr>
          <p:nvPr/>
        </p:nvSpPr>
        <p:spPr bwMode="auto">
          <a:xfrm>
            <a:off x="6096000" y="3886200"/>
            <a:ext cx="990600" cy="646113"/>
          </a:xfrm>
          <a:prstGeom prst="rect">
            <a:avLst/>
          </a:prstGeom>
          <a:noFill/>
          <a:ln w="25400">
            <a:solidFill>
              <a:schemeClr val="tx1"/>
            </a:solidFill>
            <a:miter lim="800000"/>
            <a:headEnd/>
            <a:tailEnd/>
          </a:ln>
        </p:spPr>
        <p:txBody>
          <a:bodyPr>
            <a:spAutoFit/>
          </a:bodyPr>
          <a:lstStyle/>
          <a:p>
            <a:r>
              <a:rPr lang="en-US"/>
              <a:t>hidden master</a:t>
            </a:r>
          </a:p>
        </p:txBody>
      </p:sp>
      <p:sp>
        <p:nvSpPr>
          <p:cNvPr id="88079" name="TextBox 27"/>
          <p:cNvSpPr txBox="1">
            <a:spLocks noChangeArrowheads="1"/>
          </p:cNvSpPr>
          <p:nvPr/>
        </p:nvSpPr>
        <p:spPr bwMode="auto">
          <a:xfrm>
            <a:off x="6096000" y="4724400"/>
            <a:ext cx="990600" cy="646113"/>
          </a:xfrm>
          <a:prstGeom prst="rect">
            <a:avLst/>
          </a:prstGeom>
          <a:noFill/>
          <a:ln w="25400">
            <a:solidFill>
              <a:schemeClr val="tx1"/>
            </a:solidFill>
            <a:miter lim="800000"/>
            <a:headEnd/>
            <a:tailEnd/>
          </a:ln>
        </p:spPr>
        <p:txBody>
          <a:bodyPr>
            <a:spAutoFit/>
          </a:bodyPr>
          <a:lstStyle/>
          <a:p>
            <a:r>
              <a:rPr lang="en-US"/>
              <a:t>hidden master</a:t>
            </a:r>
          </a:p>
        </p:txBody>
      </p:sp>
      <p:grpSp>
        <p:nvGrpSpPr>
          <p:cNvPr id="88080" name="Group 31"/>
          <p:cNvGrpSpPr>
            <a:grpSpLocks/>
          </p:cNvGrpSpPr>
          <p:nvPr/>
        </p:nvGrpSpPr>
        <p:grpSpPr bwMode="auto">
          <a:xfrm>
            <a:off x="7315200" y="4038600"/>
            <a:ext cx="1447800" cy="1284288"/>
            <a:chOff x="7239000" y="3124200"/>
            <a:chExt cx="1447800" cy="1283732"/>
          </a:xfrm>
        </p:grpSpPr>
        <p:sp>
          <p:nvSpPr>
            <p:cNvPr id="88089" name="TextBox 28"/>
            <p:cNvSpPr txBox="1">
              <a:spLocks noChangeArrowheads="1"/>
            </p:cNvSpPr>
            <p:nvPr/>
          </p:nvSpPr>
          <p:spPr bwMode="auto">
            <a:xfrm>
              <a:off x="7239000" y="3124200"/>
              <a:ext cx="1447800" cy="369332"/>
            </a:xfrm>
            <a:prstGeom prst="rect">
              <a:avLst/>
            </a:prstGeom>
            <a:noFill/>
            <a:ln w="25400">
              <a:solidFill>
                <a:schemeClr val="tx1"/>
              </a:solidFill>
              <a:miter lim="800000"/>
              <a:headEnd/>
              <a:tailEnd/>
            </a:ln>
          </p:spPr>
          <p:txBody>
            <a:bodyPr>
              <a:spAutoFit/>
            </a:bodyPr>
            <a:lstStyle/>
            <a:p>
              <a:r>
                <a:rPr lang="en-US"/>
                <a:t>nameserver</a:t>
              </a:r>
            </a:p>
          </p:txBody>
        </p:sp>
        <p:sp>
          <p:nvSpPr>
            <p:cNvPr id="88090" name="TextBox 29"/>
            <p:cNvSpPr txBox="1">
              <a:spLocks noChangeArrowheads="1"/>
            </p:cNvSpPr>
            <p:nvPr/>
          </p:nvSpPr>
          <p:spPr bwMode="auto">
            <a:xfrm>
              <a:off x="7239000" y="3581400"/>
              <a:ext cx="1447800" cy="369332"/>
            </a:xfrm>
            <a:prstGeom prst="rect">
              <a:avLst/>
            </a:prstGeom>
            <a:noFill/>
            <a:ln w="25400">
              <a:solidFill>
                <a:schemeClr val="tx1"/>
              </a:solidFill>
              <a:miter lim="800000"/>
              <a:headEnd/>
              <a:tailEnd/>
            </a:ln>
          </p:spPr>
          <p:txBody>
            <a:bodyPr>
              <a:spAutoFit/>
            </a:bodyPr>
            <a:lstStyle/>
            <a:p>
              <a:r>
                <a:rPr lang="en-US"/>
                <a:t>nameserver</a:t>
              </a:r>
            </a:p>
          </p:txBody>
        </p:sp>
        <p:sp>
          <p:nvSpPr>
            <p:cNvPr id="88091" name="TextBox 30"/>
            <p:cNvSpPr txBox="1">
              <a:spLocks noChangeArrowheads="1"/>
            </p:cNvSpPr>
            <p:nvPr/>
          </p:nvSpPr>
          <p:spPr bwMode="auto">
            <a:xfrm>
              <a:off x="7239000" y="4038600"/>
              <a:ext cx="1447800" cy="369332"/>
            </a:xfrm>
            <a:prstGeom prst="rect">
              <a:avLst/>
            </a:prstGeom>
            <a:noFill/>
            <a:ln w="25400">
              <a:solidFill>
                <a:schemeClr val="tx1"/>
              </a:solidFill>
              <a:miter lim="800000"/>
              <a:headEnd/>
              <a:tailEnd/>
            </a:ln>
          </p:spPr>
          <p:txBody>
            <a:bodyPr>
              <a:spAutoFit/>
            </a:bodyPr>
            <a:lstStyle/>
            <a:p>
              <a:r>
                <a:rPr lang="en-US"/>
                <a:t>nameserver</a:t>
              </a:r>
            </a:p>
          </p:txBody>
        </p:sp>
      </p:grpSp>
      <p:cxnSp>
        <p:nvCxnSpPr>
          <p:cNvPr id="45" name="Straight Arrow Connector 44"/>
          <p:cNvCxnSpPr>
            <a:endCxn id="88078" idx="1"/>
          </p:cNvCxnSpPr>
          <p:nvPr/>
        </p:nvCxnSpPr>
        <p:spPr>
          <a:xfrm rot="5400000" flipH="1" flipV="1">
            <a:off x="5419725" y="4276725"/>
            <a:ext cx="742950"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88075" idx="3"/>
          </p:cNvCxnSpPr>
          <p:nvPr/>
        </p:nvCxnSpPr>
        <p:spPr>
          <a:xfrm>
            <a:off x="5486400" y="4986338"/>
            <a:ext cx="609600" cy="1190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88090" idx="1"/>
          </p:cNvCxnSpPr>
          <p:nvPr/>
        </p:nvCxnSpPr>
        <p:spPr>
          <a:xfrm rot="10800000" flipV="1">
            <a:off x="7086600" y="4679950"/>
            <a:ext cx="228600" cy="366713"/>
          </a:xfrm>
          <a:prstGeom prst="line">
            <a:avLst/>
          </a:prstGeom>
          <a:ln w="25400"/>
        </p:spPr>
        <p:style>
          <a:lnRef idx="1">
            <a:schemeClr val="dk1"/>
          </a:lnRef>
          <a:fillRef idx="0">
            <a:schemeClr val="dk1"/>
          </a:fillRef>
          <a:effectRef idx="0">
            <a:schemeClr val="dk1"/>
          </a:effectRef>
          <a:fontRef idx="minor">
            <a:schemeClr val="tx1"/>
          </a:fontRef>
        </p:style>
      </p:cxnSp>
      <p:cxnSp>
        <p:nvCxnSpPr>
          <p:cNvPr id="39" name="Straight Connector 38"/>
          <p:cNvCxnSpPr>
            <a:stCxn id="88079" idx="3"/>
            <a:endCxn id="88091" idx="1"/>
          </p:cNvCxnSpPr>
          <p:nvPr/>
        </p:nvCxnSpPr>
        <p:spPr>
          <a:xfrm>
            <a:off x="7086600" y="5048250"/>
            <a:ext cx="228600" cy="90488"/>
          </a:xfrm>
          <a:prstGeom prst="line">
            <a:avLst/>
          </a:prstGeom>
          <a:ln w="25400"/>
        </p:spPr>
        <p:style>
          <a:lnRef idx="1">
            <a:schemeClr val="dk1"/>
          </a:lnRef>
          <a:fillRef idx="0">
            <a:schemeClr val="dk1"/>
          </a:fillRef>
          <a:effectRef idx="0">
            <a:schemeClr val="dk1"/>
          </a:effectRef>
          <a:fontRef idx="minor">
            <a:schemeClr val="tx1"/>
          </a:fontRef>
        </p:style>
      </p:cxnSp>
      <p:cxnSp>
        <p:nvCxnSpPr>
          <p:cNvPr id="42" name="Straight Connector 41"/>
          <p:cNvCxnSpPr>
            <a:stCxn id="88089" idx="1"/>
            <a:endCxn id="88078" idx="3"/>
          </p:cNvCxnSpPr>
          <p:nvPr/>
        </p:nvCxnSpPr>
        <p:spPr>
          <a:xfrm rot="10800000">
            <a:off x="7086600" y="4210050"/>
            <a:ext cx="228600" cy="12700"/>
          </a:xfrm>
          <a:prstGeom prst="line">
            <a:avLst/>
          </a:prstGeom>
          <a:ln w="25400"/>
        </p:spPr>
        <p:style>
          <a:lnRef idx="1">
            <a:schemeClr val="dk1"/>
          </a:lnRef>
          <a:fillRef idx="0">
            <a:schemeClr val="dk1"/>
          </a:fillRef>
          <a:effectRef idx="0">
            <a:schemeClr val="dk1"/>
          </a:effectRef>
          <a:fontRef idx="minor">
            <a:schemeClr val="tx1"/>
          </a:fontRef>
        </p:style>
      </p:cxnSp>
      <p:cxnSp>
        <p:nvCxnSpPr>
          <p:cNvPr id="46" name="Straight Connector 45"/>
          <p:cNvCxnSpPr>
            <a:stCxn id="88090" idx="1"/>
            <a:endCxn id="88078" idx="3"/>
          </p:cNvCxnSpPr>
          <p:nvPr/>
        </p:nvCxnSpPr>
        <p:spPr>
          <a:xfrm rot="10800000">
            <a:off x="7086600" y="4210050"/>
            <a:ext cx="228600" cy="471488"/>
          </a:xfrm>
          <a:prstGeom prst="line">
            <a:avLst/>
          </a:prstGeom>
          <a:ln w="25400"/>
        </p:spPr>
        <p:style>
          <a:lnRef idx="1">
            <a:schemeClr val="dk1"/>
          </a:lnRef>
          <a:fillRef idx="0">
            <a:schemeClr val="dk1"/>
          </a:fillRef>
          <a:effectRef idx="0">
            <a:schemeClr val="dk1"/>
          </a:effectRef>
          <a:fontRef idx="minor">
            <a:schemeClr val="tx1"/>
          </a:fontRef>
        </p:style>
      </p:cxnSp>
      <p:cxnSp>
        <p:nvCxnSpPr>
          <p:cNvPr id="50" name="Straight Connector 49"/>
          <p:cNvCxnSpPr>
            <a:stCxn id="88091" idx="1"/>
            <a:endCxn id="88078" idx="3"/>
          </p:cNvCxnSpPr>
          <p:nvPr/>
        </p:nvCxnSpPr>
        <p:spPr>
          <a:xfrm rot="10800000">
            <a:off x="7086600" y="4210050"/>
            <a:ext cx="228600" cy="928688"/>
          </a:xfrm>
          <a:prstGeom prst="line">
            <a:avLst/>
          </a:prstGeom>
          <a:ln w="25400"/>
        </p:spPr>
        <p:style>
          <a:lnRef idx="1">
            <a:schemeClr val="dk1"/>
          </a:lnRef>
          <a:fillRef idx="0">
            <a:schemeClr val="dk1"/>
          </a:fillRef>
          <a:effectRef idx="0">
            <a:schemeClr val="dk1"/>
          </a:effectRef>
          <a:fontRef idx="minor">
            <a:schemeClr val="tx1"/>
          </a:fontRef>
        </p:style>
      </p:cxnSp>
      <p:cxnSp>
        <p:nvCxnSpPr>
          <p:cNvPr id="63" name="Straight Connector 62"/>
          <p:cNvCxnSpPr>
            <a:stCxn id="88089" idx="1"/>
            <a:endCxn id="88079" idx="3"/>
          </p:cNvCxnSpPr>
          <p:nvPr/>
        </p:nvCxnSpPr>
        <p:spPr>
          <a:xfrm rot="10800000" flipV="1">
            <a:off x="7086600" y="4222750"/>
            <a:ext cx="228600" cy="823913"/>
          </a:xfrm>
          <a:prstGeom prst="line">
            <a:avLst/>
          </a:prstGeom>
          <a:ln w="25400"/>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Management</a:t>
            </a:r>
            <a:endParaRPr lang="en-US" dirty="0"/>
          </a:p>
        </p:txBody>
      </p:sp>
      <p:sp>
        <p:nvSpPr>
          <p:cNvPr id="4" name="TextBox 3"/>
          <p:cNvSpPr txBox="1"/>
          <p:nvPr/>
        </p:nvSpPr>
        <p:spPr>
          <a:xfrm>
            <a:off x="1219200" y="2743200"/>
            <a:ext cx="1600200" cy="584775"/>
          </a:xfrm>
          <a:prstGeom prst="rect">
            <a:avLst/>
          </a:prstGeom>
          <a:noFill/>
          <a:ln>
            <a:solidFill>
              <a:schemeClr val="tx1"/>
            </a:solidFill>
          </a:ln>
        </p:spPr>
        <p:txBody>
          <a:bodyPr wrap="square" rtlCol="0">
            <a:spAutoFit/>
          </a:bodyPr>
          <a:lstStyle/>
          <a:p>
            <a:pPr algn="ctr"/>
            <a:r>
              <a:rPr lang="en-US" sz="1600" dirty="0" smtClean="0"/>
              <a:t>Offline Laptop </a:t>
            </a:r>
          </a:p>
          <a:p>
            <a:pPr algn="ctr"/>
            <a:endParaRPr lang="en-US" sz="1600" dirty="0"/>
          </a:p>
        </p:txBody>
      </p:sp>
      <p:sp>
        <p:nvSpPr>
          <p:cNvPr id="5" name="TextBox 4"/>
          <p:cNvSpPr txBox="1"/>
          <p:nvPr/>
        </p:nvSpPr>
        <p:spPr>
          <a:xfrm>
            <a:off x="5930484" y="2797433"/>
            <a:ext cx="1600200" cy="830997"/>
          </a:xfrm>
          <a:prstGeom prst="rect">
            <a:avLst/>
          </a:prstGeom>
          <a:noFill/>
          <a:ln>
            <a:solidFill>
              <a:schemeClr val="tx1"/>
            </a:solidFill>
          </a:ln>
        </p:spPr>
        <p:txBody>
          <a:bodyPr wrap="square" rtlCol="0">
            <a:spAutoFit/>
          </a:bodyPr>
          <a:lstStyle/>
          <a:p>
            <a:pPr algn="ctr"/>
            <a:r>
              <a:rPr lang="en-US" sz="1600" dirty="0" smtClean="0"/>
              <a:t>Online/off-net DNSSEC Signer</a:t>
            </a:r>
            <a:endParaRPr lang="en-US" sz="1600" dirty="0"/>
          </a:p>
        </p:txBody>
      </p:sp>
      <p:cxnSp>
        <p:nvCxnSpPr>
          <p:cNvPr id="8" name="Straight Arrow Connector 7"/>
          <p:cNvCxnSpPr/>
          <p:nvPr/>
        </p:nvCxnSpPr>
        <p:spPr>
          <a:xfrm>
            <a:off x="6730584" y="2450931"/>
            <a:ext cx="0" cy="3465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530684" y="3254633"/>
            <a:ext cx="420974" cy="44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962400" y="2819400"/>
            <a:ext cx="1600200" cy="584775"/>
          </a:xfrm>
          <a:prstGeom prst="rect">
            <a:avLst/>
          </a:prstGeom>
          <a:noFill/>
          <a:ln>
            <a:noFill/>
          </a:ln>
        </p:spPr>
        <p:txBody>
          <a:bodyPr wrap="square" rtlCol="0">
            <a:spAutoFit/>
          </a:bodyPr>
          <a:lstStyle/>
          <a:p>
            <a:pPr algn="ctr"/>
            <a:r>
              <a:rPr lang="en-US" sz="1600" dirty="0" smtClean="0"/>
              <a:t>and  Encrypted ZSKs</a:t>
            </a:r>
            <a:endParaRPr lang="en-US" sz="1600" dirty="0"/>
          </a:p>
        </p:txBody>
      </p:sp>
      <p:sp>
        <p:nvSpPr>
          <p:cNvPr id="21" name="TextBox 20"/>
          <p:cNvSpPr txBox="1"/>
          <p:nvPr/>
        </p:nvSpPr>
        <p:spPr>
          <a:xfrm>
            <a:off x="1143000" y="1981200"/>
            <a:ext cx="1600200" cy="584775"/>
          </a:xfrm>
          <a:prstGeom prst="rect">
            <a:avLst/>
          </a:prstGeom>
          <a:noFill/>
          <a:ln>
            <a:noFill/>
          </a:ln>
        </p:spPr>
        <p:txBody>
          <a:bodyPr wrap="square" rtlCol="0">
            <a:spAutoFit/>
          </a:bodyPr>
          <a:lstStyle/>
          <a:p>
            <a:pPr algn="ctr"/>
            <a:r>
              <a:rPr lang="en-US" sz="1600" dirty="0" smtClean="0"/>
              <a:t>Sign ZSKs with KSK</a:t>
            </a:r>
            <a:endParaRPr lang="en-US" sz="1600" dirty="0"/>
          </a:p>
        </p:txBody>
      </p:sp>
      <p:sp>
        <p:nvSpPr>
          <p:cNvPr id="22" name="TextBox 21"/>
          <p:cNvSpPr txBox="1"/>
          <p:nvPr/>
        </p:nvSpPr>
        <p:spPr>
          <a:xfrm>
            <a:off x="3886200" y="1447800"/>
            <a:ext cx="1600200" cy="1077218"/>
          </a:xfrm>
          <a:prstGeom prst="rect">
            <a:avLst/>
          </a:prstGeom>
          <a:noFill/>
          <a:ln>
            <a:noFill/>
          </a:ln>
        </p:spPr>
        <p:txBody>
          <a:bodyPr wrap="square" rtlCol="0">
            <a:spAutoFit/>
          </a:bodyPr>
          <a:lstStyle/>
          <a:p>
            <a:pPr algn="ctr"/>
            <a:r>
              <a:rPr lang="en-US" sz="1600" dirty="0" smtClean="0"/>
              <a:t>Transport KSK signed DNSKEY </a:t>
            </a:r>
            <a:r>
              <a:rPr lang="en-US" sz="1600" dirty="0" err="1" smtClean="0"/>
              <a:t>RRsets</a:t>
            </a:r>
            <a:endParaRPr lang="en-US" sz="1600" dirty="0"/>
          </a:p>
        </p:txBody>
      </p:sp>
      <p:sp>
        <p:nvSpPr>
          <p:cNvPr id="23" name="TextBox 22"/>
          <p:cNvSpPr txBox="1"/>
          <p:nvPr/>
        </p:nvSpPr>
        <p:spPr>
          <a:xfrm>
            <a:off x="7151558" y="2053798"/>
            <a:ext cx="1600200" cy="584775"/>
          </a:xfrm>
          <a:prstGeom prst="rect">
            <a:avLst/>
          </a:prstGeom>
          <a:noFill/>
          <a:ln>
            <a:noFill/>
          </a:ln>
        </p:spPr>
        <p:txBody>
          <a:bodyPr wrap="square" rtlCol="0">
            <a:spAutoFit/>
          </a:bodyPr>
          <a:lstStyle/>
          <a:p>
            <a:pPr algn="ctr"/>
            <a:r>
              <a:rPr lang="en-US" sz="1600" dirty="0" smtClean="0"/>
              <a:t>Sign zones with ZSK</a:t>
            </a:r>
            <a:endParaRPr lang="en-US" sz="1600" dirty="0"/>
          </a:p>
        </p:txBody>
      </p:sp>
      <p:sp>
        <p:nvSpPr>
          <p:cNvPr id="24" name="TextBox 23"/>
          <p:cNvSpPr txBox="1"/>
          <p:nvPr/>
        </p:nvSpPr>
        <p:spPr>
          <a:xfrm>
            <a:off x="7951658" y="2931467"/>
            <a:ext cx="838200" cy="584775"/>
          </a:xfrm>
          <a:prstGeom prst="rect">
            <a:avLst/>
          </a:prstGeom>
          <a:noFill/>
          <a:ln>
            <a:noFill/>
          </a:ln>
        </p:spPr>
        <p:txBody>
          <a:bodyPr wrap="square" rtlCol="0">
            <a:spAutoFit/>
          </a:bodyPr>
          <a:lstStyle/>
          <a:p>
            <a:pPr algn="ctr"/>
            <a:r>
              <a:rPr lang="en-US" sz="1600" dirty="0" smtClean="0"/>
              <a:t>signed</a:t>
            </a:r>
          </a:p>
          <a:p>
            <a:pPr algn="ctr"/>
            <a:r>
              <a:rPr lang="en-US" sz="1600" dirty="0" smtClean="0"/>
              <a:t>zone</a:t>
            </a:r>
            <a:endParaRPr lang="en-US" sz="1600" dirty="0"/>
          </a:p>
        </p:txBody>
      </p:sp>
      <p:sp>
        <p:nvSpPr>
          <p:cNvPr id="25" name="TextBox 24"/>
          <p:cNvSpPr txBox="1"/>
          <p:nvPr/>
        </p:nvSpPr>
        <p:spPr>
          <a:xfrm>
            <a:off x="6197184" y="1846302"/>
            <a:ext cx="1066800" cy="584775"/>
          </a:xfrm>
          <a:prstGeom prst="rect">
            <a:avLst/>
          </a:prstGeom>
          <a:noFill/>
          <a:ln>
            <a:noFill/>
          </a:ln>
        </p:spPr>
        <p:txBody>
          <a:bodyPr wrap="square" rtlCol="0">
            <a:spAutoFit/>
          </a:bodyPr>
          <a:lstStyle/>
          <a:p>
            <a:pPr algn="ctr"/>
            <a:r>
              <a:rPr lang="en-US" sz="1600" dirty="0" smtClean="0"/>
              <a:t>unsigned</a:t>
            </a:r>
          </a:p>
          <a:p>
            <a:pPr algn="ctr"/>
            <a:r>
              <a:rPr lang="en-US" sz="1600" dirty="0" smtClean="0"/>
              <a:t>zone</a:t>
            </a:r>
            <a:endParaRPr lang="en-US" sz="1600" dirty="0"/>
          </a:p>
        </p:txBody>
      </p:sp>
      <p:cxnSp>
        <p:nvCxnSpPr>
          <p:cNvPr id="28" name="Straight Arrow Connector 27"/>
          <p:cNvCxnSpPr/>
          <p:nvPr/>
        </p:nvCxnSpPr>
        <p:spPr>
          <a:xfrm>
            <a:off x="3810000"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5715000"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a:xfrm flipV="1">
            <a:off x="4038600" y="2667000"/>
            <a:ext cx="1395334" cy="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295400" y="4953000"/>
            <a:ext cx="1600200" cy="1077218"/>
          </a:xfrm>
          <a:prstGeom prst="rect">
            <a:avLst/>
          </a:prstGeom>
          <a:noFill/>
          <a:ln>
            <a:noFill/>
          </a:ln>
        </p:spPr>
        <p:txBody>
          <a:bodyPr wrap="square" rtlCol="0">
            <a:spAutoFit/>
          </a:bodyPr>
          <a:lstStyle/>
          <a:p>
            <a:pPr algn="ctr"/>
            <a:r>
              <a:rPr lang="en-US" sz="1600" dirty="0" smtClean="0"/>
              <a:t>Secure Key Generation and Signing Environment</a:t>
            </a:r>
            <a:endParaRPr lang="en-US" sz="1600" dirty="0"/>
          </a:p>
        </p:txBody>
      </p:sp>
      <p:grpSp>
        <p:nvGrpSpPr>
          <p:cNvPr id="33" name="Group 32"/>
          <p:cNvGrpSpPr/>
          <p:nvPr/>
        </p:nvGrpSpPr>
        <p:grpSpPr>
          <a:xfrm>
            <a:off x="457200" y="3733800"/>
            <a:ext cx="1600200" cy="1024354"/>
            <a:chOff x="762000" y="3581400"/>
            <a:chExt cx="1600200" cy="1024354"/>
          </a:xfrm>
        </p:grpSpPr>
        <p:sp>
          <p:nvSpPr>
            <p:cNvPr id="20" name="TextBox 19"/>
            <p:cNvSpPr txBox="1"/>
            <p:nvPr/>
          </p:nvSpPr>
          <p:spPr>
            <a:xfrm>
              <a:off x="762000" y="4267200"/>
              <a:ext cx="1600200" cy="338554"/>
            </a:xfrm>
            <a:prstGeom prst="rect">
              <a:avLst/>
            </a:prstGeom>
            <a:noFill/>
            <a:ln>
              <a:noFill/>
            </a:ln>
          </p:spPr>
          <p:txBody>
            <a:bodyPr wrap="square" rtlCol="0">
              <a:spAutoFit/>
            </a:bodyPr>
            <a:lstStyle/>
            <a:p>
              <a:pPr algn="ctr"/>
              <a:r>
                <a:rPr lang="en-US" sz="1600" dirty="0" smtClean="0"/>
                <a:t>Generate KSK</a:t>
              </a:r>
              <a:endParaRPr lang="en-US" sz="1600" dirty="0"/>
            </a:p>
          </p:txBody>
        </p:sp>
        <p:sp>
          <p:nvSpPr>
            <p:cNvPr id="43" name="TextBox 42"/>
            <p:cNvSpPr txBox="1"/>
            <p:nvPr/>
          </p:nvSpPr>
          <p:spPr>
            <a:xfrm>
              <a:off x="1371600" y="3733800"/>
              <a:ext cx="533400" cy="276999"/>
            </a:xfrm>
            <a:prstGeom prst="rect">
              <a:avLst/>
            </a:prstGeom>
            <a:noFill/>
            <a:ln w="19050">
              <a:noFill/>
            </a:ln>
          </p:spPr>
          <p:txBody>
            <a:bodyPr wrap="square" rtlCol="0">
              <a:spAutoFit/>
            </a:bodyPr>
            <a:lstStyle/>
            <a:p>
              <a:pPr algn="ctr"/>
              <a:r>
                <a:rPr lang="en-US" sz="1200" dirty="0" smtClean="0"/>
                <a:t>KSK</a:t>
              </a:r>
              <a:endParaRPr lang="en-US" sz="1200" dirty="0"/>
            </a:p>
          </p:txBody>
        </p:sp>
        <p:sp>
          <p:nvSpPr>
            <p:cNvPr id="29" name="Snip Single Corner Rectangle 28"/>
            <p:cNvSpPr/>
            <p:nvPr/>
          </p:nvSpPr>
          <p:spPr>
            <a:xfrm>
              <a:off x="1219200" y="3581400"/>
              <a:ext cx="685800" cy="381000"/>
            </a:xfrm>
            <a:prstGeom prst="snip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nip Single Corner Rectangle 29"/>
            <p:cNvSpPr/>
            <p:nvPr/>
          </p:nvSpPr>
          <p:spPr>
            <a:xfrm>
              <a:off x="1371600" y="3733800"/>
              <a:ext cx="685800" cy="381000"/>
            </a:xfrm>
            <a:prstGeom prst="snip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2057400" y="3327975"/>
            <a:ext cx="1600200" cy="744379"/>
            <a:chOff x="2057400" y="3327975"/>
            <a:chExt cx="1600200" cy="744379"/>
          </a:xfrm>
        </p:grpSpPr>
        <p:sp>
          <p:nvSpPr>
            <p:cNvPr id="18" name="TextBox 17"/>
            <p:cNvSpPr txBox="1"/>
            <p:nvPr/>
          </p:nvSpPr>
          <p:spPr>
            <a:xfrm>
              <a:off x="2057400" y="3733800"/>
              <a:ext cx="1600200" cy="338554"/>
            </a:xfrm>
            <a:prstGeom prst="rect">
              <a:avLst/>
            </a:prstGeom>
            <a:noFill/>
            <a:ln>
              <a:noFill/>
            </a:ln>
          </p:spPr>
          <p:txBody>
            <a:bodyPr wrap="square" rtlCol="0">
              <a:spAutoFit/>
            </a:bodyPr>
            <a:lstStyle/>
            <a:p>
              <a:pPr algn="ctr"/>
              <a:r>
                <a:rPr lang="en-US" sz="1600" dirty="0" smtClean="0"/>
                <a:t>Generate ZSKs</a:t>
              </a:r>
              <a:endParaRPr lang="en-US" sz="1600" dirty="0"/>
            </a:p>
          </p:txBody>
        </p:sp>
        <p:cxnSp>
          <p:nvCxnSpPr>
            <p:cNvPr id="37" name="Straight Arrow Connector 36"/>
            <p:cNvCxnSpPr/>
            <p:nvPr/>
          </p:nvCxnSpPr>
          <p:spPr>
            <a:xfrm>
              <a:off x="2743200" y="3327975"/>
              <a:ext cx="0" cy="405825"/>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grpSp>
      <p:cxnSp>
        <p:nvCxnSpPr>
          <p:cNvPr id="46" name="Straight Arrow Connector 45"/>
          <p:cNvCxnSpPr/>
          <p:nvPr/>
        </p:nvCxnSpPr>
        <p:spPr>
          <a:xfrm>
            <a:off x="1447800" y="3332320"/>
            <a:ext cx="0" cy="405825"/>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4731911" y="6493386"/>
            <a:ext cx="1524000" cy="338554"/>
          </a:xfrm>
          <a:prstGeom prst="rect">
            <a:avLst/>
          </a:prstGeom>
          <a:noFill/>
        </p:spPr>
        <p:txBody>
          <a:bodyPr wrap="square" rtlCol="0">
            <a:spAutoFit/>
          </a:bodyPr>
          <a:lstStyle/>
          <a:p>
            <a:r>
              <a:rPr lang="en-US" sz="1600" dirty="0" smtClean="0"/>
              <a:t>Animated slide</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ppt_x"/>
                                          </p:val>
                                        </p:tav>
                                        <p:tav tm="100000">
                                          <p:val>
                                            <p:strVal val="#ppt_x"/>
                                          </p:val>
                                        </p:tav>
                                      </p:tavLst>
                                    </p:anim>
                                    <p:anim calcmode="lin" valueType="num">
                                      <p:cBhvr additive="base">
                                        <p:cTn id="1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24" grpId="0"/>
      <p:bldP spid="2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b="1" dirty="0" smtClean="0"/>
              <a:t>DNS+DNSSEC</a:t>
            </a:r>
            <a:endParaRPr lang="en-US" b="1" dirty="0"/>
          </a:p>
        </p:txBody>
      </p:sp>
      <p:grpSp>
        <p:nvGrpSpPr>
          <p:cNvPr id="3" name="Group 71"/>
          <p:cNvGrpSpPr>
            <a:grpSpLocks/>
          </p:cNvGrpSpPr>
          <p:nvPr/>
        </p:nvGrpSpPr>
        <p:grpSpPr bwMode="auto">
          <a:xfrm>
            <a:off x="381000" y="1828800"/>
            <a:ext cx="3733800" cy="338138"/>
            <a:chOff x="381000" y="1828800"/>
            <a:chExt cx="3733800" cy="338554"/>
          </a:xfrm>
        </p:grpSpPr>
        <p:sp>
          <p:nvSpPr>
            <p:cNvPr id="29743"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73"/>
          <p:cNvGrpSpPr>
            <a:grpSpLocks/>
          </p:cNvGrpSpPr>
          <p:nvPr/>
        </p:nvGrpSpPr>
        <p:grpSpPr bwMode="auto">
          <a:xfrm>
            <a:off x="838200" y="2514600"/>
            <a:ext cx="5791200" cy="338138"/>
            <a:chOff x="838200" y="2514600"/>
            <a:chExt cx="5791200" cy="338554"/>
          </a:xfrm>
        </p:grpSpPr>
        <p:sp>
          <p:nvSpPr>
            <p:cNvPr id="29741" name="TextBox 21"/>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23" name="Straight Arrow Connector 22"/>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9701" name="TextBox 24"/>
          <p:cNvSpPr txBox="1">
            <a:spLocks noChangeArrowheads="1"/>
          </p:cNvSpPr>
          <p:nvPr/>
        </p:nvSpPr>
        <p:spPr bwMode="auto">
          <a:xfrm>
            <a:off x="6629400" y="2590800"/>
            <a:ext cx="1295400" cy="1077913"/>
          </a:xfrm>
          <a:prstGeom prst="rect">
            <a:avLst/>
          </a:prstGeom>
          <a:noFill/>
          <a:ln w="38100">
            <a:solidFill>
              <a:schemeClr val="tx1"/>
            </a:solidFill>
            <a:miter lim="800000"/>
            <a:headEnd/>
            <a:tailEnd/>
          </a:ln>
        </p:spPr>
        <p:txBody>
          <a:bodyPr>
            <a:spAutoFit/>
          </a:bodyPr>
          <a:lstStyle/>
          <a:p>
            <a:endParaRPr lang="en-US" sz="1600" b="1">
              <a:latin typeface="Lucida Sans Unicode" pitchFamily="34" charset="0"/>
            </a:endParaRPr>
          </a:p>
          <a:p>
            <a:r>
              <a:rPr lang="en-US" sz="1600" b="1">
                <a:latin typeface="Lucida Sans Unicode" pitchFamily="34" charset="0"/>
              </a:rPr>
              <a:t>webserverwww @ 1.2.3.4</a:t>
            </a:r>
          </a:p>
        </p:txBody>
      </p:sp>
      <p:grpSp>
        <p:nvGrpSpPr>
          <p:cNvPr id="5" name="Group 75"/>
          <p:cNvGrpSpPr>
            <a:grpSpLocks/>
          </p:cNvGrpSpPr>
          <p:nvPr/>
        </p:nvGrpSpPr>
        <p:grpSpPr bwMode="auto">
          <a:xfrm>
            <a:off x="609600" y="3124200"/>
            <a:ext cx="6019800" cy="338138"/>
            <a:chOff x="609600" y="3124200"/>
            <a:chExt cx="6019800" cy="338554"/>
          </a:xfrm>
        </p:grpSpPr>
        <p:sp>
          <p:nvSpPr>
            <p:cNvPr id="29739" name="TextBox 28"/>
            <p:cNvSpPr txBox="1">
              <a:spLocks noChangeArrowheads="1"/>
            </p:cNvSpPr>
            <p:nvPr/>
          </p:nvSpPr>
          <p:spPr bwMode="auto">
            <a:xfrm>
              <a:off x="6096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30" name="Straight Arrow Connector 29"/>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76"/>
          <p:cNvGrpSpPr>
            <a:grpSpLocks/>
          </p:cNvGrpSpPr>
          <p:nvPr/>
        </p:nvGrpSpPr>
        <p:grpSpPr bwMode="auto">
          <a:xfrm>
            <a:off x="1447800" y="3352800"/>
            <a:ext cx="5181600" cy="338138"/>
            <a:chOff x="1447800" y="3352800"/>
            <a:chExt cx="5181600" cy="338554"/>
          </a:xfrm>
        </p:grpSpPr>
        <p:cxnSp>
          <p:nvCxnSpPr>
            <p:cNvPr id="31" name="Straight Arrow Connector 30"/>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38" name="TextBox 31"/>
            <p:cNvSpPr txBox="1">
              <a:spLocks noChangeArrowheads="1"/>
            </p:cNvSpPr>
            <p:nvPr/>
          </p:nvSpPr>
          <p:spPr bwMode="auto">
            <a:xfrm>
              <a:off x="1447800" y="3352800"/>
              <a:ext cx="1524000" cy="338554"/>
            </a:xfrm>
            <a:prstGeom prst="rect">
              <a:avLst/>
            </a:prstGeom>
            <a:noFill/>
            <a:ln w="9525">
              <a:noFill/>
              <a:miter lim="800000"/>
              <a:headEnd/>
              <a:tailEnd/>
            </a:ln>
          </p:spPr>
          <p:txBody>
            <a:bodyPr>
              <a:spAutoFit/>
            </a:bodyPr>
            <a:lstStyle/>
            <a:p>
              <a:r>
                <a:rPr lang="en-US" sz="1600" b="1">
                  <a:latin typeface="Lucida Sans Unicode" pitchFamily="34" charset="0"/>
                </a:rPr>
                <a:t>Account Data</a:t>
              </a:r>
            </a:p>
          </p:txBody>
        </p:sp>
      </p:grpSp>
      <p:sp>
        <p:nvSpPr>
          <p:cNvPr id="29705" name="TextBox 37"/>
          <p:cNvSpPr txBox="1">
            <a:spLocks noChangeArrowheads="1"/>
          </p:cNvSpPr>
          <p:nvPr/>
        </p:nvSpPr>
        <p:spPr bwMode="auto">
          <a:xfrm>
            <a:off x="4114800" y="1828800"/>
            <a:ext cx="11430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p:txBody>
      </p:sp>
      <p:cxnSp>
        <p:nvCxnSpPr>
          <p:cNvPr id="43" name="Straight Arrow Connector 42"/>
          <p:cNvCxnSpPr>
            <a:endCxn id="59" idx="1"/>
          </p:cNvCxnSpPr>
          <p:nvPr/>
        </p:nvCxnSpPr>
        <p:spPr>
          <a:xfrm>
            <a:off x="5257800" y="1981200"/>
            <a:ext cx="1524000" cy="39060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07" name="TextBox 52"/>
          <p:cNvSpPr txBox="1">
            <a:spLocks noChangeArrowheads="1"/>
          </p:cNvSpPr>
          <p:nvPr/>
        </p:nvSpPr>
        <p:spPr bwMode="auto">
          <a:xfrm>
            <a:off x="5867400" y="1524000"/>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cxnSp>
        <p:nvCxnSpPr>
          <p:cNvPr id="54" name="Straight Arrow Connector 53"/>
          <p:cNvCxnSpPr/>
          <p:nvPr/>
        </p:nvCxnSpPr>
        <p:spPr>
          <a:xfrm flipH="1" flipV="1">
            <a:off x="5257800" y="2209801"/>
            <a:ext cx="1524000" cy="3998912"/>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09" name="TextBox 57"/>
          <p:cNvSpPr txBox="1">
            <a:spLocks noChangeArrowheads="1"/>
          </p:cNvSpPr>
          <p:nvPr/>
        </p:nvSpPr>
        <p:spPr bwMode="auto">
          <a:xfrm>
            <a:off x="6629400" y="1828800"/>
            <a:ext cx="9144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a:t>
            </a:r>
          </a:p>
        </p:txBody>
      </p:sp>
      <p:grpSp>
        <p:nvGrpSpPr>
          <p:cNvPr id="9" name="Group 72"/>
          <p:cNvGrpSpPr>
            <a:grpSpLocks/>
          </p:cNvGrpSpPr>
          <p:nvPr/>
        </p:nvGrpSpPr>
        <p:grpSpPr bwMode="auto">
          <a:xfrm>
            <a:off x="1905000" y="2057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20"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latin typeface="Lucida Sans Unicode" pitchFamily="34" charset="0"/>
                </a:rPr>
                <a:t>1.2.3.4</a:t>
              </a:r>
            </a:p>
          </p:txBody>
        </p:sp>
      </p:grpSp>
      <p:grpSp>
        <p:nvGrpSpPr>
          <p:cNvPr id="10" name="Group 74"/>
          <p:cNvGrpSpPr>
            <a:grpSpLocks/>
          </p:cNvGrpSpPr>
          <p:nvPr/>
        </p:nvGrpSpPr>
        <p:grpSpPr bwMode="auto">
          <a:xfrm>
            <a:off x="838200" y="2743200"/>
            <a:ext cx="5791200" cy="338138"/>
            <a:chOff x="838200" y="2743200"/>
            <a:chExt cx="5791200" cy="338554"/>
          </a:xfrm>
        </p:grpSpPr>
        <p:cxnSp>
          <p:nvCxnSpPr>
            <p:cNvPr id="26" name="Straight Arrow Connector 25"/>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18" name="TextBox 62"/>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sp>
        <p:nvSpPr>
          <p:cNvPr id="45" name="Rectangle 44"/>
          <p:cNvSpPr/>
          <p:nvPr/>
        </p:nvSpPr>
        <p:spPr>
          <a:xfrm>
            <a:off x="3886200" y="1523999"/>
            <a:ext cx="1676400" cy="3204369"/>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TextBox 46"/>
          <p:cNvSpPr txBox="1"/>
          <p:nvPr/>
        </p:nvSpPr>
        <p:spPr>
          <a:xfrm>
            <a:off x="3886200" y="3657600"/>
            <a:ext cx="1828800" cy="923330"/>
          </a:xfrm>
          <a:prstGeom prst="rect">
            <a:avLst/>
          </a:prstGeom>
          <a:noFill/>
        </p:spPr>
        <p:txBody>
          <a:bodyPr wrap="square">
            <a:spAutoFit/>
          </a:bodyPr>
          <a:lstStyle/>
          <a:p>
            <a:pPr>
              <a:defRPr/>
            </a:pPr>
            <a:r>
              <a:rPr lang="en-US" b="1" dirty="0" smtClean="0">
                <a:latin typeface="+mn-lt"/>
                <a:cs typeface="Arial" charset="0"/>
              </a:rPr>
              <a:t>ISP/ </a:t>
            </a:r>
            <a:r>
              <a:rPr lang="en-US" b="1" dirty="0" err="1" smtClean="0">
                <a:latin typeface="+mn-lt"/>
                <a:cs typeface="Arial" charset="0"/>
              </a:rPr>
              <a:t>HotSpot</a:t>
            </a:r>
            <a:r>
              <a:rPr lang="en-US" b="1" dirty="0" smtClean="0">
                <a:latin typeface="+mn-lt"/>
                <a:cs typeface="Arial" charset="0"/>
              </a:rPr>
              <a:t> / Enterprise/ End Node</a:t>
            </a:r>
            <a:endParaRPr lang="en-US" b="1" dirty="0">
              <a:latin typeface="+mn-lt"/>
              <a:cs typeface="Arial" charset="0"/>
            </a:endParaRPr>
          </a:p>
        </p:txBody>
      </p:sp>
      <p:sp>
        <p:nvSpPr>
          <p:cNvPr id="48" name="TextBox 47"/>
          <p:cNvSpPr txBox="1"/>
          <p:nvPr/>
        </p:nvSpPr>
        <p:spPr>
          <a:xfrm>
            <a:off x="5867400" y="3657600"/>
            <a:ext cx="3048000" cy="369332"/>
          </a:xfrm>
          <a:prstGeom prst="rect">
            <a:avLst/>
          </a:prstGeom>
          <a:noFill/>
        </p:spPr>
        <p:txBody>
          <a:bodyPr wrap="square">
            <a:spAutoFit/>
          </a:bodyPr>
          <a:lstStyle/>
          <a:p>
            <a:pPr>
              <a:defRPr/>
            </a:pPr>
            <a:r>
              <a:rPr lang="en-US" b="1" dirty="0" smtClean="0">
                <a:latin typeface="Lucida Sans Unicode" pitchFamily="34" charset="0"/>
                <a:cs typeface="Arial" charset="0"/>
              </a:rPr>
              <a:t>Majorbank.se </a:t>
            </a:r>
            <a:r>
              <a:rPr lang="en-US" b="1" dirty="0">
                <a:latin typeface="Lucida Sans Unicode" pitchFamily="34" charset="0"/>
                <a:cs typeface="Arial" charset="0"/>
              </a:rPr>
              <a:t>(Registrant)</a:t>
            </a:r>
            <a:endParaRPr lang="en-US" b="1" dirty="0">
              <a:latin typeface="+mn-lt"/>
              <a:cs typeface="Arial" charset="0"/>
            </a:endParaRPr>
          </a:p>
        </p:txBody>
      </p:sp>
      <p:sp>
        <p:nvSpPr>
          <p:cNvPr id="50" name="Rectangle 49"/>
          <p:cNvSpPr/>
          <p:nvPr/>
        </p:nvSpPr>
        <p:spPr>
          <a:xfrm>
            <a:off x="5867400" y="1524000"/>
            <a:ext cx="3048000" cy="2514600"/>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TextBox 57"/>
          <p:cNvSpPr txBox="1">
            <a:spLocks noChangeArrowheads="1"/>
          </p:cNvSpPr>
          <p:nvPr/>
        </p:nvSpPr>
        <p:spPr bwMode="auto">
          <a:xfrm>
            <a:off x="6781800" y="4278312"/>
            <a:ext cx="914400" cy="646113"/>
          </a:xfrm>
          <a:prstGeom prst="rect">
            <a:avLst/>
          </a:prstGeom>
          <a:noFill/>
          <a:ln w="38100">
            <a:solidFill>
              <a:schemeClr val="tx1"/>
            </a:solidFill>
            <a:miter lim="800000"/>
            <a:headEnd/>
            <a:tailEnd/>
          </a:ln>
        </p:spPr>
        <p:txBody>
          <a:bodyPr>
            <a:spAutoFit/>
          </a:bodyPr>
          <a:lstStyle/>
          <a:p>
            <a:r>
              <a:rPr lang="en-US" b="1" dirty="0">
                <a:latin typeface="Lucida Sans Unicode" pitchFamily="34" charset="0"/>
              </a:rPr>
              <a:t>DNS</a:t>
            </a:r>
          </a:p>
          <a:p>
            <a:r>
              <a:rPr lang="en-US" b="1" dirty="0">
                <a:latin typeface="Lucida Sans Unicode" pitchFamily="34" charset="0"/>
              </a:rPr>
              <a:t>Server</a:t>
            </a:r>
          </a:p>
        </p:txBody>
      </p:sp>
      <p:sp>
        <p:nvSpPr>
          <p:cNvPr id="57" name="Rectangle 56"/>
          <p:cNvSpPr/>
          <p:nvPr/>
        </p:nvSpPr>
        <p:spPr>
          <a:xfrm>
            <a:off x="5867400" y="4162425"/>
            <a:ext cx="3048000" cy="1131888"/>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TextBox 57"/>
          <p:cNvSpPr txBox="1"/>
          <p:nvPr/>
        </p:nvSpPr>
        <p:spPr>
          <a:xfrm>
            <a:off x="6629400" y="4924425"/>
            <a:ext cx="2133600" cy="369888"/>
          </a:xfrm>
          <a:prstGeom prst="rect">
            <a:avLst/>
          </a:prstGeom>
          <a:noFill/>
        </p:spPr>
        <p:txBody>
          <a:bodyPr wrap="square">
            <a:spAutoFit/>
          </a:bodyPr>
          <a:lstStyle/>
          <a:p>
            <a:pPr>
              <a:defRPr/>
            </a:pPr>
            <a:r>
              <a:rPr lang="en-US" b="1" dirty="0" smtClean="0">
                <a:latin typeface="Lucida Sans Unicode" pitchFamily="34" charset="0"/>
                <a:cs typeface="Arial" charset="0"/>
              </a:rPr>
              <a:t>.se </a:t>
            </a:r>
            <a:r>
              <a:rPr lang="en-US" b="1" dirty="0">
                <a:latin typeface="Lucida Sans Unicode" pitchFamily="34" charset="0"/>
                <a:cs typeface="Arial" charset="0"/>
              </a:rPr>
              <a:t>(</a:t>
            </a:r>
            <a:r>
              <a:rPr lang="en-US" b="1" dirty="0" smtClean="0">
                <a:latin typeface="Lucida Sans Unicode" pitchFamily="34" charset="0"/>
                <a:cs typeface="Arial" charset="0"/>
              </a:rPr>
              <a:t>Registry)</a:t>
            </a:r>
            <a:endParaRPr lang="en-US" b="1" dirty="0">
              <a:latin typeface="+mn-lt"/>
              <a:cs typeface="Arial" charset="0"/>
            </a:endParaRPr>
          </a:p>
        </p:txBody>
      </p:sp>
      <p:sp>
        <p:nvSpPr>
          <p:cNvPr id="59" name="TextBox 57"/>
          <p:cNvSpPr txBox="1">
            <a:spLocks noChangeArrowheads="1"/>
          </p:cNvSpPr>
          <p:nvPr/>
        </p:nvSpPr>
        <p:spPr bwMode="auto">
          <a:xfrm>
            <a:off x="6781800" y="5564188"/>
            <a:ext cx="9144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a:t>
            </a:r>
          </a:p>
        </p:txBody>
      </p:sp>
      <p:sp>
        <p:nvSpPr>
          <p:cNvPr id="60" name="Rectangle 59"/>
          <p:cNvSpPr/>
          <p:nvPr/>
        </p:nvSpPr>
        <p:spPr>
          <a:xfrm>
            <a:off x="5867400" y="5446713"/>
            <a:ext cx="3048000" cy="1131888"/>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TextBox 60"/>
          <p:cNvSpPr txBox="1"/>
          <p:nvPr/>
        </p:nvSpPr>
        <p:spPr>
          <a:xfrm>
            <a:off x="6781800" y="6208713"/>
            <a:ext cx="1981200" cy="369888"/>
          </a:xfrm>
          <a:prstGeom prst="rect">
            <a:avLst/>
          </a:prstGeom>
          <a:noFill/>
        </p:spPr>
        <p:txBody>
          <a:bodyPr wrap="square">
            <a:spAutoFit/>
          </a:bodyPr>
          <a:lstStyle/>
          <a:p>
            <a:pPr>
              <a:defRPr/>
            </a:pPr>
            <a:r>
              <a:rPr lang="en-US" b="1" dirty="0" smtClean="0">
                <a:latin typeface="Lucida Sans Unicode" pitchFamily="34" charset="0"/>
                <a:cs typeface="Arial" charset="0"/>
              </a:rPr>
              <a:t>  .  (Root)</a:t>
            </a:r>
            <a:endParaRPr lang="en-US" b="1" dirty="0">
              <a:latin typeface="+mn-lt"/>
              <a:cs typeface="Arial" charset="0"/>
            </a:endParaRPr>
          </a:p>
        </p:txBody>
      </p:sp>
      <p:cxnSp>
        <p:nvCxnSpPr>
          <p:cNvPr id="64" name="Straight Arrow Connector 63"/>
          <p:cNvCxnSpPr>
            <a:endCxn id="55" idx="1"/>
          </p:cNvCxnSpPr>
          <p:nvPr/>
        </p:nvCxnSpPr>
        <p:spPr bwMode="auto">
          <a:xfrm>
            <a:off x="5257800" y="1935957"/>
            <a:ext cx="1524000" cy="26654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bwMode="auto">
          <a:xfrm flipV="1">
            <a:off x="5257800" y="19812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bwMode="auto">
          <a:xfrm flipH="1" flipV="1">
            <a:off x="5257800" y="2211389"/>
            <a:ext cx="1524000" cy="2713036"/>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70" name="Straight Arrow Connector 69"/>
          <p:cNvCxnSpPr/>
          <p:nvPr/>
        </p:nvCxnSpPr>
        <p:spPr bwMode="auto">
          <a:xfrm flipH="1" flipV="1">
            <a:off x="5257800" y="2211389"/>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228600" y="6172992"/>
            <a:ext cx="1828800" cy="307777"/>
          </a:xfrm>
          <a:prstGeom prst="rect">
            <a:avLst/>
          </a:prstGeom>
          <a:noFill/>
        </p:spPr>
        <p:txBody>
          <a:bodyPr wrap="square" rtlCol="0">
            <a:spAutoFit/>
          </a:bodyPr>
          <a:lstStyle/>
          <a:p>
            <a:r>
              <a:rPr lang="en-US" sz="1400" b="1" dirty="0" smtClean="0"/>
              <a:t>Animated slide</a:t>
            </a:r>
            <a:endParaRPr lang="en-US" sz="1400" b="1" dirty="0"/>
          </a:p>
        </p:txBody>
      </p:sp>
    </p:spTree>
    <p:extLst>
      <p:ext uri="{BB962C8B-B14F-4D97-AF65-F5344CB8AC3E}">
        <p14:creationId xmlns:p14="http://schemas.microsoft.com/office/powerpoint/2010/main" val="79394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ppt_x"/>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43"/>
                                        </p:tgtEl>
                                      </p:cBhvr>
                                    </p:animEffect>
                                    <p:set>
                                      <p:cBhvr>
                                        <p:cTn id="25" dur="1" fill="hold">
                                          <p:stCondLst>
                                            <p:cond delay="499"/>
                                          </p:stCondLst>
                                        </p:cTn>
                                        <p:tgtEl>
                                          <p:spTgt spid="4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54"/>
                                        </p:tgtEl>
                                      </p:cBhvr>
                                    </p:animEffect>
                                    <p:set>
                                      <p:cBhvr>
                                        <p:cTn id="28" dur="1" fill="hold">
                                          <p:stCondLst>
                                            <p:cond delay="499"/>
                                          </p:stCondLst>
                                        </p:cTn>
                                        <p:tgtEl>
                                          <p:spTgt spid="5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additive="base">
                                        <p:cTn id="33" dur="500" fill="hold"/>
                                        <p:tgtEl>
                                          <p:spTgt spid="64"/>
                                        </p:tgtEl>
                                        <p:attrNameLst>
                                          <p:attrName>ppt_x</p:attrName>
                                        </p:attrNameLst>
                                      </p:cBhvr>
                                      <p:tavLst>
                                        <p:tav tm="0">
                                          <p:val>
                                            <p:strVal val="#ppt_x"/>
                                          </p:val>
                                        </p:tav>
                                        <p:tav tm="100000">
                                          <p:val>
                                            <p:strVal val="#ppt_x"/>
                                          </p:val>
                                        </p:tav>
                                      </p:tavLst>
                                    </p:anim>
                                    <p:anim calcmode="lin" valueType="num">
                                      <p:cBhvr additive="base">
                                        <p:cTn id="3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ppt_x"/>
                                          </p:val>
                                        </p:tav>
                                        <p:tav tm="100000">
                                          <p:val>
                                            <p:strVal val="#ppt_x"/>
                                          </p:val>
                                        </p:tav>
                                      </p:tavLst>
                                    </p:anim>
                                    <p:anim calcmode="lin" valueType="num">
                                      <p:cBhvr additive="base">
                                        <p:cTn id="4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64"/>
                                        </p:tgtEl>
                                      </p:cBhvr>
                                    </p:animEffect>
                                    <p:set>
                                      <p:cBhvr>
                                        <p:cTn id="45" dur="1" fill="hold">
                                          <p:stCondLst>
                                            <p:cond delay="499"/>
                                          </p:stCondLst>
                                        </p:cTn>
                                        <p:tgtEl>
                                          <p:spTgt spid="64"/>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68"/>
                                        </p:tgtEl>
                                      </p:cBhvr>
                                    </p:animEffect>
                                    <p:set>
                                      <p:cBhvr>
                                        <p:cTn id="48" dur="1" fill="hold">
                                          <p:stCondLst>
                                            <p:cond delay="499"/>
                                          </p:stCondLst>
                                        </p:cTn>
                                        <p:tgtEl>
                                          <p:spTgt spid="6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6"/>
                                        </p:tgtEl>
                                        <p:attrNameLst>
                                          <p:attrName>style.visibility</p:attrName>
                                        </p:attrNameLst>
                                      </p:cBhvr>
                                      <p:to>
                                        <p:strVal val="visible"/>
                                      </p:to>
                                    </p:set>
                                    <p:anim calcmode="lin" valueType="num">
                                      <p:cBhvr additive="base">
                                        <p:cTn id="53" dur="500" fill="hold"/>
                                        <p:tgtEl>
                                          <p:spTgt spid="66"/>
                                        </p:tgtEl>
                                        <p:attrNameLst>
                                          <p:attrName>ppt_x</p:attrName>
                                        </p:attrNameLst>
                                      </p:cBhvr>
                                      <p:tavLst>
                                        <p:tav tm="0">
                                          <p:val>
                                            <p:strVal val="#ppt_x"/>
                                          </p:val>
                                        </p:tav>
                                        <p:tav tm="100000">
                                          <p:val>
                                            <p:strVal val="#ppt_x"/>
                                          </p:val>
                                        </p:tav>
                                      </p:tavLst>
                                    </p:anim>
                                    <p:anim calcmode="lin" valueType="num">
                                      <p:cBhvr additive="base">
                                        <p:cTn id="54"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additive="base">
                                        <p:cTn id="59" dur="500" fill="hold"/>
                                        <p:tgtEl>
                                          <p:spTgt spid="70"/>
                                        </p:tgtEl>
                                        <p:attrNameLst>
                                          <p:attrName>ppt_x</p:attrName>
                                        </p:attrNameLst>
                                      </p:cBhvr>
                                      <p:tavLst>
                                        <p:tav tm="0">
                                          <p:val>
                                            <p:strVal val="#ppt_x"/>
                                          </p:val>
                                        </p:tav>
                                        <p:tav tm="100000">
                                          <p:val>
                                            <p:strVal val="#ppt_x"/>
                                          </p:val>
                                        </p:tav>
                                      </p:tavLst>
                                    </p:anim>
                                    <p:anim calcmode="lin" valueType="num">
                                      <p:cBhvr additive="base">
                                        <p:cTn id="6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66"/>
                                        </p:tgtEl>
                                      </p:cBhvr>
                                    </p:animEffect>
                                    <p:set>
                                      <p:cBhvr>
                                        <p:cTn id="65" dur="1" fill="hold">
                                          <p:stCondLst>
                                            <p:cond delay="499"/>
                                          </p:stCondLst>
                                        </p:cTn>
                                        <p:tgtEl>
                                          <p:spTgt spid="66"/>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70"/>
                                        </p:tgtEl>
                                      </p:cBhvr>
                                    </p:animEffect>
                                    <p:set>
                                      <p:cBhvr>
                                        <p:cTn id="68" dur="1" fill="hold">
                                          <p:stCondLst>
                                            <p:cond delay="499"/>
                                          </p:stCondLst>
                                        </p:cTn>
                                        <p:tgtEl>
                                          <p:spTgt spid="7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4"/>
                                        </p:tgtEl>
                                        <p:attrNameLst>
                                          <p:attrName>style.visibility</p:attrName>
                                        </p:attrNameLst>
                                      </p:cBhvr>
                                      <p:to>
                                        <p:strVal val="visible"/>
                                      </p:to>
                                    </p:set>
                                    <p:anim calcmode="lin" valueType="num">
                                      <p:cBhvr additive="base">
                                        <p:cTn id="73" dur="500" fill="hold"/>
                                        <p:tgtEl>
                                          <p:spTgt spid="64"/>
                                        </p:tgtEl>
                                        <p:attrNameLst>
                                          <p:attrName>ppt_x</p:attrName>
                                        </p:attrNameLst>
                                      </p:cBhvr>
                                      <p:tavLst>
                                        <p:tav tm="0">
                                          <p:val>
                                            <p:strVal val="#ppt_x"/>
                                          </p:val>
                                        </p:tav>
                                        <p:tav tm="100000">
                                          <p:val>
                                            <p:strVal val="#ppt_x"/>
                                          </p:val>
                                        </p:tav>
                                      </p:tavLst>
                                    </p:anim>
                                    <p:anim calcmode="lin" valueType="num">
                                      <p:cBhvr additive="base">
                                        <p:cTn id="7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500" fill="hold"/>
                                        <p:tgtEl>
                                          <p:spTgt spid="68"/>
                                        </p:tgtEl>
                                        <p:attrNameLst>
                                          <p:attrName>ppt_x</p:attrName>
                                        </p:attrNameLst>
                                      </p:cBhvr>
                                      <p:tavLst>
                                        <p:tav tm="0">
                                          <p:val>
                                            <p:strVal val="#ppt_x"/>
                                          </p:val>
                                        </p:tav>
                                        <p:tav tm="100000">
                                          <p:val>
                                            <p:strVal val="#ppt_x"/>
                                          </p:val>
                                        </p:tav>
                                      </p:tavLst>
                                    </p:anim>
                                    <p:anim calcmode="lin" valueType="num">
                                      <p:cBhvr additive="base">
                                        <p:cTn id="8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64"/>
                                        </p:tgtEl>
                                      </p:cBhvr>
                                    </p:animEffect>
                                    <p:set>
                                      <p:cBhvr>
                                        <p:cTn id="85" dur="1" fill="hold">
                                          <p:stCondLst>
                                            <p:cond delay="499"/>
                                          </p:stCondLst>
                                        </p:cTn>
                                        <p:tgtEl>
                                          <p:spTgt spid="64"/>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68"/>
                                        </p:tgtEl>
                                      </p:cBhvr>
                                    </p:animEffect>
                                    <p:set>
                                      <p:cBhvr>
                                        <p:cTn id="88" dur="1" fill="hold">
                                          <p:stCondLst>
                                            <p:cond delay="499"/>
                                          </p:stCondLst>
                                        </p:cTn>
                                        <p:tgtEl>
                                          <p:spTgt spid="68"/>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43"/>
                                        </p:tgtEl>
                                        <p:attrNameLst>
                                          <p:attrName>style.visibility</p:attrName>
                                        </p:attrNameLst>
                                      </p:cBhvr>
                                      <p:to>
                                        <p:strVal val="visible"/>
                                      </p:to>
                                    </p:set>
                                    <p:anim calcmode="lin" valueType="num">
                                      <p:cBhvr additive="base">
                                        <p:cTn id="93" dur="500" fill="hold"/>
                                        <p:tgtEl>
                                          <p:spTgt spid="43"/>
                                        </p:tgtEl>
                                        <p:attrNameLst>
                                          <p:attrName>ppt_x</p:attrName>
                                        </p:attrNameLst>
                                      </p:cBhvr>
                                      <p:tavLst>
                                        <p:tav tm="0">
                                          <p:val>
                                            <p:strVal val="#ppt_x"/>
                                          </p:val>
                                        </p:tav>
                                        <p:tav tm="100000">
                                          <p:val>
                                            <p:strVal val="#ppt_x"/>
                                          </p:val>
                                        </p:tav>
                                      </p:tavLst>
                                    </p:anim>
                                    <p:anim calcmode="lin" valueType="num">
                                      <p:cBhvr additive="base">
                                        <p:cTn id="9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54"/>
                                        </p:tgtEl>
                                        <p:attrNameLst>
                                          <p:attrName>style.visibility</p:attrName>
                                        </p:attrNameLst>
                                      </p:cBhvr>
                                      <p:to>
                                        <p:strVal val="visible"/>
                                      </p:to>
                                    </p:set>
                                    <p:anim calcmode="lin" valueType="num">
                                      <p:cBhvr additive="base">
                                        <p:cTn id="99" dur="500" fill="hold"/>
                                        <p:tgtEl>
                                          <p:spTgt spid="54"/>
                                        </p:tgtEl>
                                        <p:attrNameLst>
                                          <p:attrName>ppt_x</p:attrName>
                                        </p:attrNameLst>
                                      </p:cBhvr>
                                      <p:tavLst>
                                        <p:tav tm="0">
                                          <p:val>
                                            <p:strVal val="#ppt_x"/>
                                          </p:val>
                                        </p:tav>
                                        <p:tav tm="100000">
                                          <p:val>
                                            <p:strVal val="#ppt_x"/>
                                          </p:val>
                                        </p:tav>
                                      </p:tavLst>
                                    </p:anim>
                                    <p:anim calcmode="lin" valueType="num">
                                      <p:cBhvr additive="base">
                                        <p:cTn id="10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500"/>
                                        <p:tgtEl>
                                          <p:spTgt spid="43"/>
                                        </p:tgtEl>
                                      </p:cBhvr>
                                    </p:animEffect>
                                    <p:set>
                                      <p:cBhvr>
                                        <p:cTn id="105" dur="1" fill="hold">
                                          <p:stCondLst>
                                            <p:cond delay="499"/>
                                          </p:stCondLst>
                                        </p:cTn>
                                        <p:tgtEl>
                                          <p:spTgt spid="43"/>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54"/>
                                        </p:tgtEl>
                                      </p:cBhvr>
                                    </p:animEffect>
                                    <p:set>
                                      <p:cBhvr>
                                        <p:cTn id="108" dur="1" fill="hold">
                                          <p:stCondLst>
                                            <p:cond delay="499"/>
                                          </p:stCondLst>
                                        </p:cTn>
                                        <p:tgtEl>
                                          <p:spTgt spid="54"/>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9"/>
                                        </p:tgtEl>
                                        <p:attrNameLst>
                                          <p:attrName>style.visibility</p:attrName>
                                        </p:attrNameLst>
                                      </p:cBhvr>
                                      <p:to>
                                        <p:strVal val="visible"/>
                                      </p:to>
                                    </p:set>
                                    <p:anim calcmode="lin" valueType="num">
                                      <p:cBhvr additive="base">
                                        <p:cTn id="113" dur="500" fill="hold"/>
                                        <p:tgtEl>
                                          <p:spTgt spid="9"/>
                                        </p:tgtEl>
                                        <p:attrNameLst>
                                          <p:attrName>ppt_x</p:attrName>
                                        </p:attrNameLst>
                                      </p:cBhvr>
                                      <p:tavLst>
                                        <p:tav tm="0">
                                          <p:val>
                                            <p:strVal val="#ppt_x"/>
                                          </p:val>
                                        </p:tav>
                                        <p:tav tm="100000">
                                          <p:val>
                                            <p:strVal val="#ppt_x"/>
                                          </p:val>
                                        </p:tav>
                                      </p:tavLst>
                                    </p:anim>
                                    <p:anim calcmode="lin" valueType="num">
                                      <p:cBhvr additive="base">
                                        <p:cTn id="1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4"/>
                                        </p:tgtEl>
                                        <p:attrNameLst>
                                          <p:attrName>style.visibility</p:attrName>
                                        </p:attrNameLst>
                                      </p:cBhvr>
                                      <p:to>
                                        <p:strVal val="visible"/>
                                      </p:to>
                                    </p:set>
                                    <p:anim calcmode="lin" valueType="num">
                                      <p:cBhvr additive="base">
                                        <p:cTn id="119" dur="500" fill="hold"/>
                                        <p:tgtEl>
                                          <p:spTgt spid="4"/>
                                        </p:tgtEl>
                                        <p:attrNameLst>
                                          <p:attrName>ppt_x</p:attrName>
                                        </p:attrNameLst>
                                      </p:cBhvr>
                                      <p:tavLst>
                                        <p:tav tm="0">
                                          <p:val>
                                            <p:strVal val="#ppt_x"/>
                                          </p:val>
                                        </p:tav>
                                        <p:tav tm="100000">
                                          <p:val>
                                            <p:strVal val="#ppt_x"/>
                                          </p:val>
                                        </p:tav>
                                      </p:tavLst>
                                    </p:anim>
                                    <p:anim calcmode="lin" valueType="num">
                                      <p:cBhvr additive="base">
                                        <p:cTn id="1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10"/>
                                        </p:tgtEl>
                                        <p:attrNameLst>
                                          <p:attrName>style.visibility</p:attrName>
                                        </p:attrNameLst>
                                      </p:cBhvr>
                                      <p:to>
                                        <p:strVal val="visible"/>
                                      </p:to>
                                    </p:set>
                                    <p:anim calcmode="lin" valueType="num">
                                      <p:cBhvr additive="base">
                                        <p:cTn id="125" dur="500" fill="hold"/>
                                        <p:tgtEl>
                                          <p:spTgt spid="10"/>
                                        </p:tgtEl>
                                        <p:attrNameLst>
                                          <p:attrName>ppt_x</p:attrName>
                                        </p:attrNameLst>
                                      </p:cBhvr>
                                      <p:tavLst>
                                        <p:tav tm="0">
                                          <p:val>
                                            <p:strVal val="#ppt_x"/>
                                          </p:val>
                                        </p:tav>
                                        <p:tav tm="100000">
                                          <p:val>
                                            <p:strVal val="#ppt_x"/>
                                          </p:val>
                                        </p:tav>
                                      </p:tavLst>
                                    </p:anim>
                                    <p:anim calcmode="lin" valueType="num">
                                      <p:cBhvr additive="base">
                                        <p:cTn id="1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nodeType="click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additive="base">
                                        <p:cTn id="131" dur="500" fill="hold"/>
                                        <p:tgtEl>
                                          <p:spTgt spid="5"/>
                                        </p:tgtEl>
                                        <p:attrNameLst>
                                          <p:attrName>ppt_x</p:attrName>
                                        </p:attrNameLst>
                                      </p:cBhvr>
                                      <p:tavLst>
                                        <p:tav tm="0">
                                          <p:val>
                                            <p:strVal val="#ppt_x"/>
                                          </p:val>
                                        </p:tav>
                                        <p:tav tm="100000">
                                          <p:val>
                                            <p:strVal val="#ppt_x"/>
                                          </p:val>
                                        </p:tav>
                                      </p:tavLst>
                                    </p:anim>
                                    <p:anim calcmode="lin" valueType="num">
                                      <p:cBhvr additive="base">
                                        <p:cTn id="1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nodeType="clickEffect">
                                  <p:stCondLst>
                                    <p:cond delay="0"/>
                                  </p:stCondLst>
                                  <p:childTnLst>
                                    <p:set>
                                      <p:cBhvr>
                                        <p:cTn id="136" dur="1" fill="hold">
                                          <p:stCondLst>
                                            <p:cond delay="0"/>
                                          </p:stCondLst>
                                        </p:cTn>
                                        <p:tgtEl>
                                          <p:spTgt spid="6"/>
                                        </p:tgtEl>
                                        <p:attrNameLst>
                                          <p:attrName>style.visibility</p:attrName>
                                        </p:attrNameLst>
                                      </p:cBhvr>
                                      <p:to>
                                        <p:strVal val="visible"/>
                                      </p:to>
                                    </p:set>
                                    <p:anim calcmode="lin" valueType="num">
                                      <p:cBhvr additive="base">
                                        <p:cTn id="137" dur="500" fill="hold"/>
                                        <p:tgtEl>
                                          <p:spTgt spid="6"/>
                                        </p:tgtEl>
                                        <p:attrNameLst>
                                          <p:attrName>ppt_x</p:attrName>
                                        </p:attrNameLst>
                                      </p:cBhvr>
                                      <p:tavLst>
                                        <p:tav tm="0">
                                          <p:val>
                                            <p:strVal val="#ppt_x"/>
                                          </p:val>
                                        </p:tav>
                                        <p:tav tm="100000">
                                          <p:val>
                                            <p:strVal val="#ppt_x"/>
                                          </p:val>
                                        </p:tav>
                                      </p:tavLst>
                                    </p:anim>
                                    <p:anim calcmode="lin" valueType="num">
                                      <p:cBhvr additive="base">
                                        <p:cTn id="1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1143000"/>
          </a:xfrm>
        </p:spPr>
        <p:txBody>
          <a:bodyPr/>
          <a:lstStyle/>
          <a:p>
            <a:r>
              <a:rPr lang="en-US" dirty="0" smtClean="0"/>
              <a:t>Simple Key Management Scripts</a:t>
            </a:r>
            <a:endParaRPr lang="en-US" dirty="0"/>
          </a:p>
        </p:txBody>
      </p:sp>
    </p:spTree>
    <p:extLst>
      <p:ext uri="{BB962C8B-B14F-4D97-AF65-F5344CB8AC3E}">
        <p14:creationId xmlns:p14="http://schemas.microsoft.com/office/powerpoint/2010/main" val="250628028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things signed</a:t>
            </a:r>
            <a:endParaRPr lang="en-US" dirty="0"/>
          </a:p>
        </p:txBody>
      </p:sp>
      <p:sp>
        <p:nvSpPr>
          <p:cNvPr id="3" name="Content Placeholder 2"/>
          <p:cNvSpPr>
            <a:spLocks noGrp="1"/>
          </p:cNvSpPr>
          <p:nvPr>
            <p:ph idx="1"/>
          </p:nvPr>
        </p:nvSpPr>
        <p:spPr/>
        <p:txBody>
          <a:bodyPr/>
          <a:lstStyle/>
          <a:p>
            <a:r>
              <a:rPr lang="en-US" dirty="0" smtClean="0"/>
              <a:t>If the signatures are going to expire soon, sign the zone</a:t>
            </a:r>
          </a:p>
          <a:p>
            <a:r>
              <a:rPr lang="en-US" dirty="0" smtClean="0"/>
              <a:t>Define “soon”</a:t>
            </a:r>
          </a:p>
          <a:p>
            <a:r>
              <a:rPr lang="en-US" dirty="0" smtClean="0"/>
              <a:t>Also sign if a record has changed</a:t>
            </a:r>
          </a:p>
          <a:p>
            <a:r>
              <a:rPr lang="en-US" dirty="0" smtClean="0"/>
              <a:t>That’s it!</a:t>
            </a:r>
            <a:endParaRPr lang="en-US" dirty="0"/>
          </a:p>
        </p:txBody>
      </p:sp>
    </p:spTree>
    <p:extLst>
      <p:ext uri="{BB962C8B-B14F-4D97-AF65-F5344CB8AC3E}">
        <p14:creationId xmlns:p14="http://schemas.microsoft.com/office/powerpoint/2010/main" val="4292761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4800" smtClean="0"/>
              <a:t>Goals</a:t>
            </a:r>
          </a:p>
        </p:txBody>
      </p:sp>
      <p:sp>
        <p:nvSpPr>
          <p:cNvPr id="15363" name="Content Placeholder 2"/>
          <p:cNvSpPr>
            <a:spLocks noGrp="1"/>
          </p:cNvSpPr>
          <p:nvPr>
            <p:ph idx="1"/>
          </p:nvPr>
        </p:nvSpPr>
        <p:spPr/>
        <p:txBody>
          <a:bodyPr/>
          <a:lstStyle/>
          <a:p>
            <a:pPr eaLnBrk="1" hangingPunct="1"/>
            <a:r>
              <a:rPr lang="en-US" sz="4800" smtClean="0"/>
              <a:t>Reliable</a:t>
            </a:r>
          </a:p>
          <a:p>
            <a:pPr eaLnBrk="1" hangingPunct="1"/>
            <a:r>
              <a:rPr lang="en-US" sz="4800" smtClean="0"/>
              <a:t>Trusted</a:t>
            </a:r>
          </a:p>
          <a:p>
            <a:pPr eaLnBrk="1" hangingPunct="1"/>
            <a:r>
              <a:rPr lang="en-US" sz="4800" smtClean="0"/>
              <a:t>Cost Effective (for you)</a:t>
            </a:r>
            <a:endParaRPr lang="en-US" smtClean="0"/>
          </a:p>
          <a:p>
            <a:pPr eaLnBrk="1" hangingPunct="1">
              <a:buFont typeface="Arial" charset="0"/>
              <a:buNone/>
            </a:pPr>
            <a:endParaRPr lang="en-US" sz="540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248400"/>
          </a:xfrm>
        </p:spPr>
        <p:txBody>
          <a:bodyPr/>
          <a:lstStyle/>
          <a:p>
            <a:pPr marL="0" indent="0">
              <a:spcBef>
                <a:spcPts val="0"/>
              </a:spcBef>
              <a:buNone/>
            </a:pPr>
            <a:r>
              <a:rPr lang="en-US" sz="2700" b="1" dirty="0">
                <a:latin typeface="Courier" pitchFamily="49" charset="0"/>
              </a:rPr>
              <a:t>w</a:t>
            </a:r>
            <a:r>
              <a:rPr lang="en-US" sz="2700" b="1" dirty="0" smtClean="0">
                <a:latin typeface="Courier" pitchFamily="49" charset="0"/>
              </a:rPr>
              <a:t>hile(1) {</a:t>
            </a:r>
          </a:p>
          <a:p>
            <a:pPr marL="0" indent="0">
              <a:spcBef>
                <a:spcPts val="0"/>
              </a:spcBef>
              <a:buNone/>
            </a:pPr>
            <a:r>
              <a:rPr lang="en-US" sz="2700" b="1" dirty="0" smtClean="0">
                <a:latin typeface="Courier" pitchFamily="49" charset="0"/>
              </a:rPr>
              <a:t>  t = time</a:t>
            </a:r>
          </a:p>
          <a:p>
            <a:pPr marL="0" indent="0">
              <a:spcBef>
                <a:spcPts val="0"/>
              </a:spcBef>
              <a:buNone/>
            </a:pPr>
            <a:r>
              <a:rPr lang="en-US" sz="2700" b="1" dirty="0" smtClean="0">
                <a:latin typeface="Courier" pitchFamily="49" charset="0"/>
              </a:rPr>
              <a:t>  if(</a:t>
            </a:r>
            <a:r>
              <a:rPr lang="en-US" sz="2700" b="1" dirty="0" err="1" smtClean="0">
                <a:latin typeface="Courier" pitchFamily="49" charset="0"/>
              </a:rPr>
              <a:t>exp</a:t>
            </a:r>
            <a:r>
              <a:rPr lang="en-US" sz="2700" b="1" dirty="0" smtClean="0">
                <a:latin typeface="Courier" pitchFamily="49" charset="0"/>
              </a:rPr>
              <a:t> - t) &lt; 5 days {</a:t>
            </a:r>
          </a:p>
          <a:p>
            <a:pPr marL="0" indent="0">
              <a:spcBef>
                <a:spcPts val="0"/>
              </a:spcBef>
              <a:buNone/>
            </a:pPr>
            <a:r>
              <a:rPr lang="en-US" sz="2700" b="1" dirty="0">
                <a:latin typeface="Courier" pitchFamily="49" charset="0"/>
              </a:rPr>
              <a:t> </a:t>
            </a:r>
            <a:r>
              <a:rPr lang="en-US" sz="2700" b="1" dirty="0" smtClean="0">
                <a:latin typeface="Courier" pitchFamily="49" charset="0"/>
              </a:rPr>
              <a:t>    </a:t>
            </a:r>
            <a:r>
              <a:rPr lang="en-US" sz="2700" b="1" dirty="0" err="1" smtClean="0">
                <a:latin typeface="Courier" pitchFamily="49" charset="0"/>
              </a:rPr>
              <a:t>inc</a:t>
            </a:r>
            <a:r>
              <a:rPr lang="en-US" sz="2700" b="1" dirty="0" smtClean="0">
                <a:latin typeface="Courier" pitchFamily="49" charset="0"/>
              </a:rPr>
              <a:t> = t</a:t>
            </a:r>
          </a:p>
          <a:p>
            <a:pPr marL="0" indent="0">
              <a:spcBef>
                <a:spcPts val="0"/>
              </a:spcBef>
              <a:buNone/>
            </a:pPr>
            <a:r>
              <a:rPr lang="en-US" sz="2700" b="1" dirty="0">
                <a:latin typeface="Courier" pitchFamily="49" charset="0"/>
              </a:rPr>
              <a:t> </a:t>
            </a:r>
            <a:r>
              <a:rPr lang="en-US" sz="2700" b="1" dirty="0" smtClean="0">
                <a:latin typeface="Courier" pitchFamily="49" charset="0"/>
              </a:rPr>
              <a:t>    </a:t>
            </a:r>
            <a:r>
              <a:rPr lang="en-US" sz="2700" b="1" dirty="0" err="1" smtClean="0">
                <a:latin typeface="Courier" pitchFamily="49" charset="0"/>
              </a:rPr>
              <a:t>exp</a:t>
            </a:r>
            <a:r>
              <a:rPr lang="en-US" sz="2700" b="1" dirty="0" smtClean="0">
                <a:latin typeface="Courier" pitchFamily="49" charset="0"/>
              </a:rPr>
              <a:t> = t + 10 days</a:t>
            </a:r>
          </a:p>
          <a:p>
            <a:pPr marL="0" indent="0">
              <a:spcBef>
                <a:spcPts val="0"/>
              </a:spcBef>
              <a:buNone/>
            </a:pPr>
            <a:r>
              <a:rPr lang="en-US" sz="2700" b="1" dirty="0">
                <a:latin typeface="Courier" pitchFamily="49" charset="0"/>
              </a:rPr>
              <a:t> </a:t>
            </a:r>
            <a:r>
              <a:rPr lang="en-US" sz="2700" b="1" dirty="0" smtClean="0">
                <a:latin typeface="Courier" pitchFamily="49" charset="0"/>
              </a:rPr>
              <a:t>    touch </a:t>
            </a:r>
            <a:r>
              <a:rPr lang="en-US" sz="2700" b="1" dirty="0" err="1" smtClean="0">
                <a:latin typeface="Courier" pitchFamily="49" charset="0"/>
              </a:rPr>
              <a:t>infile</a:t>
            </a:r>
            <a:endParaRPr lang="en-US" sz="2700" b="1" dirty="0" smtClean="0">
              <a:latin typeface="Courier" pitchFamily="49" charset="0"/>
            </a:endParaRPr>
          </a:p>
          <a:p>
            <a:pPr marL="0" indent="0">
              <a:spcBef>
                <a:spcPts val="0"/>
              </a:spcBef>
              <a:buNone/>
            </a:pPr>
            <a:r>
              <a:rPr lang="en-US" sz="2700" b="1" dirty="0">
                <a:latin typeface="Courier" pitchFamily="49" charset="0"/>
              </a:rPr>
              <a:t> </a:t>
            </a:r>
            <a:r>
              <a:rPr lang="en-US" sz="2700" b="1" dirty="0" smtClean="0">
                <a:latin typeface="Courier" pitchFamily="49" charset="0"/>
              </a:rPr>
              <a:t> }</a:t>
            </a:r>
          </a:p>
          <a:p>
            <a:pPr marL="0" indent="0">
              <a:spcBef>
                <a:spcPts val="0"/>
              </a:spcBef>
              <a:buNone/>
            </a:pPr>
            <a:r>
              <a:rPr lang="en-US" sz="2700" b="1" dirty="0" smtClean="0">
                <a:latin typeface="Courier" pitchFamily="49" charset="0"/>
              </a:rPr>
              <a:t>  if new </a:t>
            </a:r>
            <a:r>
              <a:rPr lang="en-US" sz="2700" b="1" dirty="0" err="1" smtClean="0">
                <a:latin typeface="Courier" pitchFamily="49" charset="0"/>
              </a:rPr>
              <a:t>infile</a:t>
            </a:r>
            <a:r>
              <a:rPr lang="en-US" sz="2700" b="1" dirty="0" smtClean="0">
                <a:latin typeface="Courier" pitchFamily="49" charset="0"/>
              </a:rPr>
              <a:t> {</a:t>
            </a:r>
          </a:p>
          <a:p>
            <a:pPr marL="0" indent="0">
              <a:spcBef>
                <a:spcPts val="0"/>
              </a:spcBef>
              <a:buNone/>
            </a:pPr>
            <a:r>
              <a:rPr lang="en-US" sz="2700" b="1" dirty="0" smtClean="0">
                <a:latin typeface="Courier" pitchFamily="49" charset="0"/>
              </a:rPr>
              <a:t>    cat </a:t>
            </a:r>
            <a:r>
              <a:rPr lang="en-US" sz="2700" b="1" dirty="0" err="1" smtClean="0">
                <a:latin typeface="Courier" pitchFamily="49" charset="0"/>
              </a:rPr>
              <a:t>infile</a:t>
            </a:r>
            <a:r>
              <a:rPr lang="en-US" sz="2700" b="1" dirty="0" smtClean="0">
                <a:latin typeface="Courier" pitchFamily="49" charset="0"/>
              </a:rPr>
              <a:t> keys &gt; </a:t>
            </a:r>
            <a:r>
              <a:rPr lang="en-US" sz="2700" b="1" dirty="0" err="1" smtClean="0">
                <a:latin typeface="Courier" pitchFamily="49" charset="0"/>
              </a:rPr>
              <a:t>zonefile</a:t>
            </a:r>
            <a:endParaRPr lang="en-US" sz="2700" b="1" dirty="0">
              <a:latin typeface="Courier" pitchFamily="49" charset="0"/>
            </a:endParaRPr>
          </a:p>
          <a:p>
            <a:pPr marL="0" indent="0">
              <a:spcBef>
                <a:spcPts val="0"/>
              </a:spcBef>
              <a:buNone/>
            </a:pPr>
            <a:r>
              <a:rPr lang="en-US" sz="2700" b="1" dirty="0" smtClean="0">
                <a:latin typeface="Courier" pitchFamily="49" charset="0"/>
              </a:rPr>
              <a:t>    increment </a:t>
            </a:r>
            <a:r>
              <a:rPr lang="en-US" sz="2700" b="1" dirty="0" err="1" smtClean="0">
                <a:latin typeface="Courier" pitchFamily="49" charset="0"/>
              </a:rPr>
              <a:t>zonefile</a:t>
            </a:r>
            <a:r>
              <a:rPr lang="en-US" sz="2700" b="1" dirty="0" smtClean="0">
                <a:latin typeface="Courier" pitchFamily="49" charset="0"/>
              </a:rPr>
              <a:t> SOA serial</a:t>
            </a:r>
          </a:p>
          <a:p>
            <a:pPr marL="0" indent="0">
              <a:spcBef>
                <a:spcPts val="0"/>
              </a:spcBef>
              <a:buNone/>
            </a:pPr>
            <a:r>
              <a:rPr lang="en-US" sz="2700" b="1" dirty="0">
                <a:latin typeface="Courier" pitchFamily="49" charset="0"/>
              </a:rPr>
              <a:t> </a:t>
            </a:r>
            <a:r>
              <a:rPr lang="en-US" sz="2700" b="1" dirty="0" smtClean="0">
                <a:latin typeface="Courier" pitchFamily="49" charset="0"/>
              </a:rPr>
              <a:t>   </a:t>
            </a:r>
            <a:r>
              <a:rPr lang="en-US" sz="2700" b="1" dirty="0" err="1" smtClean="0">
                <a:latin typeface="Courier" pitchFamily="49" charset="0"/>
              </a:rPr>
              <a:t>signzone</a:t>
            </a:r>
            <a:r>
              <a:rPr lang="en-US" sz="2700" b="1" dirty="0" smtClean="0">
                <a:latin typeface="Courier" pitchFamily="49" charset="0"/>
              </a:rPr>
              <a:t> -s </a:t>
            </a:r>
            <a:r>
              <a:rPr lang="en-US" sz="2700" b="1" dirty="0" err="1" smtClean="0">
                <a:latin typeface="Courier" pitchFamily="49" charset="0"/>
              </a:rPr>
              <a:t>inc</a:t>
            </a:r>
            <a:r>
              <a:rPr lang="en-US" sz="2700" b="1" dirty="0" smtClean="0">
                <a:latin typeface="Courier" pitchFamily="49" charset="0"/>
              </a:rPr>
              <a:t> -e </a:t>
            </a:r>
            <a:r>
              <a:rPr lang="en-US" sz="2700" b="1" dirty="0" err="1" smtClean="0">
                <a:latin typeface="Courier" pitchFamily="49" charset="0"/>
              </a:rPr>
              <a:t>exp</a:t>
            </a:r>
            <a:r>
              <a:rPr lang="en-US" sz="2700" b="1" dirty="0" smtClean="0">
                <a:latin typeface="Courier" pitchFamily="49" charset="0"/>
              </a:rPr>
              <a:t> </a:t>
            </a:r>
            <a:r>
              <a:rPr lang="en-US" sz="2700" b="1" dirty="0" err="1" smtClean="0">
                <a:latin typeface="Courier" pitchFamily="49" charset="0"/>
              </a:rPr>
              <a:t>zonefile</a:t>
            </a:r>
            <a:r>
              <a:rPr lang="en-US" sz="2700" b="1" dirty="0" smtClean="0">
                <a:latin typeface="Courier" pitchFamily="49" charset="0"/>
              </a:rPr>
              <a:t> </a:t>
            </a:r>
          </a:p>
          <a:p>
            <a:pPr marL="0" indent="0">
              <a:spcBef>
                <a:spcPts val="0"/>
              </a:spcBef>
              <a:buNone/>
            </a:pPr>
            <a:r>
              <a:rPr lang="en-US" sz="2700" b="1" dirty="0">
                <a:latin typeface="Courier" pitchFamily="49" charset="0"/>
              </a:rPr>
              <a:t>	</a:t>
            </a:r>
            <a:r>
              <a:rPr lang="en-US" sz="2700" b="1" dirty="0" smtClean="0">
                <a:latin typeface="Courier" pitchFamily="49" charset="0"/>
              </a:rPr>
              <a:t>				</a:t>
            </a:r>
            <a:r>
              <a:rPr lang="en-US" sz="2700" b="1" dirty="0" err="1" smtClean="0">
                <a:latin typeface="Courier" pitchFamily="49" charset="0"/>
              </a:rPr>
              <a:t>zsk</a:t>
            </a:r>
            <a:r>
              <a:rPr lang="en-US" sz="2700" b="1" dirty="0" smtClean="0">
                <a:latin typeface="Courier" pitchFamily="49" charset="0"/>
              </a:rPr>
              <a:t>-current </a:t>
            </a:r>
            <a:r>
              <a:rPr lang="en-US" sz="2700" b="1" dirty="0" err="1" smtClean="0">
                <a:latin typeface="Courier" pitchFamily="49" charset="0"/>
              </a:rPr>
              <a:t>ksk</a:t>
            </a:r>
            <a:endParaRPr lang="en-US" sz="2700" b="1" dirty="0" smtClean="0">
              <a:latin typeface="Courier" pitchFamily="49" charset="0"/>
            </a:endParaRPr>
          </a:p>
          <a:p>
            <a:pPr marL="0" indent="0">
              <a:spcBef>
                <a:spcPts val="0"/>
              </a:spcBef>
              <a:buNone/>
            </a:pPr>
            <a:r>
              <a:rPr lang="en-US" sz="2700" b="1" dirty="0" smtClean="0">
                <a:latin typeface="Courier" pitchFamily="49" charset="0"/>
              </a:rPr>
              <a:t>    </a:t>
            </a:r>
            <a:r>
              <a:rPr lang="en-US" sz="2700" b="1" dirty="0" err="1" smtClean="0">
                <a:latin typeface="Courier" pitchFamily="49" charset="0"/>
              </a:rPr>
              <a:t>rndc</a:t>
            </a:r>
            <a:r>
              <a:rPr lang="en-US" sz="2700" b="1" dirty="0" smtClean="0">
                <a:latin typeface="Courier" pitchFamily="49" charset="0"/>
              </a:rPr>
              <a:t> reload</a:t>
            </a:r>
          </a:p>
          <a:p>
            <a:pPr marL="0" indent="0">
              <a:spcBef>
                <a:spcPts val="0"/>
              </a:spcBef>
              <a:buNone/>
            </a:pPr>
            <a:r>
              <a:rPr lang="en-US" sz="2700" b="1" dirty="0" smtClean="0">
                <a:latin typeface="Courier" pitchFamily="49" charset="0"/>
              </a:rPr>
              <a:t>  }</a:t>
            </a:r>
          </a:p>
          <a:p>
            <a:pPr marL="0" indent="0">
              <a:spcBef>
                <a:spcPts val="0"/>
              </a:spcBef>
              <a:buNone/>
            </a:pPr>
            <a:r>
              <a:rPr lang="en-US" sz="2700" b="1" dirty="0">
                <a:latin typeface="Courier" pitchFamily="49" charset="0"/>
              </a:rPr>
              <a:t> </a:t>
            </a:r>
            <a:r>
              <a:rPr lang="en-US" sz="2700" b="1" dirty="0" smtClean="0">
                <a:latin typeface="Courier" pitchFamily="49" charset="0"/>
              </a:rPr>
              <a:t> sleep 1 second</a:t>
            </a:r>
          </a:p>
          <a:p>
            <a:pPr marL="0" indent="0">
              <a:spcBef>
                <a:spcPts val="0"/>
              </a:spcBef>
              <a:buNone/>
            </a:pPr>
            <a:r>
              <a:rPr lang="en-US" sz="2700" b="1" dirty="0">
                <a:latin typeface="Courier" pitchFamily="49" charset="0"/>
              </a:rPr>
              <a:t>}</a:t>
            </a:r>
            <a:endParaRPr lang="en-US" sz="2700" b="1" dirty="0" smtClean="0">
              <a:latin typeface="Courier" pitchFamily="49" charset="0"/>
            </a:endParaRPr>
          </a:p>
          <a:p>
            <a:pPr marL="0" indent="0">
              <a:spcBef>
                <a:spcPts val="0"/>
              </a:spcBef>
              <a:buNone/>
            </a:pPr>
            <a:r>
              <a:rPr lang="en-US" sz="2700" b="1" dirty="0">
                <a:latin typeface="Courier" pitchFamily="49" charset="0"/>
              </a:rPr>
              <a:t> </a:t>
            </a:r>
            <a:r>
              <a:rPr lang="en-US" sz="2700" b="1" dirty="0" smtClean="0">
                <a:latin typeface="Courier" pitchFamily="49" charset="0"/>
              </a:rPr>
              <a:t>   </a:t>
            </a:r>
            <a:endParaRPr lang="en-US" sz="2700" b="1" dirty="0">
              <a:latin typeface="Courier" pitchFamily="49" charset="0"/>
            </a:endParaRPr>
          </a:p>
        </p:txBody>
      </p:sp>
    </p:spTree>
    <p:extLst>
      <p:ext uri="{BB962C8B-B14F-4D97-AF65-F5344CB8AC3E}">
        <p14:creationId xmlns:p14="http://schemas.microsoft.com/office/powerpoint/2010/main" val="279246712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Rolling keys</a:t>
            </a:r>
            <a:endParaRPr lang="en-US" dirty="0"/>
          </a:p>
        </p:txBody>
      </p:sp>
      <p:sp>
        <p:nvSpPr>
          <p:cNvPr id="3" name="Content Placeholder 2"/>
          <p:cNvSpPr>
            <a:spLocks noGrp="1"/>
          </p:cNvSpPr>
          <p:nvPr>
            <p:ph idx="1"/>
          </p:nvPr>
        </p:nvSpPr>
        <p:spPr/>
        <p:txBody>
          <a:bodyPr/>
          <a:lstStyle/>
          <a:p>
            <a:r>
              <a:rPr lang="en-US" dirty="0" smtClean="0"/>
              <a:t>Mind the cache – DNS resolvers have memory</a:t>
            </a:r>
          </a:p>
          <a:p>
            <a:r>
              <a:rPr lang="en-US" dirty="0" smtClean="0"/>
              <a:t>Publish the new ZSK before signing with it</a:t>
            </a:r>
          </a:p>
          <a:p>
            <a:pPr lvl="1"/>
            <a:r>
              <a:rPr lang="en-US" dirty="0" smtClean="0"/>
              <a:t>Put the new ZSK in the DNSKEY </a:t>
            </a:r>
            <a:r>
              <a:rPr lang="en-US" dirty="0" err="1" smtClean="0"/>
              <a:t>RRset</a:t>
            </a:r>
            <a:r>
              <a:rPr lang="en-US" dirty="0" smtClean="0"/>
              <a:t> along with old ZSK and wait until everyone see its</a:t>
            </a:r>
          </a:p>
          <a:p>
            <a:r>
              <a:rPr lang="en-US" dirty="0" smtClean="0"/>
              <a:t>Sign the zone with the new ZSK until you want to change it</a:t>
            </a:r>
          </a:p>
          <a:p>
            <a:r>
              <a:rPr lang="en-US" dirty="0" smtClean="0"/>
              <a:t>But do not un-Publish the old ZSK until no one may need it</a:t>
            </a:r>
          </a:p>
          <a:p>
            <a:pPr lvl="1"/>
            <a:endParaRPr lang="en-US" dirty="0" smtClean="0"/>
          </a:p>
          <a:p>
            <a:endParaRPr lang="en-US" dirty="0"/>
          </a:p>
        </p:txBody>
      </p:sp>
    </p:spTree>
    <p:extLst>
      <p:ext uri="{BB962C8B-B14F-4D97-AF65-F5344CB8AC3E}">
        <p14:creationId xmlns:p14="http://schemas.microsoft.com/office/powerpoint/2010/main" val="95613355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dirty="0" smtClean="0"/>
              <a:t>Key Rollover Schedule - Root</a:t>
            </a:r>
          </a:p>
        </p:txBody>
      </p:sp>
      <p:pic>
        <p:nvPicPr>
          <p:cNvPr id="70660" name="Picture 2"/>
          <p:cNvPicPr>
            <a:picLocks noChangeAspect="1" noChangeArrowheads="1"/>
          </p:cNvPicPr>
          <p:nvPr/>
        </p:nvPicPr>
        <p:blipFill>
          <a:blip r:embed="rId2" cstate="print"/>
          <a:srcRect/>
          <a:stretch>
            <a:fillRect/>
          </a:stretch>
        </p:blipFill>
        <p:spPr bwMode="auto">
          <a:xfrm>
            <a:off x="609600" y="1752600"/>
            <a:ext cx="8001000" cy="4376738"/>
          </a:xfrm>
          <a:prstGeom prst="rect">
            <a:avLst/>
          </a:prstGeom>
          <a:noFill/>
          <a:ln w="9525">
            <a:noFill/>
            <a:miter lim="800000"/>
            <a:headEnd/>
            <a:tailEnd/>
          </a:ln>
        </p:spPr>
      </p:pic>
      <p:sp>
        <p:nvSpPr>
          <p:cNvPr id="5" name="Rectangle 4"/>
          <p:cNvSpPr/>
          <p:nvPr/>
        </p:nvSpPr>
        <p:spPr>
          <a:xfrm>
            <a:off x="914400" y="6273225"/>
            <a:ext cx="5286832" cy="584775"/>
          </a:xfrm>
          <a:prstGeom prst="rect">
            <a:avLst/>
          </a:prstGeom>
        </p:spPr>
        <p:txBody>
          <a:bodyPr wrap="none">
            <a:spAutoFit/>
          </a:bodyPr>
          <a:lstStyle/>
          <a:p>
            <a:r>
              <a:rPr lang="en-US" sz="3200" dirty="0" smtClean="0"/>
              <a:t>https://www.iana.org/dnssec</a:t>
            </a:r>
            <a:endParaRPr lang="en-US" sz="3200" dirty="0"/>
          </a:p>
        </p:txBody>
      </p:sp>
    </p:spTree>
    <p:extLst>
      <p:ext uri="{BB962C8B-B14F-4D97-AF65-F5344CB8AC3E}">
        <p14:creationId xmlns:p14="http://schemas.microsoft.com/office/powerpoint/2010/main" val="425796892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892" y="990600"/>
            <a:ext cx="8229600" cy="5486400"/>
          </a:xfrm>
        </p:spPr>
        <p:txBody>
          <a:bodyPr/>
          <a:lstStyle/>
          <a:p>
            <a:pPr marL="0" indent="0">
              <a:buNone/>
            </a:pPr>
            <a:r>
              <a:rPr lang="en-US" sz="2800" b="1" dirty="0" smtClean="0">
                <a:latin typeface="Courier" pitchFamily="49" charset="0"/>
              </a:rPr>
              <a:t>generate </a:t>
            </a:r>
            <a:r>
              <a:rPr lang="en-US" sz="2800" b="1" dirty="0" err="1" smtClean="0">
                <a:latin typeface="Courier" pitchFamily="49" charset="0"/>
              </a:rPr>
              <a:t>zsk</a:t>
            </a:r>
            <a:r>
              <a:rPr lang="en-US" sz="2800" b="1" dirty="0" smtClean="0">
                <a:latin typeface="Courier" pitchFamily="49" charset="0"/>
              </a:rPr>
              <a:t>-new</a:t>
            </a:r>
          </a:p>
          <a:p>
            <a:pPr marL="0" indent="0">
              <a:buNone/>
            </a:pPr>
            <a:r>
              <a:rPr lang="en-US" sz="2800" b="1" dirty="0">
                <a:latin typeface="Courier" pitchFamily="49" charset="0"/>
              </a:rPr>
              <a:t>c</a:t>
            </a:r>
            <a:r>
              <a:rPr lang="en-US" sz="2800" b="1" dirty="0" smtClean="0">
                <a:latin typeface="Courier" pitchFamily="49" charset="0"/>
              </a:rPr>
              <a:t>at </a:t>
            </a:r>
            <a:r>
              <a:rPr lang="en-US" sz="2800" b="1" dirty="0" err="1" smtClean="0">
                <a:latin typeface="Courier" pitchFamily="49" charset="0"/>
              </a:rPr>
              <a:t>zsk</a:t>
            </a:r>
            <a:r>
              <a:rPr lang="en-US" sz="2800" b="1" dirty="0" smtClean="0">
                <a:latin typeface="Courier" pitchFamily="49" charset="0"/>
              </a:rPr>
              <a:t>-new </a:t>
            </a:r>
            <a:r>
              <a:rPr lang="en-US" sz="2800" b="1" dirty="0" err="1" smtClean="0">
                <a:latin typeface="Courier" pitchFamily="49" charset="0"/>
              </a:rPr>
              <a:t>zsk</a:t>
            </a:r>
            <a:r>
              <a:rPr lang="en-US" sz="2800" b="1" dirty="0" smtClean="0">
                <a:latin typeface="Courier" pitchFamily="49" charset="0"/>
              </a:rPr>
              <a:t>-current </a:t>
            </a:r>
            <a:r>
              <a:rPr lang="en-US" sz="2800" b="1" dirty="0" err="1" smtClean="0">
                <a:latin typeface="Courier" pitchFamily="49" charset="0"/>
              </a:rPr>
              <a:t>ksk</a:t>
            </a:r>
            <a:r>
              <a:rPr lang="en-US" sz="2800" b="1" dirty="0" smtClean="0">
                <a:latin typeface="Courier" pitchFamily="49" charset="0"/>
              </a:rPr>
              <a:t> &gt; keys</a:t>
            </a:r>
          </a:p>
          <a:p>
            <a:pPr marL="0" indent="0">
              <a:buNone/>
            </a:pPr>
            <a:r>
              <a:rPr lang="en-US" sz="2800" b="1" dirty="0">
                <a:latin typeface="Courier" pitchFamily="49" charset="0"/>
              </a:rPr>
              <a:t>t</a:t>
            </a:r>
            <a:r>
              <a:rPr lang="en-US" sz="2800" b="1" dirty="0" smtClean="0">
                <a:latin typeface="Courier" pitchFamily="49" charset="0"/>
              </a:rPr>
              <a:t>ouch </a:t>
            </a:r>
            <a:r>
              <a:rPr lang="en-US" sz="2800" b="1" dirty="0" err="1" smtClean="0">
                <a:latin typeface="Courier" pitchFamily="49" charset="0"/>
              </a:rPr>
              <a:t>infile</a:t>
            </a:r>
            <a:endParaRPr lang="en-US" sz="2800" b="1" dirty="0" smtClean="0">
              <a:latin typeface="Courier" pitchFamily="49" charset="0"/>
            </a:endParaRPr>
          </a:p>
          <a:p>
            <a:pPr marL="0" indent="0">
              <a:buNone/>
            </a:pPr>
            <a:r>
              <a:rPr lang="en-US" sz="2800" b="1" dirty="0">
                <a:latin typeface="Courier" pitchFamily="49" charset="0"/>
              </a:rPr>
              <a:t>s</a:t>
            </a:r>
            <a:r>
              <a:rPr lang="en-US" sz="2800" b="1" dirty="0" smtClean="0">
                <a:latin typeface="Courier" pitchFamily="49" charset="0"/>
              </a:rPr>
              <a:t>leep &gt;2xTTL</a:t>
            </a:r>
          </a:p>
          <a:p>
            <a:pPr marL="0" indent="0">
              <a:buNone/>
            </a:pPr>
            <a:r>
              <a:rPr lang="en-US" sz="2800" b="1" dirty="0">
                <a:latin typeface="Courier" pitchFamily="49" charset="0"/>
              </a:rPr>
              <a:t>c</a:t>
            </a:r>
            <a:r>
              <a:rPr lang="en-US" sz="2800" b="1" dirty="0" smtClean="0">
                <a:latin typeface="Courier" pitchFamily="49" charset="0"/>
              </a:rPr>
              <a:t>opy </a:t>
            </a:r>
            <a:r>
              <a:rPr lang="en-US" sz="2800" b="1" dirty="0" err="1" smtClean="0">
                <a:latin typeface="Courier" pitchFamily="49" charset="0"/>
              </a:rPr>
              <a:t>zsk</a:t>
            </a:r>
            <a:r>
              <a:rPr lang="en-US" sz="2800" b="1" dirty="0" smtClean="0">
                <a:latin typeface="Courier" pitchFamily="49" charset="0"/>
              </a:rPr>
              <a:t>-new </a:t>
            </a:r>
            <a:r>
              <a:rPr lang="en-US" sz="2800" b="1" dirty="0" err="1" smtClean="0">
                <a:latin typeface="Courier" pitchFamily="49" charset="0"/>
              </a:rPr>
              <a:t>zsk</a:t>
            </a:r>
            <a:r>
              <a:rPr lang="en-US" sz="2800" b="1" dirty="0" smtClean="0">
                <a:latin typeface="Courier" pitchFamily="49" charset="0"/>
              </a:rPr>
              <a:t>-current</a:t>
            </a:r>
          </a:p>
          <a:p>
            <a:pPr marL="0" indent="0">
              <a:buNone/>
            </a:pPr>
            <a:r>
              <a:rPr lang="en-US" sz="2800" b="1" dirty="0">
                <a:latin typeface="Courier" pitchFamily="49" charset="0"/>
              </a:rPr>
              <a:t>t</a:t>
            </a:r>
            <a:r>
              <a:rPr lang="en-US" sz="2800" b="1" dirty="0" smtClean="0">
                <a:latin typeface="Courier" pitchFamily="49" charset="0"/>
              </a:rPr>
              <a:t>ouch </a:t>
            </a:r>
            <a:r>
              <a:rPr lang="en-US" sz="2800" b="1" dirty="0" err="1" smtClean="0">
                <a:latin typeface="Courier" pitchFamily="49" charset="0"/>
              </a:rPr>
              <a:t>infile</a:t>
            </a:r>
            <a:endParaRPr lang="en-US" sz="2800" b="1" dirty="0" smtClean="0">
              <a:latin typeface="Courier" pitchFamily="49" charset="0"/>
            </a:endParaRPr>
          </a:p>
          <a:p>
            <a:pPr marL="0" indent="0">
              <a:buNone/>
            </a:pPr>
            <a:r>
              <a:rPr lang="en-US" sz="2800" b="1" dirty="0">
                <a:latin typeface="Courier" pitchFamily="49" charset="0"/>
              </a:rPr>
              <a:t>s</a:t>
            </a:r>
            <a:r>
              <a:rPr lang="en-US" sz="2800" b="1" dirty="0" smtClean="0">
                <a:latin typeface="Courier" pitchFamily="49" charset="0"/>
              </a:rPr>
              <a:t>leep &gt;2xTTL</a:t>
            </a:r>
          </a:p>
          <a:p>
            <a:pPr marL="0" indent="0">
              <a:buNone/>
            </a:pPr>
            <a:r>
              <a:rPr lang="en-US" sz="2800" b="1" dirty="0">
                <a:latin typeface="Courier" pitchFamily="49" charset="0"/>
              </a:rPr>
              <a:t>c</a:t>
            </a:r>
            <a:r>
              <a:rPr lang="en-US" sz="2800" b="1" dirty="0" smtClean="0">
                <a:latin typeface="Courier" pitchFamily="49" charset="0"/>
              </a:rPr>
              <a:t>at </a:t>
            </a:r>
            <a:r>
              <a:rPr lang="en-US" sz="2800" b="1" dirty="0" err="1" smtClean="0">
                <a:latin typeface="Courier" pitchFamily="49" charset="0"/>
              </a:rPr>
              <a:t>zsk</a:t>
            </a:r>
            <a:r>
              <a:rPr lang="en-US" sz="2800" b="1" dirty="0" smtClean="0">
                <a:latin typeface="Courier" pitchFamily="49" charset="0"/>
              </a:rPr>
              <a:t>-current </a:t>
            </a:r>
            <a:r>
              <a:rPr lang="en-US" sz="2800" b="1" dirty="0" err="1" smtClean="0">
                <a:latin typeface="Courier" pitchFamily="49" charset="0"/>
              </a:rPr>
              <a:t>ksk</a:t>
            </a:r>
            <a:r>
              <a:rPr lang="en-US" sz="2800" b="1" dirty="0" smtClean="0">
                <a:latin typeface="Courier" pitchFamily="49" charset="0"/>
              </a:rPr>
              <a:t> &gt; keys</a:t>
            </a:r>
          </a:p>
          <a:p>
            <a:pPr marL="0" indent="0">
              <a:buNone/>
            </a:pPr>
            <a:r>
              <a:rPr lang="en-US" sz="2800" b="1" dirty="0">
                <a:latin typeface="Courier" pitchFamily="49" charset="0"/>
              </a:rPr>
              <a:t>t</a:t>
            </a:r>
            <a:r>
              <a:rPr lang="en-US" sz="2800" b="1" dirty="0" smtClean="0">
                <a:latin typeface="Courier" pitchFamily="49" charset="0"/>
              </a:rPr>
              <a:t>ouch </a:t>
            </a:r>
            <a:r>
              <a:rPr lang="en-US" sz="2800" b="1" dirty="0" err="1" smtClean="0">
                <a:latin typeface="Courier" pitchFamily="49" charset="0"/>
              </a:rPr>
              <a:t>infile</a:t>
            </a:r>
            <a:endParaRPr lang="en-US" sz="2800" b="1" dirty="0" smtClean="0">
              <a:latin typeface="Courier" pitchFamily="49" charset="0"/>
            </a:endParaRPr>
          </a:p>
          <a:p>
            <a:pPr marL="0" indent="0">
              <a:buNone/>
            </a:pPr>
            <a:r>
              <a:rPr lang="en-US" sz="2800" b="1" dirty="0">
                <a:latin typeface="Courier" pitchFamily="49" charset="0"/>
              </a:rPr>
              <a:t>s</a:t>
            </a:r>
            <a:r>
              <a:rPr lang="en-US" sz="2800" b="1" dirty="0" smtClean="0">
                <a:latin typeface="Courier" pitchFamily="49" charset="0"/>
              </a:rPr>
              <a:t>leep &gt;2xTTL</a:t>
            </a:r>
            <a:endParaRPr lang="en-US" sz="2800" b="1" dirty="0">
              <a:latin typeface="Courier" pitchFamily="49" charset="0"/>
            </a:endParaRPr>
          </a:p>
        </p:txBody>
      </p:sp>
    </p:spTree>
    <p:extLst>
      <p:ext uri="{BB962C8B-B14F-4D97-AF65-F5344CB8AC3E}">
        <p14:creationId xmlns:p14="http://schemas.microsoft.com/office/powerpoint/2010/main" val="30706834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4469</TotalTime>
  <Words>4059</Words>
  <Application>Microsoft Office PowerPoint</Application>
  <PresentationFormat>On-screen Show (4:3)</PresentationFormat>
  <Paragraphs>719</Paragraphs>
  <Slides>93</Slides>
  <Notes>35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93</vt:i4>
      </vt:variant>
    </vt:vector>
  </HeadingPairs>
  <TitlesOfParts>
    <vt:vector size="104" baseType="lpstr">
      <vt:lpstr>ＭＳ Ｐゴシック</vt:lpstr>
      <vt:lpstr>Arial</vt:lpstr>
      <vt:lpstr>Calibri</vt:lpstr>
      <vt:lpstr>Courier</vt:lpstr>
      <vt:lpstr>Courier New</vt:lpstr>
      <vt:lpstr>DINOT-Medium</vt:lpstr>
      <vt:lpstr>Georgia</vt:lpstr>
      <vt:lpstr>Lucida Sans Unicode</vt:lpstr>
      <vt:lpstr>Times New Roman</vt:lpstr>
      <vt:lpstr>Wingdings</vt:lpstr>
      <vt:lpstr>Office Theme</vt:lpstr>
      <vt:lpstr>DNSSEC Implementation Considerations and Risk Analysis</vt:lpstr>
      <vt:lpstr>DNSSEC: We have passed the point of no return</vt:lpstr>
      <vt:lpstr>Design Considerations</vt:lpstr>
      <vt:lpstr>How do I sign a zone?</vt:lpstr>
      <vt:lpstr>That’s it</vt:lpstr>
      <vt:lpstr>One way to do this</vt:lpstr>
      <vt:lpstr>or…another</vt:lpstr>
      <vt:lpstr>It’s a question of risk / trust, but is does not have to be expensive</vt:lpstr>
      <vt:lpstr>Goals</vt:lpstr>
      <vt:lpstr>PowerPoint Presentation</vt:lpstr>
      <vt:lpstr>Cost Effectiveness</vt:lpstr>
      <vt:lpstr>Cost Effectiveness</vt:lpstr>
      <vt:lpstr>Business Benefits and Motivation (from “The Costs of DNSSEC Deployment” ENISA report) </vt:lpstr>
      <vt:lpstr>Risk Assessment</vt:lpstr>
      <vt:lpstr>Vulnerabilities</vt:lpstr>
      <vt:lpstr>Cost Benefit Analysis</vt:lpstr>
      <vt:lpstr>From ENISA Report</vt:lpstr>
      <vt:lpstr>Anticipated Capital and Operating Expense</vt:lpstr>
      <vt:lpstr>Other Cost Analysis</vt:lpstr>
      <vt:lpstr>Trusted</vt:lpstr>
      <vt:lpstr>Trust</vt:lpstr>
      <vt:lpstr>Transparency</vt:lpstr>
      <vt:lpstr>Transparency</vt:lpstr>
      <vt:lpstr>Say what you do</vt:lpstr>
      <vt:lpstr>Learn from CA successes (and mistakes)</vt:lpstr>
      <vt:lpstr>Say What You Do - Learn from Existing Trust Services</vt:lpstr>
      <vt:lpstr>Say What You Do - DNSSEC Practices Statement</vt:lpstr>
      <vt:lpstr>Documentation - Root</vt:lpstr>
      <vt:lpstr>Documentation - .SE</vt:lpstr>
      <vt:lpstr>Do what you say</vt:lpstr>
      <vt:lpstr>Key Ceremony</vt:lpstr>
      <vt:lpstr>Prove it</vt:lpstr>
      <vt:lpstr>Prove it - Audit Material</vt:lpstr>
      <vt:lpstr>Prove it</vt:lpstr>
      <vt:lpstr>Prove it</vt:lpstr>
      <vt:lpstr>Security</vt:lpstr>
      <vt:lpstr>Building in security</vt:lpstr>
      <vt:lpstr>Security</vt:lpstr>
      <vt:lpstr>Physical</vt:lpstr>
      <vt:lpstr>Physical - Environmental</vt:lpstr>
      <vt:lpstr>Physical - Tiers</vt:lpstr>
      <vt:lpstr>Physical - Tier Construction</vt:lpstr>
      <vt:lpstr>Physical – Safe Tier</vt:lpstr>
      <vt:lpstr>Physical – Safe Tier</vt:lpstr>
      <vt:lpstr>Physical – Tamper Evident Packaging</vt:lpstr>
      <vt:lpstr>Physical - Access Control</vt:lpstr>
      <vt:lpstr>Physical - Intrusion Detection</vt:lpstr>
      <vt:lpstr>Physical - Disaster Recovery</vt:lpstr>
      <vt:lpstr>Logical</vt:lpstr>
      <vt:lpstr>Logical - Authentication</vt:lpstr>
      <vt:lpstr>Logical - Multi-Party Control</vt:lpstr>
      <vt:lpstr>Crypto</vt:lpstr>
      <vt:lpstr>Crypto - Algorithms / Key Length</vt:lpstr>
      <vt:lpstr>Crypto - Key Length</vt:lpstr>
      <vt:lpstr>Crypto - Algorithms</vt:lpstr>
      <vt:lpstr>Crypto - Algorithms</vt:lpstr>
      <vt:lpstr>Crypto - Hardware</vt:lpstr>
      <vt:lpstr>Crypto - Hardware Security Module (HSM)</vt:lpstr>
      <vt:lpstr>Crypto - PKCS11</vt:lpstr>
      <vt:lpstr>Crypto - Smartcards / Tokens</vt:lpstr>
      <vt:lpstr>Crypto -Random Number Generator</vt:lpstr>
      <vt:lpstr>Crypto - FIPS 140-2 Level 4 HSM</vt:lpstr>
      <vt:lpstr>Crypto – FIPS Level 3 HSM</vt:lpstr>
      <vt:lpstr>An implementation can be thi$</vt:lpstr>
      <vt:lpstr>…or this </vt:lpstr>
      <vt:lpstr>Physical Security</vt:lpstr>
      <vt:lpstr>PowerPoint Presentation</vt:lpstr>
      <vt:lpstr>http://www.flickr.com/photos/kjd/sets/72157624302045698/</vt:lpstr>
      <vt:lpstr>PowerPoint Presentation</vt:lpstr>
      <vt:lpstr>PowerPoint Presentation</vt:lpstr>
      <vt:lpstr>PowerPoint Presentation</vt:lpstr>
      <vt:lpstr>…or this     </vt:lpstr>
      <vt:lpstr>..or this  (from .cr .ar)</vt:lpstr>
      <vt:lpstr>…or even this</vt:lpstr>
      <vt:lpstr>Learn from others mistakes</vt:lpstr>
      <vt:lpstr>ISP’s and other validating resolver operators</vt:lpstr>
      <vt:lpstr>Signing Operations – DNSSEC and Vacations</vt:lpstr>
      <vt:lpstr>Signing Operations – Monitoring Signature Expiry</vt:lpstr>
      <vt:lpstr>Signing Operations – Openness = Trust</vt:lpstr>
      <vt:lpstr>Some Recent Recommendations..</vt:lpstr>
      <vt:lpstr>PowerPoint Presentation</vt:lpstr>
      <vt:lpstr>But all must have:</vt:lpstr>
      <vt:lpstr>Demo Implementation</vt:lpstr>
      <vt:lpstr>Off-Line Key generator and KSK Signer</vt:lpstr>
      <vt:lpstr>Off-Net Signer</vt:lpstr>
      <vt:lpstr>Key Management</vt:lpstr>
      <vt:lpstr>DNS+DNSSEC</vt:lpstr>
      <vt:lpstr>Simple Key Management Scripts</vt:lpstr>
      <vt:lpstr>Keeping things signed</vt:lpstr>
      <vt:lpstr>PowerPoint Presentation</vt:lpstr>
      <vt:lpstr>Rolling keys</vt:lpstr>
      <vt:lpstr>Key Rollover Schedule - Root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 DNSSEC Design Considerations</dc:title>
  <dc:creator>richard.lamb</dc:creator>
  <cp:lastModifiedBy>Richard Lamb</cp:lastModifiedBy>
  <cp:revision>261</cp:revision>
  <dcterms:created xsi:type="dcterms:W3CDTF">2011-08-31T05:36:51Z</dcterms:created>
  <dcterms:modified xsi:type="dcterms:W3CDTF">2015-07-07T13:02:28Z</dcterms:modified>
</cp:coreProperties>
</file>