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470" r:id="rId3"/>
    <p:sldId id="392" r:id="rId4"/>
    <p:sldId id="395" r:id="rId5"/>
    <p:sldId id="397" r:id="rId6"/>
    <p:sldId id="398" r:id="rId7"/>
    <p:sldId id="399" r:id="rId8"/>
    <p:sldId id="400" r:id="rId9"/>
    <p:sldId id="401" r:id="rId10"/>
    <p:sldId id="402" r:id="rId11"/>
    <p:sldId id="403" r:id="rId12"/>
    <p:sldId id="404" r:id="rId13"/>
    <p:sldId id="405" r:id="rId14"/>
    <p:sldId id="406" r:id="rId15"/>
    <p:sldId id="407" r:id="rId16"/>
    <p:sldId id="413" r:id="rId17"/>
    <p:sldId id="414" r:id="rId18"/>
    <p:sldId id="415" r:id="rId19"/>
    <p:sldId id="416" r:id="rId20"/>
    <p:sldId id="417" r:id="rId21"/>
    <p:sldId id="464"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54" r:id="rId52"/>
    <p:sldId id="455" r:id="rId53"/>
    <p:sldId id="456" r:id="rId54"/>
    <p:sldId id="457" r:id="rId55"/>
    <p:sldId id="458" r:id="rId56"/>
    <p:sldId id="459" r:id="rId57"/>
    <p:sldId id="460" r:id="rId58"/>
    <p:sldId id="388" r:id="rId59"/>
    <p:sldId id="465" r:id="rId60"/>
    <p:sldId id="466" r:id="rId61"/>
    <p:sldId id="467" r:id="rId62"/>
    <p:sldId id="468" r:id="rId63"/>
    <p:sldId id="469" r:id="rId64"/>
    <p:sldId id="463" r:id="rId65"/>
    <p:sldId id="462" r:id="rId66"/>
    <p:sldId id="389" r:id="rId67"/>
    <p:sldId id="390" r:id="rId68"/>
    <p:sldId id="276" r:id="rId69"/>
    <p:sldId id="278" r:id="rId70"/>
    <p:sldId id="320" r:id="rId71"/>
    <p:sldId id="387"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2" d="100"/>
          <a:sy n="82" d="100"/>
        </p:scale>
        <p:origin x="-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9/11/2012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9/11/2012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36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37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38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9/11/2012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9/11/2012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9/11/2012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9/11/2012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9/11/2012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9/11/2012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9/11/2012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9/11/2012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9/11/2012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9/11/2012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9/11/2012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9/11/2012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14.jpeg"/></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Sample Implementation</a:t>
            </a:r>
            <a:br>
              <a:rPr lang="en-US" dirty="0" smtClean="0"/>
            </a:br>
            <a:r>
              <a:rPr lang="en-US" sz="2400" dirty="0" smtClean="0"/>
              <a:t>Module 1</a:t>
            </a:r>
            <a:r>
              <a:rPr lang="en-US" dirty="0" smtClean="0"/>
              <a:t/>
            </a:r>
            <a:br>
              <a:rPr lang="en-US" dirty="0" smtClean="0"/>
            </a:br>
            <a:endParaRPr lang="en-US" sz="1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DNSSEC ASIA SUMMIT 2012</a:t>
            </a:r>
          </a:p>
          <a:p>
            <a:pPr eaLnBrk="1" fontAlgn="auto" hangingPunct="1">
              <a:spcAft>
                <a:spcPts val="0"/>
              </a:spcAft>
              <a:buFont typeface="Arial" pitchFamily="34" charset="0"/>
              <a:buNone/>
              <a:defRPr/>
            </a:pPr>
            <a:r>
              <a:rPr lang="en-US" dirty="0" smtClean="0"/>
              <a:t>29-31 August 2012, Hong Kong</a:t>
            </a:r>
          </a:p>
          <a:p>
            <a:pPr eaLnBrk="1" fontAlgn="auto" hangingPunct="1">
              <a:spcAft>
                <a:spcPts val="0"/>
              </a:spcAft>
              <a:buFont typeface="Arial" pitchFamily="34" charset="0"/>
              <a:buNone/>
              <a:defRPr/>
            </a:pPr>
            <a:r>
              <a:rPr lang="en-US" dirty="0" smtClean="0"/>
              <a:t>richard.lamb@icann.org </a:t>
            </a:r>
          </a:p>
        </p:txBody>
      </p:sp>
      <p:grpSp>
        <p:nvGrpSpPr>
          <p:cNvPr id="4" name="Group 3"/>
          <p:cNvGrpSpPr/>
          <p:nvPr/>
        </p:nvGrpSpPr>
        <p:grpSpPr>
          <a:xfrm>
            <a:off x="5181600" y="304800"/>
            <a:ext cx="3543300" cy="1242143"/>
            <a:chOff x="3276600" y="228600"/>
            <a:chExt cx="5562600" cy="2179487"/>
          </a:xfrm>
        </p:grpSpPr>
        <p:pic>
          <p:nvPicPr>
            <p:cNvPr id="5" name="Picture 4"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276600" y="1946422"/>
              <a:ext cx="5562600" cy="46166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pic>
        <p:nvPicPr>
          <p:cNvPr id="7" name="Picture 6"/>
          <p:cNvPicPr>
            <a:picLocks noChangeAspect="1" noChangeArrowheads="1"/>
          </p:cNvPicPr>
          <p:nvPr/>
        </p:nvPicPr>
        <p:blipFill>
          <a:blip r:embed="rId3"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67400" y="2209800"/>
            <a:ext cx="1493024" cy="76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b="1" dirty="0" smtClean="0"/>
              <a:t>DNSSEC: Where we are</a:t>
            </a:r>
            <a:endParaRPr lang="en-US" sz="4000" b="1" dirty="0"/>
          </a:p>
        </p:txBody>
      </p:sp>
      <p:sp>
        <p:nvSpPr>
          <p:cNvPr id="12" name="Rectangle 11"/>
          <p:cNvSpPr/>
          <p:nvPr/>
        </p:nvSpPr>
        <p:spPr>
          <a:xfrm>
            <a:off x="609600" y="5897063"/>
            <a:ext cx="7620000" cy="523220"/>
          </a:xfrm>
          <a:prstGeom prst="rect">
            <a:avLst/>
          </a:prstGeom>
        </p:spPr>
        <p:txBody>
          <a:bodyPr wrap="square">
            <a:spAutoFit/>
          </a:bodyPr>
          <a:lstStyle/>
          <a:p>
            <a:r>
              <a:rPr lang="en-US" sz="1400" b="1" dirty="0" smtClean="0"/>
              <a:t>*COMCAST Internet (18M), </a:t>
            </a:r>
            <a:r>
              <a:rPr lang="en-US" sz="1400" b="1" dirty="0" err="1" smtClean="0"/>
              <a:t>TeliaSonera</a:t>
            </a:r>
            <a:r>
              <a:rPr lang="en-US" sz="1400" b="1" dirty="0" smtClean="0"/>
              <a:t> SE, </a:t>
            </a:r>
            <a:r>
              <a:rPr lang="en-US" sz="1400" b="1" dirty="0" err="1" smtClean="0"/>
              <a:t>Sprint,Vodafone</a:t>
            </a:r>
            <a:r>
              <a:rPr lang="en-US" sz="1400" b="1" dirty="0" smtClean="0"/>
              <a:t> </a:t>
            </a:r>
            <a:r>
              <a:rPr lang="en-US" sz="1400" b="1" dirty="0" err="1" smtClean="0"/>
              <a:t>CZ,Telefonica</a:t>
            </a:r>
            <a:r>
              <a:rPr lang="en-US" sz="1400" b="1" dirty="0" smtClean="0"/>
              <a:t> CZ, T-mobile NL, </a:t>
            </a:r>
            <a:r>
              <a:rPr lang="en-US" sz="1400" b="1" dirty="0" err="1" smtClean="0"/>
              <a:t>SurfNet</a:t>
            </a:r>
            <a:r>
              <a:rPr lang="en-US" sz="1400" b="1" dirty="0" smtClean="0"/>
              <a:t> NL, SANYO Information Technology Solutions JP, others.. </a:t>
            </a:r>
            <a:endParaRPr lang="en-US" sz="14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10" name="Content Placeholder 2"/>
          <p:cNvSpPr>
            <a:spLocks noGrp="1"/>
          </p:cNvSpPr>
          <p:nvPr>
            <p:ph idx="1"/>
          </p:nvPr>
        </p:nvSpPr>
        <p:spPr>
          <a:xfrm>
            <a:off x="381000" y="1295400"/>
            <a:ext cx="8229600" cy="4754563"/>
          </a:xfrm>
        </p:spPr>
        <p:txBody>
          <a:bodyPr>
            <a:normAutofit fontScale="92500" lnSpcReduction="20000"/>
          </a:bodyPr>
          <a:lstStyle/>
          <a:p>
            <a:pPr>
              <a:spcBef>
                <a:spcPts val="700"/>
              </a:spcBef>
            </a:pPr>
            <a:r>
              <a:rPr lang="en-US" dirty="0" smtClean="0"/>
              <a:t> Deployed on 92/315 TLDs (.</a:t>
            </a:r>
            <a:r>
              <a:rPr lang="en-US" dirty="0" err="1" smtClean="0"/>
              <a:t>asia</a:t>
            </a:r>
            <a:r>
              <a:rPr lang="en-US" dirty="0" smtClean="0"/>
              <a:t>, .</a:t>
            </a:r>
            <a:r>
              <a:rPr lang="en-US" dirty="0" err="1" smtClean="0"/>
              <a:t>tw</a:t>
            </a:r>
            <a:r>
              <a:rPr lang="en-US" dirty="0" smtClean="0"/>
              <a:t> </a:t>
            </a:r>
            <a:r>
              <a:rPr lang="ja-JP" altLang="en-US" dirty="0" smtClean="0"/>
              <a:t>台灣 台湾</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.in, .</a:t>
            </a:r>
            <a:r>
              <a:rPr lang="en-US" dirty="0" err="1" smtClean="0"/>
              <a:t>lk</a:t>
            </a:r>
            <a:r>
              <a:rPr lang="en-US" dirty="0" smtClean="0"/>
              <a:t>, .kg, .tm, .am, .mm, .</a:t>
            </a:r>
            <a:r>
              <a:rPr lang="en-US" dirty="0" err="1" smtClean="0"/>
              <a:t>ua</a:t>
            </a:r>
            <a:r>
              <a:rPr lang="en-US" dirty="0" smtClean="0"/>
              <a:t>, .</a:t>
            </a:r>
            <a:r>
              <a:rPr lang="en-US" dirty="0" err="1" smtClean="0"/>
              <a:t>cr</a:t>
            </a:r>
            <a:r>
              <a:rPr lang="en-US" dirty="0" smtClean="0"/>
              <a:t>, .</a:t>
            </a:r>
            <a:r>
              <a:rPr lang="en-US" dirty="0" err="1" smtClean="0"/>
              <a:t>cz</a:t>
            </a:r>
            <a:r>
              <a:rPr lang="en-US" dirty="0" smtClean="0"/>
              <a:t>, .</a:t>
            </a:r>
            <a:r>
              <a:rPr lang="en-US" dirty="0" err="1" smtClean="0"/>
              <a:t>br</a:t>
            </a:r>
            <a:r>
              <a:rPr lang="en-US" dirty="0" smtClean="0"/>
              <a:t>, .se, .</a:t>
            </a:r>
            <a:r>
              <a:rPr lang="en-US" dirty="0" err="1" smtClean="0"/>
              <a:t>uk</a:t>
            </a:r>
            <a:r>
              <a:rPr lang="en-US" dirty="0" smtClean="0"/>
              <a:t>, .</a:t>
            </a:r>
            <a:r>
              <a:rPr lang="en-US" dirty="0" err="1" smtClean="0"/>
              <a:t>fr</a:t>
            </a:r>
            <a:r>
              <a:rPr lang="en-US" dirty="0" smtClean="0"/>
              <a:t>, .com, .</a:t>
            </a:r>
            <a:r>
              <a:rPr lang="en-US" dirty="0" err="1" smtClean="0"/>
              <a:t>tt</a:t>
            </a:r>
            <a:r>
              <a:rPr lang="en-US" dirty="0" smtClean="0"/>
              <a:t>, …post)</a:t>
            </a:r>
          </a:p>
          <a:p>
            <a:pPr>
              <a:spcBef>
                <a:spcPts val="700"/>
              </a:spcBef>
            </a:pPr>
            <a:r>
              <a:rPr lang="en-US" dirty="0" smtClean="0"/>
              <a:t>Root signed** and audited</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are appearing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s/w support and secure last-mile</a:t>
            </a:r>
          </a:p>
          <a:p>
            <a:pPr>
              <a:spcBef>
                <a:spcPts val="700"/>
              </a:spcBef>
            </a:pPr>
            <a:r>
              <a:rPr lang="en-US" dirty="0" smtClean="0"/>
              <a:t>IETF DANE Certificate support RFC almost out</a:t>
            </a:r>
          </a:p>
        </p:txBody>
      </p:sp>
      <p:sp>
        <p:nvSpPr>
          <p:cNvPr id="3" name="TextBox 2"/>
          <p:cNvSpPr txBox="1"/>
          <p:nvPr/>
        </p:nvSpPr>
        <p:spPr>
          <a:xfrm>
            <a:off x="609600" y="6537679"/>
            <a:ext cx="7924800" cy="292388"/>
          </a:xfrm>
          <a:prstGeom prst="rect">
            <a:avLst/>
          </a:prstGeom>
          <a:noFill/>
        </p:spPr>
        <p:txBody>
          <a:bodyPr wrap="square" rtlCol="0">
            <a:spAutoFit/>
          </a:bodyPr>
          <a:lstStyle/>
          <a:p>
            <a:r>
              <a:rPr lang="en-US" sz="1300" b="1" dirty="0" smtClean="0"/>
              <a:t>**21 TCRs from: </a:t>
            </a:r>
            <a:r>
              <a:rPr lang="en-US" sz="1300" b="1" dirty="0"/>
              <a:t>TT, BF, RU, CN, US, SE, NL, UG, BR, </a:t>
            </a:r>
            <a:r>
              <a:rPr lang="en-US" sz="1300" b="1" dirty="0" smtClean="0"/>
              <a:t>Benin, </a:t>
            </a:r>
            <a:r>
              <a:rPr lang="en-US" sz="1300" b="1" dirty="0"/>
              <a:t>PT, NP, Mauritius, CZ, CA, JP, UK, </a:t>
            </a:r>
            <a:r>
              <a:rPr lang="en-US" sz="1300" b="1" dirty="0" smtClean="0"/>
              <a:t>NZ</a:t>
            </a:r>
            <a:endParaRPr lang="en-US" sz="1300" b="1" dirty="0"/>
          </a:p>
        </p:txBody>
      </p:sp>
    </p:spTree>
    <p:extLst>
      <p:ext uri="{BB962C8B-B14F-4D97-AF65-F5344CB8AC3E}">
        <p14:creationId xmlns:p14="http://schemas.microsoft.com/office/powerpoint/2010/main" val="1108168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Game changing Internet Core Infrastructure Upgrade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rmAutofit fontScale="90000"/>
          </a:bodyPr>
          <a:lstStyle/>
          <a:p>
            <a:pPr eaLnBrk="1" hangingPunct="1"/>
            <a:r>
              <a:rPr lang="en-US" sz="3600" dirty="0" smtClean="0"/>
              <a:t>Resultant Global PKI</a:t>
            </a:r>
            <a:br>
              <a:rPr lang="en-US" sz="3600" dirty="0" smtClean="0"/>
            </a:br>
            <a:r>
              <a:rPr lang="en-US" sz="3600" b="1" dirty="0" smtClean="0"/>
              <a:t>SSL (DANE), E-mail, VOIP security…</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800" smtClean="0"/>
              <a:t>Smartcards (PKI)  (card reader ~$20)</a:t>
            </a:r>
          </a:p>
          <a:p>
            <a:pPr lvl="1"/>
            <a:r>
              <a:rPr lang="en-US" sz="2400" smtClean="0"/>
              <a:t>Oberthur ~$5-$15</a:t>
            </a:r>
          </a:p>
          <a:p>
            <a:pPr lvl="1"/>
            <a:r>
              <a:rPr lang="en-US" sz="2400" smtClean="0"/>
              <a:t>AthenaSC IDProtect ~$35</a:t>
            </a:r>
          </a:p>
          <a:p>
            <a:pPr lvl="1"/>
            <a:r>
              <a:rPr lang="en-US" sz="2400" smtClean="0"/>
              <a:t>Feitian ~$5-10</a:t>
            </a:r>
          </a:p>
          <a:p>
            <a:r>
              <a:rPr lang="en-US" sz="2800" smtClean="0"/>
              <a:t>Token</a:t>
            </a:r>
          </a:p>
          <a:p>
            <a:pPr lvl="1" eaLnBrk="1" hangingPunct="1"/>
            <a:r>
              <a:rPr lang="en-US" sz="2400" smtClean="0"/>
              <a:t>Aladdin/SafeNet USB e-Token ~$50</a:t>
            </a:r>
          </a:p>
          <a:p>
            <a:pPr lvl="1" eaLnBrk="1" hangingPunct="1"/>
            <a:r>
              <a:rPr lang="en-US" sz="2400" smtClean="0"/>
              <a:t>SDencrypter micro HSM www.go-trust.com</a:t>
            </a:r>
            <a:r>
              <a:rPr lang="en-US" sz="2400" u="sng" smtClean="0"/>
              <a:t> </a:t>
            </a:r>
            <a:endParaRPr lang="en-US" sz="2400" smtClean="0"/>
          </a:p>
          <a:p>
            <a:r>
              <a:rPr lang="en-US" sz="2800" smtClean="0"/>
              <a:t>Open source PKCS11 Drivers available</a:t>
            </a:r>
          </a:p>
          <a:p>
            <a:pPr lvl="1"/>
            <a:r>
              <a:rPr lang="en-US" sz="2400" smtClean="0"/>
              <a:t>OpenSC</a:t>
            </a:r>
          </a:p>
          <a:p>
            <a:r>
              <a:rPr lang="en-US" sz="2800" smtClean="0"/>
              <a:t>Has RNG</a:t>
            </a:r>
          </a:p>
          <a:p>
            <a:r>
              <a:rPr lang="en-US" sz="2800" smtClean="0"/>
              <a:t>Slow ~0.5-10 1024 RSA signatures per second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36511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into /</a:t>
            </a:r>
            <a:r>
              <a:rPr lang="en-US" dirty="0" err="1" smtClean="0"/>
              <a:t>dev</a:t>
            </a:r>
            <a:r>
              <a:rPr lang="en-US" smtClean="0"/>
              <a:t>/random (FBSD=</a:t>
            </a:r>
            <a:r>
              <a:rPr lang="en-US" dirty="0" err="1" smtClean="0"/>
              <a:t>dbrg+entropy</a:t>
            </a:r>
            <a:r>
              <a:rPr lang="en-US" dirty="0" smtClean="0"/>
              <a:t>/Linux=entropy?)</a:t>
            </a:r>
            <a:endParaRPr lang="en-US" dirty="0" smtClean="0"/>
          </a:p>
          <a:p>
            <a:pPr>
              <a:buFont typeface="Wingdings" pitchFamily="2" charset="2"/>
              <a:buChar char="ü"/>
            </a:pPr>
            <a:r>
              <a:rPr lang="en-US" dirty="0" smtClean="0"/>
              <a:t>H/W, Quantum Mechanical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smtClean="0"/>
              <a:t>Root, .FR,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smtClean="0"/>
              <a:t>But FIPS 140-2 Level 3 is also common</a:t>
            </a:r>
          </a:p>
          <a:p>
            <a:r>
              <a:rPr lang="en-US" smtClean="0"/>
              <a:t>Many TLDs using Level 3 .com , .se, .uk, .com, etc… $10K-$40K</a:t>
            </a:r>
          </a:p>
          <a:p>
            <a:pPr>
              <a:buFont typeface="Arial" charset="0"/>
              <a:buNone/>
            </a:pPr>
            <a:r>
              <a:rPr lang="en-US" smtClean="0"/>
              <a:t>HSMs (ENISA)</a:t>
            </a:r>
          </a:p>
          <a:p>
            <a:endParaRPr lang="en-US"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609600" y="3733800"/>
            <a:ext cx="2971800" cy="22288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3377</Words>
  <Application>Microsoft Office PowerPoint</Application>
  <PresentationFormat>On-screen Show (4:3)</PresentationFormat>
  <Paragraphs>574</Paragraphs>
  <Slides>71</Slides>
  <Notes>33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DNSSEC Sample Implementation Module 1 </vt:lpstr>
      <vt:lpstr>DNSSEC: Where we are</vt:lpstr>
      <vt:lpstr>Game changing Internet Core Infrastructure Upgrade </vt:lpstr>
      <vt:lpstr>Resultant Global PKI SSL (DANE), E-mail, VOIP security…</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PowerPoint Presentation</vt:lpstr>
      <vt:lpstr>http://www.flickr.com/photos/kjd/sets/72157624302045698/</vt:lpstr>
      <vt:lpstr>PowerPoint Presentation</vt:lpstr>
      <vt:lpstr>PowerPoint Presentation</vt:lpstr>
      <vt:lpstr>Key Rollover Schedule - Root</vt:lpstr>
      <vt:lpstr>PowerPoint Presentation</vt:lpstr>
      <vt:lpstr>…or this     </vt:lpstr>
      <vt:lpstr>..or this  (from .cr)</vt:lpstr>
      <vt:lpstr>Demo Implementation</vt:lpstr>
      <vt:lpstr>Off-Line Key generator and KSK Signer</vt:lpstr>
      <vt:lpstr>Off-Net Signer</vt:lpstr>
      <vt:lpstr>Key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 Lamb</cp:lastModifiedBy>
  <cp:revision>202</cp:revision>
  <dcterms:created xsi:type="dcterms:W3CDTF">2011-08-31T05:36:51Z</dcterms:created>
  <dcterms:modified xsi:type="dcterms:W3CDTF">2012-09-11T22:38:26Z</dcterms:modified>
</cp:coreProperties>
</file>