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91" r:id="rId4"/>
    <p:sldId id="295" r:id="rId5"/>
    <p:sldId id="293" r:id="rId6"/>
    <p:sldId id="294" r:id="rId7"/>
    <p:sldId id="258" r:id="rId8"/>
    <p:sldId id="277" r:id="rId9"/>
    <p:sldId id="278" r:id="rId10"/>
    <p:sldId id="285" r:id="rId11"/>
    <p:sldId id="284" r:id="rId12"/>
    <p:sldId id="286" r:id="rId13"/>
    <p:sldId id="259" r:id="rId14"/>
    <p:sldId id="275" r:id="rId15"/>
    <p:sldId id="260" r:id="rId16"/>
    <p:sldId id="261" r:id="rId17"/>
    <p:sldId id="288" r:id="rId18"/>
    <p:sldId id="263" r:id="rId19"/>
    <p:sldId id="287" r:id="rId20"/>
    <p:sldId id="297" r:id="rId21"/>
    <p:sldId id="270" r:id="rId22"/>
    <p:sldId id="264" r:id="rId23"/>
    <p:sldId id="265" r:id="rId24"/>
    <p:sldId id="282" r:id="rId25"/>
    <p:sldId id="269" r:id="rId26"/>
    <p:sldId id="266" r:id="rId27"/>
    <p:sldId id="276" r:id="rId28"/>
    <p:sldId id="283" r:id="rId29"/>
    <p:sldId id="296"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p:scale>
          <a:sx n="73" d="100"/>
          <a:sy n="73" d="100"/>
        </p:scale>
        <p:origin x="-27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9/17/2012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sc.sans.edu/diary.html?storyid=1177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abs.nic.cz/dnssec-valida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register.co.uk/2011/11/10/botnet_take_down_clean_u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pcworld.com/businesscenter/article/250480/fcc_chairman_calls_on_isps_to_adopt_new_security_measures.html" TargetMode="External"/><Relationship Id="rId5" Type="http://schemas.openxmlformats.org/officeDocument/2006/relationships/hyperlink" Target="http://www.fcc.gov/document/chairmans-remarks-cybersecurity-bipartisan-policy-center" TargetMode="External"/><Relationship Id="rId4" Type="http://schemas.openxmlformats.org/officeDocument/2006/relationships/hyperlink" Target="http://threatpost.com/en_us/blogs/major-dns-cache-poisoning-attack-hits-brazilian-isps-11071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 Klein/</a:t>
            </a:r>
            <a:r>
              <a:rPr lang="en-US" dirty="0" err="1" smtClean="0"/>
              <a:t>Qinetiq</a:t>
            </a:r>
            <a:r>
              <a:rPr lang="en-US" smtClean="0"/>
              <a:t>/CES – “hard </a:t>
            </a:r>
            <a:r>
              <a:rPr lang="en-US" dirty="0" smtClean="0"/>
              <a:t>to justify trust as a feature at many apps at the second </a:t>
            </a:r>
            <a:r>
              <a:rPr lang="en-US" smtClean="0"/>
              <a:t>level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with secure IT practices unlike </a:t>
            </a:r>
            <a:r>
              <a:rPr lang="en-US" dirty="0" err="1" smtClean="0"/>
              <a:t>DigiNotar</a:t>
            </a:r>
            <a:r>
              <a:rPr lang="en-US" dirty="0" smtClean="0"/>
              <a:t>/black tulip etc.  Things can spiral into failure if we end up like SSL.</a:t>
            </a:r>
          </a:p>
          <a:p>
            <a:r>
              <a:rPr lang="en-US" dirty="0" smtClean="0"/>
              <a:t>Domain hijacking </a:t>
            </a:r>
            <a:r>
              <a:rPr lang="en-US" dirty="0" err="1" smtClean="0"/>
              <a:t>redux</a:t>
            </a:r>
            <a:r>
              <a:rPr lang="en-US" dirty="0" smtClean="0"/>
              <a:t> - </a:t>
            </a:r>
            <a:r>
              <a:rPr lang="en-US" dirty="0" smtClean="0">
                <a:hlinkClick r:id="rId3"/>
              </a:rPr>
              <a:t>https://isc.sans.edu/diary.html?storyid=11770</a:t>
            </a:r>
            <a:endParaRPr lang="en-US" dirty="0" smtClean="0"/>
          </a:p>
          <a:p>
            <a:r>
              <a:rPr lang="en-US" dirty="0" smtClean="0"/>
              <a:t>SSAC 044</a:t>
            </a:r>
          </a:p>
          <a:p>
            <a:r>
              <a:rPr lang="en-US" dirty="0" smtClean="0"/>
              <a:t>SSAC</a:t>
            </a:r>
            <a:r>
              <a:rPr lang="en-US" baseline="0" dirty="0" smtClean="0"/>
              <a:t> 007</a:t>
            </a:r>
            <a:endParaRPr lang="en-US" dirty="0" smtClean="0"/>
          </a:p>
          <a:p>
            <a:r>
              <a:rPr lang="en-US" dirty="0" smtClean="0"/>
              <a:t>DNS-EASY presentation</a:t>
            </a:r>
            <a:r>
              <a:rPr lang="en-US" baseline="0" dirty="0" smtClean="0"/>
              <a:t> on DNSSEC: how to avoid certain failure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COMCAST lessons learned…start early, combine with ipv6 or other</a:t>
            </a:r>
            <a:r>
              <a:rPr lang="en-US" baseline="0" dirty="0" smtClean="0"/>
              <a:t> upgrades, customers now don’t just want speed.</a:t>
            </a:r>
          </a:p>
          <a:p>
            <a:r>
              <a:rPr lang="en-US" baseline="0" dirty="0" smtClean="0"/>
              <a:t>Refer to NZ press on making NZ secure. Marketing opportunity.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extLst>
      <p:ext uri="{BB962C8B-B14F-4D97-AF65-F5344CB8AC3E}">
        <p14:creationId xmlns:p14="http://schemas.microsoft.com/office/powerpoint/2010/main" val="233573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Awareness: DNSSEC.jp has made great progress in educating</a:t>
            </a:r>
            <a:r>
              <a:rPr lang="en-US" baseline="0" dirty="0" smtClean="0"/>
              <a:t> entities in this ecosystem</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COMCAST: Was speed. Now security.  Takes a while to ramp up so do now /w ipv6.  Start early.  Not adopting has greater disadvantages.)</a:t>
            </a:r>
          </a:p>
          <a:p>
            <a:endParaRPr lang="en-US" dirty="0" smtClean="0"/>
          </a:p>
          <a:p>
            <a:r>
              <a:rPr lang="en-US" sz="1200" b="1" dirty="0" smtClean="0"/>
              <a:t>Tools to test with </a:t>
            </a:r>
            <a:r>
              <a:rPr lang="en-US" sz="1200" b="1" dirty="0" smtClean="0">
                <a:hlinkClick r:id="rId3"/>
              </a:rPr>
              <a:t>https://labs.nic.cz/dnssec-validator/</a:t>
            </a:r>
            <a:endParaRPr lang="en-US" sz="1200" b="1" dirty="0" smtClean="0"/>
          </a:p>
          <a:p>
            <a:r>
              <a:rPr lang="en-US" sz="1200" b="1" dirty="0" smtClean="0"/>
              <a:t>ISPs do not have to validate, just allow for validation to occur downstream. End2end security model</a:t>
            </a:r>
          </a:p>
          <a:p>
            <a:endParaRPr lang="en-US" dirty="0" smtClean="0"/>
          </a:p>
          <a:p>
            <a:endParaRPr lang="en-US" dirty="0" smtClean="0"/>
          </a:p>
          <a:p>
            <a:r>
              <a:rPr lang="en-US" dirty="0" smtClean="0"/>
              <a:t>CIRA</a:t>
            </a:r>
            <a:r>
              <a:rPr lang="en-US" baseline="0" dirty="0" smtClean="0"/>
              <a:t> just published a DPS  -  all based on SE.  I have Spanish one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APNIC,</a:t>
            </a:r>
            <a:r>
              <a:rPr lang="en-US" baseline="0" dirty="0" smtClean="0"/>
              <a:t> NSRC, ISOC, ICANN </a:t>
            </a:r>
            <a:r>
              <a:rPr lang="en-US" dirty="0" smtClean="0"/>
              <a:t>Training courses.</a:t>
            </a:r>
          </a:p>
          <a:p>
            <a:endParaRPr lang="en-US" dirty="0" smtClean="0"/>
          </a:p>
          <a:p>
            <a:r>
              <a:rPr lang="en-US" dirty="0" smtClean="0"/>
              <a:t>Nothing is perfect but forcing thought about secure processes and practices helps solve many </a:t>
            </a:r>
            <a:r>
              <a:rPr lang="en-US" dirty="0" err="1" smtClean="0"/>
              <a:t>exisiting</a:t>
            </a:r>
            <a:r>
              <a:rPr lang="en-US" baseline="0" dirty="0" smtClean="0"/>
              <a:t> problems. Doing the DPS is the </a:t>
            </a:r>
            <a:r>
              <a:rPr lang="en-US" baseline="0" dirty="0" err="1" smtClean="0"/>
              <a:t>mesuarble</a:t>
            </a:r>
            <a:r>
              <a:rPr lang="en-US" baseline="0" dirty="0" smtClean="0"/>
              <a:t> </a:t>
            </a:r>
            <a:r>
              <a:rPr lang="en-US" baseline="0" dirty="0" err="1" smtClean="0"/>
              <a:t>exercize</a:t>
            </a:r>
            <a:r>
              <a:rPr lang="en-US" baseline="0" dirty="0" smtClean="0"/>
              <a:t> that provides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Ask.  I have seen them all.  I am happy to do a training session here.  Its my job.</a:t>
            </a:r>
          </a:p>
          <a:p>
            <a:endParaRPr lang="en-US" dirty="0" smtClean="0"/>
          </a:p>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dirty="0" smtClean="0"/>
              <a:t>Smart Electrical Grid effort</a:t>
            </a:r>
            <a:r>
              <a:rPr lang="en-US" baseline="0" dirty="0" smtClean="0"/>
              <a:t> - </a:t>
            </a:r>
            <a:r>
              <a:rPr lang="en-US" dirty="0" smtClean="0"/>
              <a:t>Not just reading meters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DNS Changer/Ghost Click: 4M PCs across 100 countries  - </a:t>
            </a:r>
            <a:r>
              <a:rPr lang="en-US" sz="1200" u="sng" kern="1200" dirty="0" smtClean="0">
                <a:solidFill>
                  <a:schemeClr val="tx1"/>
                </a:solidFill>
                <a:latin typeface="+mn-lt"/>
                <a:ea typeface="+mn-ea"/>
                <a:cs typeface="+mn-cs"/>
                <a:hlinkClick r:id="rId3"/>
              </a:rPr>
              <a:t>http://www.theregister.co.uk/2011/11/10/botnet_take_down_clean_up/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http://threatpost.com/en_us/blogs/major-dns-cache-poisoning-attack-hits-brazilian-isps-110711</a:t>
            </a:r>
            <a:endParaRPr lang="en-US" sz="1200" kern="1200" dirty="0" smtClean="0">
              <a:solidFill>
                <a:schemeClr val="tx1"/>
              </a:solidFill>
              <a:latin typeface="+mn-lt"/>
              <a:ea typeface="+mn-ea"/>
              <a:cs typeface="+mn-cs"/>
            </a:endParaRPr>
          </a:p>
          <a:p>
            <a:endParaRPr lang="en-US" dirty="0" smtClean="0"/>
          </a:p>
          <a:p>
            <a:r>
              <a:rPr lang="en-US" dirty="0" smtClean="0"/>
              <a:t>Potentially millions of users effected.</a:t>
            </a:r>
          </a:p>
          <a:p>
            <a:endParaRPr lang="en-US" dirty="0" smtClean="0"/>
          </a:p>
          <a:p>
            <a:r>
              <a:rPr lang="en-US" dirty="0" smtClean="0"/>
              <a:t>TLD+SSL opportunity and economy - .NG</a:t>
            </a:r>
            <a:r>
              <a:rPr lang="en-US" baseline="0" dirty="0" smtClean="0"/>
              <a:t> and others.</a:t>
            </a:r>
          </a:p>
          <a:p>
            <a:r>
              <a:rPr lang="en-US" dirty="0" smtClean="0">
                <a:hlinkClick r:id="rId5"/>
              </a:rPr>
              <a:t>http://www.fcc.gov/document/chairmans-remarks-cybersecurity-bipartisan-policy-center</a:t>
            </a:r>
            <a:endParaRPr lang="en-US" baseline="0" dirty="0" smtClean="0"/>
          </a:p>
          <a:p>
            <a:r>
              <a:rPr lang="en-US" dirty="0" smtClean="0">
                <a:hlinkClick r:id="rId6"/>
              </a:rPr>
              <a:t>http://www.pcworld.com/businesscenter/article/250480/fcc_chairman_calls_on_isps_to_adopt_new_security_measures.html</a:t>
            </a:r>
            <a:endParaRPr lang="en-US" baseline="0" dirty="0" smtClean="0"/>
          </a:p>
          <a:p>
            <a:r>
              <a:rPr lang="en-US" sz="1200" b="0" i="0" kern="1200" dirty="0" smtClean="0">
                <a:solidFill>
                  <a:schemeClr val="tx1"/>
                </a:solidFill>
                <a:latin typeface="+mn-lt"/>
                <a:ea typeface="+mn-ea"/>
                <a:cs typeface="+mn-cs"/>
              </a:rPr>
              <a:t>“A report by Gartner found 3.6 million Americans getting redirected to bogus websites in </a:t>
            </a:r>
          </a:p>
          <a:p>
            <a:r>
              <a:rPr lang="en-US" sz="1200" b="0" i="0" kern="1200" dirty="0" smtClean="0">
                <a:solidFill>
                  <a:schemeClr val="tx1"/>
                </a:solidFill>
                <a:latin typeface="+mn-lt"/>
                <a:ea typeface="+mn-ea"/>
                <a:cs typeface="+mn-cs"/>
              </a:rPr>
              <a:t>a single year, costing them $3.2 billion.,” said </a:t>
            </a:r>
            <a:r>
              <a:rPr lang="en-US" sz="1200" b="0" i="0" kern="1200" dirty="0" err="1" smtClean="0">
                <a:solidFill>
                  <a:schemeClr val="tx1"/>
                </a:solidFill>
                <a:latin typeface="+mn-lt"/>
                <a:ea typeface="+mn-ea"/>
                <a:cs typeface="+mn-cs"/>
              </a:rPr>
              <a:t>Genachowski</a:t>
            </a:r>
            <a:r>
              <a:rPr lang="en-US" sz="1200" b="0" i="0" kern="1200" dirty="0" smtClean="0">
                <a:solidFill>
                  <a:schemeClr val="tx1"/>
                </a:solidFill>
                <a:latin typeface="+mn-lt"/>
                <a:ea typeface="+mn-ea"/>
                <a:cs typeface="+mn-cs"/>
              </a:rPr>
              <a:t>. and “urge[d] all broadband providers to begin implementing DNSSEC as soon as possible.”</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The</a:t>
            </a:r>
            <a:r>
              <a:rPr lang="en-US" baseline="0" dirty="0" smtClean="0"/>
              <a:t> Internet community started by with just trying to secure the DNS but we ended up with something much more. The root is managed by 21 distinguished representatives from the DNS technical community – 18 of which are non-US.</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t>DNSSEC:  </a:t>
            </a:r>
            <a:r>
              <a:rPr lang="en-US" b="1" dirty="0"/>
              <a:t>Where We </a:t>
            </a:r>
            <a:r>
              <a:rPr lang="en-US" b="1" dirty="0" smtClean="0"/>
              <a:t>Are (and how we get to where we want to be)</a:t>
            </a:r>
            <a:endParaRPr lang="en-US" b="1" dirty="0"/>
          </a:p>
        </p:txBody>
      </p:sp>
      <p:sp>
        <p:nvSpPr>
          <p:cNvPr id="3" name="Subtitle 2"/>
          <p:cNvSpPr>
            <a:spLocks noGrp="1"/>
          </p:cNvSpPr>
          <p:nvPr>
            <p:ph type="subTitle" idx="1"/>
          </p:nvPr>
        </p:nvSpPr>
        <p:spPr/>
        <p:txBody>
          <a:bodyPr>
            <a:normAutofit/>
          </a:bodyPr>
          <a:lstStyle/>
          <a:p>
            <a:pPr algn="ctr"/>
            <a:r>
              <a:rPr lang="en-US" dirty="0" smtClean="0"/>
              <a:t> DNSSEC ASIA SUMMIT 2012 </a:t>
            </a:r>
          </a:p>
          <a:p>
            <a:pPr algn="ctr"/>
            <a:r>
              <a:rPr lang="en-US" smtClean="0"/>
              <a:t>29-31 August </a:t>
            </a:r>
            <a:r>
              <a:rPr lang="en-US" dirty="0" smtClean="0"/>
              <a:t>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grpSp>
        <p:nvGrpSpPr>
          <p:cNvPr id="6" name="Group 5"/>
          <p:cNvGrpSpPr/>
          <p:nvPr/>
        </p:nvGrpSpPr>
        <p:grpSpPr>
          <a:xfrm>
            <a:off x="3276600" y="228600"/>
            <a:ext cx="5562600" cy="2179487"/>
            <a:chOff x="3276600" y="228600"/>
            <a:chExt cx="5562600" cy="2179487"/>
          </a:xfrm>
        </p:grpSpPr>
        <p:pic>
          <p:nvPicPr>
            <p:cNvPr id="1026" name="Picture 2"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1946422"/>
              <a:ext cx="5562600" cy="461665"/>
            </a:xfrm>
            <a:prstGeom prst="rect">
              <a:avLst/>
            </a:prstGeom>
            <a:solidFill>
              <a:schemeClr val="bg1"/>
            </a:solidFill>
          </p:spPr>
          <p:txBody>
            <a:bodyPr wrap="square" rtlCol="0">
              <a:spAutoFit/>
            </a:bodyPr>
            <a:lstStyle/>
            <a:p>
              <a:endParaRPr lang="en-US" sz="24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2"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support from government</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a:t>
            </a:r>
            <a:r>
              <a:rPr lang="en-US" dirty="0" smtClean="0"/>
              <a:t>Netherlands and </a:t>
            </a:r>
            <a:r>
              <a:rPr lang="en-US" dirty="0" smtClean="0"/>
              <a:t>others encourage DNSSEC </a:t>
            </a:r>
            <a:r>
              <a:rPr lang="en-US" dirty="0" smtClean="0"/>
              <a:t>deployment to </a:t>
            </a:r>
            <a:r>
              <a:rPr lang="en-US" smtClean="0"/>
              <a:t>varying degrees</a:t>
            </a:r>
            <a:endParaRPr lang="en-US" dirty="0" smtClean="0"/>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&gt;60%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DNSSEC = Global PKI</a:t>
            </a:r>
          </a:p>
        </p:txBody>
      </p:sp>
      <p:grpSp>
        <p:nvGrpSpPr>
          <p:cNvPr id="2" name="Group 4"/>
          <p:cNvGrpSpPr>
            <a:grpSpLocks/>
          </p:cNvGrpSpPr>
          <p:nvPr/>
        </p:nvGrpSpPr>
        <p:grpSpPr bwMode="auto">
          <a:xfrm>
            <a:off x="8382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8288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67400" y="2209800"/>
            <a:ext cx="1493024" cy="76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b="1" dirty="0" smtClean="0"/>
              <a:t>DNSSEC: Where we are</a:t>
            </a:r>
            <a:endParaRPr lang="en-US" sz="4000" b="1" dirty="0"/>
          </a:p>
        </p:txBody>
      </p:sp>
      <p:sp>
        <p:nvSpPr>
          <p:cNvPr id="12" name="Rectangle 11"/>
          <p:cNvSpPr/>
          <p:nvPr/>
        </p:nvSpPr>
        <p:spPr>
          <a:xfrm>
            <a:off x="609600" y="5897063"/>
            <a:ext cx="7620000" cy="646331"/>
          </a:xfrm>
          <a:prstGeom prst="rect">
            <a:avLst/>
          </a:prstGeom>
        </p:spPr>
        <p:txBody>
          <a:bodyPr wrap="square">
            <a:spAutoFit/>
          </a:bodyPr>
          <a:lstStyle/>
          <a:p>
            <a:r>
              <a:rPr lang="en-US" dirty="0" smtClean="0"/>
              <a:t>*COMCAST Internet (18M), </a:t>
            </a:r>
            <a:r>
              <a:rPr lang="en-US" dirty="0" err="1" smtClean="0"/>
              <a:t>TeliaSonera</a:t>
            </a:r>
            <a:r>
              <a:rPr lang="en-US" dirty="0" smtClean="0"/>
              <a:t> SE, </a:t>
            </a:r>
            <a:r>
              <a:rPr lang="en-US" dirty="0" err="1" smtClean="0"/>
              <a:t>Sprint,Vodafone</a:t>
            </a:r>
            <a:r>
              <a:rPr lang="en-US" dirty="0" smtClean="0"/>
              <a:t> </a:t>
            </a:r>
            <a:r>
              <a:rPr lang="en-US" dirty="0" err="1" smtClean="0"/>
              <a:t>CZ,Telefonica</a:t>
            </a:r>
            <a:r>
              <a:rPr lang="en-US" dirty="0" smtClean="0"/>
              <a:t> CZ, T-mobile NL, </a:t>
            </a:r>
            <a:r>
              <a:rPr lang="en-US" dirty="0" err="1" smtClean="0"/>
              <a:t>SurfNet</a:t>
            </a:r>
            <a:r>
              <a:rPr lang="en-US" dirty="0" smtClean="0"/>
              <a:t> NL, SANYO Information Technology Solutions JP, others.. </a:t>
            </a:r>
            <a:endParaRPr lang="en-US"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10" name="Content Placeholder 2"/>
          <p:cNvSpPr>
            <a:spLocks noGrp="1"/>
          </p:cNvSpPr>
          <p:nvPr>
            <p:ph idx="1"/>
          </p:nvPr>
        </p:nvSpPr>
        <p:spPr>
          <a:xfrm>
            <a:off x="381000" y="1295400"/>
            <a:ext cx="8229600" cy="4754563"/>
          </a:xfrm>
        </p:spPr>
        <p:txBody>
          <a:bodyPr>
            <a:normAutofit fontScale="92500" lnSpcReduction="20000"/>
          </a:bodyPr>
          <a:lstStyle/>
          <a:p>
            <a:pPr>
              <a:spcBef>
                <a:spcPts val="700"/>
              </a:spcBef>
            </a:pPr>
            <a:r>
              <a:rPr lang="en-US" dirty="0" smtClean="0"/>
              <a:t> Deployed on 92/315 TLDs (.</a:t>
            </a:r>
            <a:r>
              <a:rPr lang="en-US" dirty="0" err="1" smtClean="0"/>
              <a:t>asia</a:t>
            </a:r>
            <a:r>
              <a:rPr lang="en-US" dirty="0" smtClean="0"/>
              <a:t>, .</a:t>
            </a:r>
            <a:r>
              <a:rPr lang="en-US" dirty="0" err="1" smtClean="0"/>
              <a:t>tw</a:t>
            </a:r>
            <a:r>
              <a:rPr lang="en-US" dirty="0" smtClean="0"/>
              <a:t> </a:t>
            </a:r>
            <a:r>
              <a:rPr lang="ja-JP" altLang="en-US" dirty="0" smtClean="0"/>
              <a:t>台灣 台湾</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.in, .</a:t>
            </a:r>
            <a:r>
              <a:rPr lang="en-US" dirty="0" err="1" smtClean="0"/>
              <a:t>lk</a:t>
            </a:r>
            <a:r>
              <a:rPr lang="en-US" dirty="0" smtClean="0"/>
              <a:t>, .kg, .tm, .am, .mm, .</a:t>
            </a:r>
            <a:r>
              <a:rPr lang="en-US" dirty="0" err="1" smtClean="0"/>
              <a:t>ua</a:t>
            </a:r>
            <a:r>
              <a:rPr lang="en-US" dirty="0" smtClean="0"/>
              <a:t>, .</a:t>
            </a:r>
            <a:r>
              <a:rPr lang="en-US" dirty="0" err="1" smtClean="0"/>
              <a:t>cr</a:t>
            </a:r>
            <a:r>
              <a:rPr lang="en-US" dirty="0" smtClean="0"/>
              <a:t>, .</a:t>
            </a:r>
            <a:r>
              <a:rPr lang="en-US" dirty="0" err="1" smtClean="0"/>
              <a:t>cz</a:t>
            </a:r>
            <a:r>
              <a:rPr lang="en-US" dirty="0" smtClean="0"/>
              <a:t>, .</a:t>
            </a:r>
            <a:r>
              <a:rPr lang="en-US" dirty="0" err="1" smtClean="0"/>
              <a:t>br</a:t>
            </a:r>
            <a:r>
              <a:rPr lang="en-US" dirty="0" smtClean="0"/>
              <a:t>, .se, .</a:t>
            </a:r>
            <a:r>
              <a:rPr lang="en-US" dirty="0" err="1" smtClean="0"/>
              <a:t>uk</a:t>
            </a:r>
            <a:r>
              <a:rPr lang="en-US" dirty="0" smtClean="0"/>
              <a:t>, .</a:t>
            </a:r>
            <a:r>
              <a:rPr lang="en-US" dirty="0" err="1" smtClean="0"/>
              <a:t>fr</a:t>
            </a:r>
            <a:r>
              <a:rPr lang="en-US" dirty="0" smtClean="0"/>
              <a:t>, .com, .</a:t>
            </a:r>
            <a:r>
              <a:rPr lang="en-US" dirty="0" err="1" smtClean="0"/>
              <a:t>tt</a:t>
            </a:r>
            <a:r>
              <a:rPr lang="en-US" dirty="0" smtClean="0"/>
              <a:t>, …post)</a:t>
            </a:r>
          </a:p>
          <a:p>
            <a:pPr>
              <a:spcBef>
                <a:spcPts val="700"/>
              </a:spcBef>
            </a:pPr>
            <a:r>
              <a:rPr lang="en-US" dirty="0" smtClean="0"/>
              <a:t>Root signed** and audited</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are appearing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s/w support and secure last-mile</a:t>
            </a:r>
          </a:p>
          <a:p>
            <a:pPr>
              <a:spcBef>
                <a:spcPts val="700"/>
              </a:spcBef>
            </a:pPr>
            <a:r>
              <a:rPr lang="en-US" dirty="0" smtClean="0"/>
              <a:t>IETF DANE Certificate support RFC almost out</a:t>
            </a:r>
          </a:p>
        </p:txBody>
      </p:sp>
      <p:sp>
        <p:nvSpPr>
          <p:cNvPr id="3" name="TextBox 2"/>
          <p:cNvSpPr txBox="1"/>
          <p:nvPr/>
        </p:nvSpPr>
        <p:spPr>
          <a:xfrm>
            <a:off x="609600" y="6537679"/>
            <a:ext cx="7924800" cy="338554"/>
          </a:xfrm>
          <a:prstGeom prst="rect">
            <a:avLst/>
          </a:prstGeom>
          <a:noFill/>
        </p:spPr>
        <p:txBody>
          <a:bodyPr wrap="square" rtlCol="0">
            <a:spAutoFit/>
          </a:bodyPr>
          <a:lstStyle/>
          <a:p>
            <a:r>
              <a:rPr lang="en-US" sz="1600" dirty="0" smtClean="0"/>
              <a:t>**21 TCRs from: </a:t>
            </a:r>
            <a:r>
              <a:rPr lang="en-US" sz="1600" dirty="0"/>
              <a:t>TT, BF, RU, CN, US, SE, NL, UG, BR, </a:t>
            </a:r>
            <a:r>
              <a:rPr lang="en-US" sz="1600" dirty="0" smtClean="0"/>
              <a:t>Benin, </a:t>
            </a:r>
            <a:r>
              <a:rPr lang="en-US" sz="1600" dirty="0"/>
              <a:t>PT, NP, Mauritius, CZ, CA, JP, UK, </a:t>
            </a:r>
            <a:r>
              <a:rPr lang="en-US" sz="1600" dirty="0" smtClean="0"/>
              <a:t>NZ</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381000" y="1600200"/>
            <a:ext cx="8229600" cy="4525963"/>
          </a:xfrm>
        </p:spPr>
        <p:txBody>
          <a:bodyPr>
            <a:normAutofit/>
          </a:bodyPr>
          <a:lstStyle/>
          <a:p>
            <a:r>
              <a:rPr lang="en-US" dirty="0" smtClean="0"/>
              <a:t>But deployed on &lt; 1%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6119336"/>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a:bodyPr>
          <a:lstStyle/>
          <a:p>
            <a:r>
              <a:rPr lang="en-US" dirty="0" smtClean="0"/>
              <a:t>Not enough enterprise IT departments know about it or are busy putting out other fires.</a:t>
            </a:r>
          </a:p>
          <a:p>
            <a:endParaRPr lang="en-US" dirty="0" smtClean="0"/>
          </a:p>
          <a:p>
            <a:r>
              <a:rPr lang="en-US" dirty="0" smtClean="0"/>
              <a:t>When they do look into it they hear FUD and lack of turnkey solutions.</a:t>
            </a:r>
          </a:p>
          <a:p>
            <a:endParaRPr lang="en-US" dirty="0" smtClean="0"/>
          </a:p>
          <a:p>
            <a:r>
              <a:rPr lang="en-US" dirty="0" smtClean="0"/>
              <a:t> Registrars/DNS providers see no demand</a:t>
            </a:r>
          </a:p>
          <a:p>
            <a:pPr>
              <a:buNone/>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Barriers to success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dirty="0" smtClean="0"/>
              <a:t>Lack of Awareness at enterprise and customer level (e.g., security implications)</a:t>
            </a:r>
          </a:p>
          <a:p>
            <a:r>
              <a:rPr lang="en-US" dirty="0" smtClean="0"/>
              <a:t>Lack of Registrar support* and/or expertise or turn-key solutions</a:t>
            </a:r>
          </a:p>
          <a:p>
            <a:pPr lvl="1"/>
            <a:r>
              <a:rPr lang="en-US" dirty="0" smtClean="0"/>
              <a:t>Chicken and egg</a:t>
            </a:r>
          </a:p>
          <a:p>
            <a:pPr lvl="1"/>
            <a:r>
              <a:rPr lang="en-US" dirty="0" smtClean="0"/>
              <a:t>Justifying cost</a:t>
            </a:r>
          </a:p>
          <a:p>
            <a:r>
              <a:rPr lang="en-US" dirty="0" smtClean="0"/>
              <a:t>Implementation </a:t>
            </a:r>
            <a:r>
              <a:rPr lang="en-US" smtClean="0"/>
              <a:t>F.U.D.</a:t>
            </a:r>
            <a:endParaRPr lang="en-US" dirty="0" smtClean="0"/>
          </a:p>
          <a:p>
            <a:pPr lvl="1"/>
            <a:r>
              <a:rPr lang="en-US" dirty="0" smtClean="0"/>
              <a:t>Security/crypto/key management/complexity</a:t>
            </a:r>
          </a:p>
          <a:p>
            <a:pPr lvl="1"/>
            <a:r>
              <a:rPr lang="en-US" dirty="0" smtClean="0"/>
              <a:t>Effect on existing enterprise operations: e.g. expiry, LB, CDN, etc..</a:t>
            </a:r>
          </a:p>
          <a:p>
            <a:r>
              <a:rPr lang="en-US" dirty="0" smtClean="0"/>
              <a:t>Un-trustworthy deployment</a:t>
            </a:r>
          </a:p>
          <a:p>
            <a:pPr lvl="1"/>
            <a:r>
              <a:rPr lang="en-US" dirty="0" smtClean="0"/>
              <a:t>Yet another security thing to manage: “email the keys to everyone”</a:t>
            </a:r>
          </a:p>
          <a:p>
            <a:pPr lvl="1"/>
            <a:r>
              <a:rPr lang="en-US" dirty="0" smtClean="0"/>
              <a:t>Insecure practices and processes</a:t>
            </a:r>
          </a:p>
          <a:p>
            <a:pPr lvl="1"/>
            <a:r>
              <a:rPr lang="en-US" dirty="0" smtClean="0"/>
              <a:t>Garbage in, garbage out - what does signing my zone buy me? </a:t>
            </a:r>
          </a:p>
        </p:txBody>
      </p:sp>
      <p:sp>
        <p:nvSpPr>
          <p:cNvPr id="4" name="Rectangle 3"/>
          <p:cNvSpPr/>
          <p:nvPr/>
        </p:nvSpPr>
        <p:spPr>
          <a:xfrm>
            <a:off x="228600" y="6248400"/>
            <a:ext cx="8458200" cy="523220"/>
          </a:xfrm>
          <a:prstGeom prst="rect">
            <a:avLst/>
          </a:prstGeom>
        </p:spPr>
        <p:txBody>
          <a:bodyPr wrap="square">
            <a:spAutoFit/>
          </a:bodyPr>
          <a:lstStyle/>
          <a:p>
            <a:r>
              <a:rPr lang="en-US" sz="1400" b="1" dirty="0" smtClean="0"/>
              <a:t>*Partial list of Registrars supporting DNSSEC </a:t>
            </a:r>
          </a:p>
          <a:p>
            <a:r>
              <a:rPr lang="en-US" sz="1400" b="1" dirty="0" smtClean="0"/>
              <a:t>http://www.icann.org/en/news/in-focus/dnssec/deployment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You Can Do" </a:t>
            </a:r>
          </a:p>
        </p:txBody>
      </p:sp>
      <p:sp>
        <p:nvSpPr>
          <p:cNvPr id="3" name="Content Placeholder 2"/>
          <p:cNvSpPr>
            <a:spLocks noGrp="1"/>
          </p:cNvSpPr>
          <p:nvPr>
            <p:ph idx="1"/>
          </p:nvPr>
        </p:nvSpPr>
        <p:spPr/>
        <p:txBody>
          <a:bodyPr>
            <a:normAutofit lnSpcReduction="10000"/>
          </a:bodyPr>
          <a:lstStyle/>
          <a:p>
            <a:r>
              <a:rPr lang="en-US" dirty="0" smtClean="0"/>
              <a:t>Raise Awareness of DNSSEC and its security value in your enterprises. Deploy on your domain names – it is “a feature”.</a:t>
            </a:r>
          </a:p>
          <a:p>
            <a:r>
              <a:rPr lang="en-US" dirty="0" smtClean="0"/>
              <a:t>Start DNSSEC implementation early, combine with other upgrades.  Later, offer hosting as a service.</a:t>
            </a:r>
          </a:p>
          <a:p>
            <a:r>
              <a:rPr lang="en-US" dirty="0" smtClean="0"/>
              <a:t>At minimum ensure network and resolvers pass DNSSEC responses to end users unscathed to allow validation to occur there.</a:t>
            </a:r>
          </a:p>
          <a:p>
            <a:endParaRPr lang="en-US" dirty="0" smtClean="0"/>
          </a:p>
          <a:p>
            <a:endParaRPr lang="en-US" dirty="0"/>
          </a:p>
        </p:txBody>
      </p:sp>
    </p:spTree>
    <p:extLst>
      <p:ext uri="{BB962C8B-B14F-4D97-AF65-F5344CB8AC3E}">
        <p14:creationId xmlns:p14="http://schemas.microsoft.com/office/powerpoint/2010/main" val="2699546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Solutions</a:t>
            </a:r>
            <a:endParaRPr lang="en-US" sz="4000" b="1" dirty="0"/>
          </a:p>
        </p:txBody>
      </p:sp>
      <p:sp>
        <p:nvSpPr>
          <p:cNvPr id="3" name="Content Placeholder 2"/>
          <p:cNvSpPr>
            <a:spLocks noGrp="1"/>
          </p:cNvSpPr>
          <p:nvPr>
            <p:ph idx="1"/>
          </p:nvPr>
        </p:nvSpPr>
        <p:spPr>
          <a:xfrm>
            <a:off x="457200" y="1295400"/>
            <a:ext cx="8229600" cy="4953000"/>
          </a:xfrm>
        </p:spPr>
        <p:txBody>
          <a:bodyPr>
            <a:normAutofit fontScale="55000" lnSpcReduction="20000"/>
          </a:bodyPr>
          <a:lstStyle/>
          <a:p>
            <a:r>
              <a:rPr lang="en-US" dirty="0" smtClean="0"/>
              <a:t>Raise awareness of domain holders, end users, h/</a:t>
            </a:r>
            <a:r>
              <a:rPr lang="en-US" dirty="0" err="1" smtClean="0"/>
              <a:t>w+s</a:t>
            </a:r>
            <a:r>
              <a:rPr lang="en-US" dirty="0" smtClean="0"/>
              <a:t>/w vendors </a:t>
            </a:r>
            <a:r>
              <a:rPr lang="en-US" sz="2500" dirty="0" smtClean="0"/>
              <a:t>[1]</a:t>
            </a:r>
            <a:endParaRPr lang="en-US" dirty="0" smtClean="0"/>
          </a:p>
          <a:p>
            <a:pPr lvl="1"/>
            <a:r>
              <a:rPr lang="en-US" dirty="0" smtClean="0"/>
              <a:t>Point to improved security as differentiator and the disadvantage of not adopting</a:t>
            </a:r>
          </a:p>
          <a:p>
            <a:pPr lvl="1"/>
            <a:r>
              <a:rPr lang="en-US" dirty="0" smtClean="0"/>
              <a:t>New opportunities for O/S (mobile and desktop) and browser vendors</a:t>
            </a:r>
          </a:p>
          <a:p>
            <a:pPr lvl="1"/>
            <a:r>
              <a:rPr lang="en-US" dirty="0" smtClean="0"/>
              <a:t>Added security for hardware products (e.g., </a:t>
            </a:r>
            <a:r>
              <a:rPr lang="en-US" dirty="0" err="1" smtClean="0"/>
              <a:t>validator</a:t>
            </a:r>
            <a:r>
              <a:rPr lang="en-US" dirty="0" smtClean="0"/>
              <a:t> in CPE)</a:t>
            </a:r>
          </a:p>
          <a:p>
            <a:pPr lvl="1"/>
            <a:r>
              <a:rPr lang="en-US" dirty="0" smtClean="0"/>
              <a:t>Meet with Registrars and DNS providers</a:t>
            </a:r>
          </a:p>
          <a:p>
            <a:r>
              <a:rPr lang="en-US" dirty="0" smtClean="0"/>
              <a:t>Ease Implementation: </a:t>
            </a:r>
          </a:p>
          <a:p>
            <a:pPr lvl="1"/>
            <a:r>
              <a:rPr lang="en-US" dirty="0" smtClean="0"/>
              <a:t>Take advantage of DNSSEC training</a:t>
            </a:r>
            <a:r>
              <a:rPr lang="en-US" sz="2500" dirty="0" smtClean="0"/>
              <a:t>[2] </a:t>
            </a:r>
            <a:r>
              <a:rPr lang="en-US" dirty="0" smtClean="0"/>
              <a:t>and learn from existing implementations</a:t>
            </a:r>
          </a:p>
          <a:p>
            <a:pPr lvl="1"/>
            <a:r>
              <a:rPr lang="en-US" dirty="0" smtClean="0"/>
              <a:t>Automate key management and monitoring</a:t>
            </a:r>
          </a:p>
          <a:p>
            <a:pPr lvl="1"/>
            <a:r>
              <a:rPr lang="en-US" dirty="0" smtClean="0"/>
              <a:t>Crypto: HSM? Smartcard? TPM chip? Soft keys? - all good</a:t>
            </a:r>
          </a:p>
          <a:p>
            <a:pPr lvl="1"/>
            <a:r>
              <a:rPr lang="en-US" dirty="0" smtClean="0"/>
              <a:t>Seek “click and sign” interface simplicity</a:t>
            </a:r>
          </a:p>
          <a:p>
            <a:pPr lvl="1"/>
            <a:r>
              <a:rPr lang="en-US" dirty="0" smtClean="0"/>
              <a:t>Start implementation early since to get ahead in learning curve</a:t>
            </a:r>
          </a:p>
          <a:p>
            <a:pPr lvl="1"/>
            <a:r>
              <a:rPr lang="en-US" dirty="0" smtClean="0"/>
              <a:t>For ISPs, at minimum ensure validation can occur downstream to support end2end security</a:t>
            </a:r>
          </a:p>
          <a:p>
            <a:r>
              <a:rPr lang="en-US" dirty="0" smtClean="0"/>
              <a:t>Make it trustworthy: </a:t>
            </a:r>
          </a:p>
          <a:p>
            <a:pPr lvl="1"/>
            <a:r>
              <a:rPr lang="en-US" dirty="0" smtClean="0"/>
              <a:t>Transparent and secure processes and practices</a:t>
            </a:r>
          </a:p>
          <a:p>
            <a:pPr lvl="1"/>
            <a:r>
              <a:rPr lang="en-US" dirty="0" smtClean="0"/>
              <a:t>Writing a DPS creates the right mindset for:</a:t>
            </a:r>
          </a:p>
          <a:p>
            <a:pPr lvl="2"/>
            <a:r>
              <a:rPr lang="en-US" dirty="0" smtClean="0"/>
              <a:t>Separation of duties</a:t>
            </a:r>
          </a:p>
          <a:p>
            <a:pPr lvl="2"/>
            <a:r>
              <a:rPr lang="en-US" dirty="0" smtClean="0"/>
              <a:t>Documented procedures</a:t>
            </a:r>
          </a:p>
          <a:p>
            <a:pPr lvl="2"/>
            <a:r>
              <a:rPr lang="en-US" dirty="0" smtClean="0"/>
              <a:t>Audit logging</a:t>
            </a:r>
          </a:p>
          <a:p>
            <a:pPr lvl="1"/>
            <a:r>
              <a:rPr lang="en-US" dirty="0" smtClean="0"/>
              <a:t>Opportunity to improve overall operations using DNSSEC as an excuse </a:t>
            </a:r>
            <a:r>
              <a:rPr lang="en-US" sz="2500" dirty="0" smtClean="0"/>
              <a:t>[3]</a:t>
            </a:r>
            <a:endParaRPr lang="en-US" dirty="0" smtClean="0"/>
          </a:p>
        </p:txBody>
      </p:sp>
      <p:sp>
        <p:nvSpPr>
          <p:cNvPr id="4" name="Rectangle 3"/>
          <p:cNvSpPr/>
          <p:nvPr/>
        </p:nvSpPr>
        <p:spPr>
          <a:xfrm>
            <a:off x="609600" y="6172200"/>
            <a:ext cx="7010400" cy="692497"/>
          </a:xfrm>
          <a:prstGeom prst="rect">
            <a:avLst/>
          </a:prstGeom>
        </p:spPr>
        <p:txBody>
          <a:bodyPr wrap="square">
            <a:spAutoFit/>
          </a:bodyPr>
          <a:lstStyle/>
          <a:p>
            <a:r>
              <a:rPr lang="en-US" sz="1300" b="1" dirty="0" smtClean="0"/>
              <a:t>[1] DNSSEC.jp and other groups are excellent examples</a:t>
            </a:r>
          </a:p>
          <a:p>
            <a:r>
              <a:rPr lang="en-US" sz="1300" b="1" dirty="0" smtClean="0"/>
              <a:t>[2] APNIC, NSRC, ISOC, ICANN offer training</a:t>
            </a:r>
          </a:p>
          <a:p>
            <a:r>
              <a:rPr lang="en-US" sz="1300" b="1" dirty="0" smtClean="0"/>
              <a:t>[3] ENISA report on DNSSEC deployment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US" sz="4000" b="1" dirty="0" smtClean="0"/>
              <a:t>Trustworthy Implementation</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scoreboard.verisignlabs.com/count-trace.png"/>
          <p:cNvPicPr>
            <a:picLocks noChangeAspect="1" noChangeArrowheads="1"/>
          </p:cNvPicPr>
          <p:nvPr/>
        </p:nvPicPr>
        <p:blipFill>
          <a:blip r:embed="rId3" cstate="print">
            <a:lum bright="40000"/>
          </a:blip>
          <a:srcRect/>
          <a:stretch>
            <a:fillRect/>
          </a:stretch>
        </p:blipFill>
        <p:spPr bwMode="auto">
          <a:xfrm>
            <a:off x="974190" y="762000"/>
            <a:ext cx="8169810" cy="6096000"/>
          </a:xfrm>
          <a:prstGeom prst="rect">
            <a:avLst/>
          </a:prstGeom>
          <a:noFill/>
        </p:spPr>
      </p:pic>
      <p:pic>
        <p:nvPicPr>
          <p:cNvPr id="38914" name="Picture 2" descr="http://dnssec-deployment.icann.org/dctld/hist.png"/>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a:off x="2133600" y="838200"/>
            <a:ext cx="6096000" cy="4572000"/>
          </a:xfrm>
          <a:prstGeom prst="rect">
            <a:avLst/>
          </a:prstGeom>
          <a:noFill/>
        </p:spPr>
      </p:pic>
      <p:sp>
        <p:nvSpPr>
          <p:cNvPr id="2" name="Title 1"/>
          <p:cNvSpPr>
            <a:spLocks noGrp="1"/>
          </p:cNvSpPr>
          <p:nvPr>
            <p:ph type="title"/>
          </p:nvPr>
        </p:nvSpPr>
        <p:spPr>
          <a:xfrm>
            <a:off x="381000" y="457200"/>
            <a:ext cx="8382000" cy="792162"/>
          </a:xfrm>
        </p:spPr>
        <p:txBody>
          <a:bodyPr>
            <a:noAutofit/>
          </a:bodyPr>
          <a:lstStyle/>
          <a:p>
            <a:pPr algn="ctr"/>
            <a:r>
              <a:rPr lang="en-US" sz="4000" b="1" dirty="0" smtClean="0"/>
              <a:t>DNSSEC: We have passed the point of no return</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Fast pace of deployment at the TLD level	</a:t>
            </a:r>
          </a:p>
          <a:p>
            <a:r>
              <a:rPr lang="en-US" dirty="0" smtClean="0"/>
              <a:t>Deployed at root</a:t>
            </a:r>
          </a:p>
          <a:p>
            <a:r>
              <a:rPr lang="en-US" dirty="0" smtClean="0"/>
              <a:t>Supported by software</a:t>
            </a:r>
          </a:p>
          <a:p>
            <a:r>
              <a:rPr lang="en-US" dirty="0" smtClean="0"/>
              <a:t>Growing support by ISPs</a:t>
            </a:r>
          </a:p>
          <a:p>
            <a:r>
              <a:rPr lang="en-US" dirty="0" smtClean="0"/>
              <a:t>Required by new </a:t>
            </a:r>
            <a:r>
              <a:rPr lang="en-US" dirty="0" err="1" smtClean="0"/>
              <a:t>gTLDs</a:t>
            </a:r>
            <a:endParaRPr lang="en-US" dirty="0" smtClean="0"/>
          </a:p>
          <a:p>
            <a:pPr>
              <a:buNone/>
            </a:pPr>
            <a:endParaRPr lang="en-US" dirty="0" smtClean="0"/>
          </a:p>
          <a:p>
            <a:pPr>
              <a:buNone/>
            </a:pPr>
            <a:r>
              <a:rPr lang="en-US" dirty="0" smtClean="0">
                <a:sym typeface="Wingdings" pitchFamily="2" charset="2"/>
              </a:rPr>
              <a:t> </a:t>
            </a:r>
            <a:r>
              <a:rPr lang="en-US" dirty="0" smtClean="0"/>
              <a:t>Inevitable widespread deployment across core Internet infrastructure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Building in security</a:t>
            </a:r>
            <a:endParaRPr lang="en-US" sz="4000" b="1"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154083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b="1" dirty="0" smtClean="0"/>
              <a:t>Learn from CA successes </a:t>
            </a:r>
            <a:br>
              <a:rPr lang="en-US" b="1" dirty="0" smtClean="0"/>
            </a:br>
            <a:r>
              <a:rPr lang="en-US" b="1" dirty="0" smtClean="0"/>
              <a:t>(and mistakes)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An implementation can be </a:t>
            </a:r>
            <a:r>
              <a:rPr lang="en-US" sz="4000" b="1" dirty="0" err="1" smtClean="0"/>
              <a:t>thi</a:t>
            </a:r>
            <a:r>
              <a:rPr lang="en-US" sz="4000" b="1" dirty="0" smtClean="0"/>
              <a:t>$</a:t>
            </a:r>
            <a:endParaRPr lang="en-US" sz="4000" b="1" dirty="0"/>
          </a:p>
        </p:txBody>
      </p:sp>
      <p:pic>
        <p:nvPicPr>
          <p:cNvPr id="5"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5" cstate="print"/>
          <a:srcRect/>
          <a:stretch>
            <a:fillRect/>
          </a:stretch>
        </p:blipFill>
        <p:spPr bwMode="auto">
          <a:xfrm>
            <a:off x="3810000" y="1676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7" cstate="print"/>
          <a:srcRect/>
          <a:stretch>
            <a:fillRect/>
          </a:stretch>
        </p:blipFill>
        <p:spPr bwMode="auto">
          <a:xfrm>
            <a:off x="609600" y="3733800"/>
            <a:ext cx="2971800" cy="222885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2971800" y="1371600"/>
            <a:ext cx="76224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a:xfrm>
            <a:off x="152400" y="76200"/>
            <a:ext cx="8229600" cy="1143000"/>
          </a:xfrm>
        </p:spPr>
        <p:txBody>
          <a:bodyPr/>
          <a:lstStyle/>
          <a:p>
            <a:pPr algn="ctr"/>
            <a:r>
              <a:rPr lang="en-US" b="1" dirty="0" smtClean="0"/>
              <a:t>…or this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normAutofit/>
          </a:bodyPr>
          <a:lstStyle/>
          <a:p>
            <a:r>
              <a:rPr lang="en-US" sz="4000" b="1" dirty="0" smtClean="0"/>
              <a:t>..or this  (CR NIC)</a:t>
            </a:r>
            <a:endParaRPr lang="en-US" sz="4000" b="1" dirty="0"/>
          </a:p>
        </p:txBody>
      </p:sp>
      <p:sp>
        <p:nvSpPr>
          <p:cNvPr id="4" name="TextBox 3"/>
          <p:cNvSpPr txBox="1"/>
          <p:nvPr/>
        </p:nvSpPr>
        <p:spPr>
          <a:xfrm>
            <a:off x="762000" y="2747665"/>
            <a:ext cx="1600200" cy="646331"/>
          </a:xfrm>
          <a:prstGeom prst="rect">
            <a:avLst/>
          </a:prstGeom>
          <a:noFill/>
          <a:ln>
            <a:solidFill>
              <a:schemeClr val="tx1"/>
            </a:solidFill>
          </a:ln>
        </p:spPr>
        <p:txBody>
          <a:bodyPr wrap="square" rtlCol="0">
            <a:spAutoFit/>
          </a:bodyPr>
          <a:lstStyle/>
          <a:p>
            <a:pPr algn="ctr"/>
            <a:r>
              <a:rPr lang="en-US" b="1" dirty="0" smtClean="0"/>
              <a:t>Offline Laptop with TPM</a:t>
            </a:r>
            <a:endParaRPr lang="en-US" b="1" dirty="0"/>
          </a:p>
        </p:txBody>
      </p:sp>
      <p:sp>
        <p:nvSpPr>
          <p:cNvPr id="5" name="TextBox 4"/>
          <p:cNvSpPr txBox="1"/>
          <p:nvPr/>
        </p:nvSpPr>
        <p:spPr>
          <a:xfrm>
            <a:off x="5168484" y="2797433"/>
            <a:ext cx="1600200" cy="923330"/>
          </a:xfrm>
          <a:prstGeom prst="rect">
            <a:avLst/>
          </a:prstGeom>
          <a:noFill/>
          <a:ln>
            <a:solidFill>
              <a:schemeClr val="tx1"/>
            </a:solidFill>
          </a:ln>
        </p:spPr>
        <p:txBody>
          <a:bodyPr wrap="square" rtlCol="0">
            <a:spAutoFit/>
          </a:bodyPr>
          <a:lstStyle/>
          <a:p>
            <a:pPr algn="ctr"/>
            <a:r>
              <a:rPr lang="en-US" b="1" dirty="0" smtClean="0"/>
              <a:t>Online/off-net DNSSEC Signer with TPM</a:t>
            </a:r>
            <a:endParaRPr lang="en-US"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720763"/>
            <a:ext cx="0" cy="25777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923330"/>
          </a:xfrm>
          <a:prstGeom prst="rect">
            <a:avLst/>
          </a:prstGeom>
          <a:noFill/>
          <a:ln>
            <a:noFill/>
          </a:ln>
        </p:spPr>
        <p:txBody>
          <a:bodyPr wrap="square" rtlCol="0">
            <a:spAutoFit/>
          </a:bodyPr>
          <a:lstStyle/>
          <a:p>
            <a:pPr algn="ctr"/>
            <a:r>
              <a:rPr lang="en-US" b="1" dirty="0" smtClean="0"/>
              <a:t>Transport KSK signed DNSKEY </a:t>
            </a:r>
            <a:r>
              <a:rPr lang="en-US" b="1" dirty="0" err="1" smtClean="0"/>
              <a:t>RRsets</a:t>
            </a:r>
            <a:endParaRPr lang="en-US"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646331"/>
          </a:xfrm>
          <a:prstGeom prst="rect">
            <a:avLst/>
          </a:prstGeom>
          <a:noFill/>
          <a:ln>
            <a:noFill/>
          </a:ln>
        </p:spPr>
        <p:txBody>
          <a:bodyPr wrap="square" rtlCol="0">
            <a:spAutoFit/>
          </a:bodyPr>
          <a:lstStyle/>
          <a:p>
            <a:pPr algn="ctr"/>
            <a:r>
              <a:rPr lang="en-US" b="1" dirty="0" smtClean="0"/>
              <a:t>signed</a:t>
            </a:r>
          </a:p>
          <a:p>
            <a:pPr algn="ctr"/>
            <a:r>
              <a:rPr lang="en-US" b="1" dirty="0" smtClean="0"/>
              <a:t>zone</a:t>
            </a:r>
            <a:endParaRPr lang="en-US" b="1" dirty="0"/>
          </a:p>
        </p:txBody>
      </p:sp>
      <p:sp>
        <p:nvSpPr>
          <p:cNvPr id="25" name="TextBox 24"/>
          <p:cNvSpPr txBox="1"/>
          <p:nvPr/>
        </p:nvSpPr>
        <p:spPr>
          <a:xfrm>
            <a:off x="5435184" y="1846302"/>
            <a:ext cx="1066800" cy="646331"/>
          </a:xfrm>
          <a:prstGeom prst="rect">
            <a:avLst/>
          </a:prstGeom>
          <a:noFill/>
          <a:ln>
            <a:noFill/>
          </a:ln>
        </p:spPr>
        <p:txBody>
          <a:bodyPr wrap="square" rtlCol="0">
            <a:spAutoFit/>
          </a:bodyPr>
          <a:lstStyle/>
          <a:p>
            <a:pPr algn="ctr"/>
            <a:r>
              <a:rPr lang="en-US" b="1" dirty="0" smtClean="0"/>
              <a:t>unsigned</a:t>
            </a:r>
          </a:p>
          <a:p>
            <a:pPr algn="ctr"/>
            <a:r>
              <a:rPr lang="en-US" b="1" dirty="0" smtClean="0"/>
              <a:t>zone</a:t>
            </a:r>
            <a:endParaRPr lang="en-US"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93996"/>
            <a:ext cx="0" cy="229969"/>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82834" y="4387334"/>
            <a:ext cx="571500"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1" name="TextBox 30"/>
          <p:cNvSpPr txBox="1"/>
          <p:nvPr/>
        </p:nvSpPr>
        <p:spPr>
          <a:xfrm>
            <a:off x="184785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0" y="6172201"/>
            <a:ext cx="8915400" cy="646331"/>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Summary</a:t>
            </a:r>
            <a:endParaRPr lang="en-US" sz="4000" b="1" dirty="0"/>
          </a:p>
        </p:txBody>
      </p:sp>
      <p:sp>
        <p:nvSpPr>
          <p:cNvPr id="2" name="Content Placeholder 1"/>
          <p:cNvSpPr>
            <a:spLocks noGrp="1"/>
          </p:cNvSpPr>
          <p:nvPr>
            <p:ph idx="1"/>
          </p:nvPr>
        </p:nvSpPr>
        <p:spPr/>
        <p:txBody>
          <a:bodyPr>
            <a:normAutofit fontScale="92500" lnSpcReduction="20000"/>
          </a:bodyPr>
          <a:lstStyle/>
          <a:p>
            <a:r>
              <a:rPr lang="en-US" dirty="0" smtClean="0"/>
              <a:t>DNSSEC has left the starting gate but without greater support by Registrars, demand from domain name holders and trustworthy deployment by operators, it will die on the vine</a:t>
            </a:r>
          </a:p>
          <a:p>
            <a:r>
              <a:rPr lang="en-US" dirty="0" smtClean="0"/>
              <a:t>Building awareness amongst a larger audience based on recent attacks and increased interest in cyber security may be one solution</a:t>
            </a:r>
          </a:p>
          <a:p>
            <a:r>
              <a:rPr lang="en-US" dirty="0" smtClean="0"/>
              <a:t>Drawing on lessons learned from certificate authorities and other existing sources of trust on the Internet can make DNSSEC a source of innovation and opportunity for 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richard.lamb\Documents\CTU\Picture1.png"/>
          <p:cNvPicPr>
            <a:picLocks noChangeAspect="1" noChangeArrowheads="1"/>
          </p:cNvPicPr>
          <p:nvPr/>
        </p:nvPicPr>
        <p:blipFill>
          <a:blip r:embed="rId3" cstate="print"/>
          <a:srcRect/>
          <a:stretch>
            <a:fillRect/>
          </a:stretch>
        </p:blipFill>
        <p:spPr bwMode="auto">
          <a:xfrm>
            <a:off x="381000" y="228600"/>
            <a:ext cx="8534400" cy="8955088"/>
          </a:xfrm>
          <a:prstGeom prst="rect">
            <a:avLst/>
          </a:prstGeom>
          <a:noFill/>
          <a:ln w="9525">
            <a:noFill/>
            <a:miter lim="800000"/>
            <a:headEnd/>
            <a:tailEnd/>
          </a:ln>
        </p:spPr>
      </p:pic>
      <p:sp>
        <p:nvSpPr>
          <p:cNvPr id="5" name="Rectangle 4"/>
          <p:cNvSpPr/>
          <p:nvPr/>
        </p:nvSpPr>
        <p:spPr>
          <a:xfrm>
            <a:off x="5562600" y="20574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52400" y="2438400"/>
            <a:ext cx="1534783" cy="5810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95800" y="1371600"/>
            <a:ext cx="1336431" cy="6096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715000" y="6096000"/>
            <a:ext cx="141798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93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Securing The Phone Book - DNS Security Extensions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2652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lgn="ctr" eaLnBrk="1" fontAlgn="auto" hangingPunct="1">
              <a:spcAft>
                <a:spcPts val="0"/>
              </a:spcAft>
              <a:defRPr/>
            </a:pPr>
            <a:r>
              <a:rPr lang="en-US" b="1" dirty="0" smtClean="0"/>
              <a:t>Resolver 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0434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DNSSEC: Plenty of Motivation</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err="1" smtClean="0"/>
              <a:t>DNSChanger</a:t>
            </a:r>
            <a:r>
              <a:rPr lang="en-US" dirty="0" smtClean="0"/>
              <a:t> (Nov 2011), calls for deployment by government, etc…</a:t>
            </a:r>
          </a:p>
          <a:p>
            <a:r>
              <a:rPr lang="en-US" dirty="0" smtClean="0"/>
              <a:t>DANE</a:t>
            </a:r>
          </a:p>
          <a:p>
            <a:pPr lvl="1"/>
            <a:r>
              <a:rPr lang="en-US" dirty="0" smtClean="0"/>
              <a:t>Improved Web TLS and </a:t>
            </a:r>
            <a:r>
              <a:rPr lang="en-US" dirty="0" err="1" smtClean="0"/>
              <a:t>certs</a:t>
            </a:r>
            <a:r>
              <a:rPr lang="en-US" dirty="0" smtClean="0"/>
              <a:t> for all</a:t>
            </a:r>
          </a:p>
          <a:p>
            <a:pPr lvl="1"/>
            <a:r>
              <a:rPr lang="en-US" dirty="0" smtClean="0"/>
              <a:t>Email S/MIME for all</a:t>
            </a:r>
          </a:p>
          <a:p>
            <a:r>
              <a:rPr lang="en-US" dirty="0" smtClean="0"/>
              <a:t>…and</a:t>
            </a:r>
          </a:p>
          <a:p>
            <a:pPr lvl="1"/>
            <a:r>
              <a:rPr lang="en-US" dirty="0" smtClean="0"/>
              <a:t>SSH, IPSEC, VoIP</a:t>
            </a:r>
          </a:p>
          <a:p>
            <a:pPr lvl="1"/>
            <a:r>
              <a:rPr lang="en-US" dirty="0" smtClean="0"/>
              <a:t>Digital identity</a:t>
            </a:r>
          </a:p>
          <a:p>
            <a:pPr lvl="1"/>
            <a:r>
              <a:rPr lang="en-US" dirty="0" smtClean="0"/>
              <a:t>Other content (e.g. configurations, XML, app updates)</a:t>
            </a:r>
          </a:p>
          <a:p>
            <a:pPr lvl="1"/>
            <a:r>
              <a:rPr lang="en-US" dirty="0" smtClean="0"/>
              <a:t>Smart Grid</a:t>
            </a:r>
          </a:p>
          <a:p>
            <a:pPr lvl="1"/>
            <a:r>
              <a:rPr lang="en-US" dirty="0" smtClean="0"/>
              <a:t>A global PKI</a:t>
            </a:r>
          </a:p>
        </p:txBody>
      </p:sp>
      <p:sp>
        <p:nvSpPr>
          <p:cNvPr id="6" name="Rectangle 5"/>
          <p:cNvSpPr/>
          <p:nvPr/>
        </p:nvSpPr>
        <p:spPr>
          <a:xfrm>
            <a:off x="2133600" y="6457890"/>
            <a:ext cx="7010400" cy="400110"/>
          </a:xfrm>
          <a:prstGeom prst="rect">
            <a:avLst/>
          </a:prstGeom>
        </p:spPr>
        <p:txBody>
          <a:bodyPr wrap="square">
            <a:spAutoFit/>
          </a:bodyPr>
          <a:lstStyle/>
          <a:p>
            <a:r>
              <a:rPr lang="en-US" sz="2000" b="1" dirty="0" smtClean="0"/>
              <a:t>A good ref http://www.internetsociety.org/deploy360/dnssec/</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dirty="0" smtClean="0"/>
              <a:t>The BAD: Brazilian ISP </a:t>
            </a:r>
            <a:r>
              <a:rPr lang="pt-BR" b="1" dirty="0" smtClean="0"/>
              <a:t>fall victim to a series of DNS attacks </a:t>
            </a:r>
            <a:endParaRPr lang="en-US" b="1" dirty="0"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748975"/>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466094"/>
            <a:ext cx="5829300" cy="4800600"/>
          </a:xfrm>
          <a:prstGeom prst="rect">
            <a:avLst/>
          </a:prstGeom>
          <a:noFill/>
          <a:ln w="9525">
            <a:noFill/>
            <a:miter lim="800000"/>
            <a:headEnd/>
            <a:tailEnd/>
          </a:ln>
        </p:spPr>
      </p:pic>
      <p:sp>
        <p:nvSpPr>
          <p:cNvPr id="6149" name="Rectangle 4"/>
          <p:cNvSpPr>
            <a:spLocks noChangeArrowheads="1"/>
          </p:cNvSpPr>
          <p:nvPr/>
        </p:nvSpPr>
        <p:spPr bwMode="auto">
          <a:xfrm>
            <a:off x="0" y="6273225"/>
            <a:ext cx="8991600" cy="584775"/>
          </a:xfrm>
          <a:prstGeom prst="rect">
            <a:avLst/>
          </a:prstGeom>
          <a:noFill/>
          <a:ln w="9525">
            <a:noFill/>
            <a:miter lim="800000"/>
            <a:headEnd/>
            <a:tailEnd/>
          </a:ln>
        </p:spPr>
        <p:txBody>
          <a:bodyPr wrap="square">
            <a:spAutoFit/>
          </a:bodyPr>
          <a:lstStyle/>
          <a:p>
            <a:r>
              <a:rPr lang="en-US" sz="1600" b="1" dirty="0"/>
              <a:t>7 Nov 2011</a:t>
            </a:r>
            <a:r>
              <a:rPr lang="en-US" sz="1600" b="1" dirty="0">
                <a:hlinkClick r:id="rId5"/>
              </a:rPr>
              <a:t> </a:t>
            </a:r>
            <a:r>
              <a:rPr lang="en-US" sz="1600" b="1" dirty="0"/>
              <a:t>http://</a:t>
            </a:r>
            <a:r>
              <a:rPr lang="en-US" sz="1600" b="1" dirty="0" smtClean="0"/>
              <a:t>www.securelist.com/en/blog/208193214/Massive_DNS_poisoning_attacks_in_Brazil</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3127</Words>
  <Application>Microsoft Office PowerPoint</Application>
  <PresentationFormat>On-screen Show (4:3)</PresentationFormat>
  <Paragraphs>486</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DNSSEC:  Where We Are (and how we get to where we want to be)</vt:lpstr>
      <vt:lpstr>DNSSEC: We have passed the point of no return</vt:lpstr>
      <vt:lpstr>The Problem:  DNS Cache Poisoning Attack</vt:lpstr>
      <vt:lpstr>PowerPoint Presentation</vt:lpstr>
      <vt:lpstr>Securing The Phone Book - DNS Security Extensions (DNSSEC)</vt:lpstr>
      <vt:lpstr>Resolver only caches validated records</vt:lpstr>
      <vt:lpstr>DNSSEC: Plenty of Motivation</vt:lpstr>
      <vt:lpstr>The BAD: DNSChanger - ‘Biggest Cybercriminal Takedown in History’ – 4M machines, 100 countries, $14M</vt:lpstr>
      <vt:lpstr>The BAD: Brazilian ISP fall victim to a series of DNS attacks </vt:lpstr>
      <vt:lpstr>The BAD: Other DNS hijacks*</vt:lpstr>
      <vt:lpstr>DNSSEC support from government</vt:lpstr>
      <vt:lpstr>DNSSEC = Global PKI</vt:lpstr>
      <vt:lpstr>DNSSEC: Where we are</vt:lpstr>
      <vt:lpstr>But…</vt:lpstr>
      <vt:lpstr>DNSSEC: So what’s the problem?</vt:lpstr>
      <vt:lpstr>Barriers to success</vt:lpstr>
      <vt:lpstr>"What You Can Do" </vt:lpstr>
      <vt:lpstr>Solutions</vt:lpstr>
      <vt:lpstr>Trustworthy Implementation</vt:lpstr>
      <vt:lpstr>Building in security</vt:lpstr>
      <vt:lpstr>Learn from CA successes  (and mistakes)</vt:lpstr>
      <vt:lpstr>An implementation can be thi$</vt:lpstr>
      <vt:lpstr>…or this     </vt:lpstr>
      <vt:lpstr>..or this  (CR NIC)</vt:lpstr>
      <vt:lpstr>…or even this</vt:lpstr>
      <vt:lpstr>But all must have:</vt:lpstr>
      <vt:lpstr>Summary</vt:lpstr>
      <vt:lpstr>PowerPoint Presentation</vt:lpstr>
      <vt:lpstr>The Internet’s Phone Book - Domain Name System (DNS+DNSSEC)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381</cp:revision>
  <dcterms:created xsi:type="dcterms:W3CDTF">2011-12-08T21:30:29Z</dcterms:created>
  <dcterms:modified xsi:type="dcterms:W3CDTF">2012-09-17T20:04:23Z</dcterms:modified>
</cp:coreProperties>
</file>