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98" r:id="rId3"/>
    <p:sldId id="311" r:id="rId4"/>
    <p:sldId id="318" r:id="rId5"/>
    <p:sldId id="257" r:id="rId6"/>
    <p:sldId id="258" r:id="rId7"/>
    <p:sldId id="284" r:id="rId8"/>
    <p:sldId id="310" r:id="rId9"/>
    <p:sldId id="275" r:id="rId10"/>
    <p:sldId id="260" r:id="rId11"/>
    <p:sldId id="317" r:id="rId12"/>
    <p:sldId id="288" r:id="rId13"/>
    <p:sldId id="287" r:id="rId14"/>
    <p:sldId id="297" r:id="rId15"/>
    <p:sldId id="270" r:id="rId16"/>
    <p:sldId id="264" r:id="rId17"/>
    <p:sldId id="265" r:id="rId18"/>
    <p:sldId id="282" r:id="rId19"/>
    <p:sldId id="269" r:id="rId20"/>
    <p:sldId id="266" r:id="rId21"/>
    <p:sldId id="276" r:id="rId22"/>
    <p:sldId id="313"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0" autoAdjust="0"/>
  </p:normalViewPr>
  <p:slideViewPr>
    <p:cSldViewPr>
      <p:cViewPr>
        <p:scale>
          <a:sx n="73" d="100"/>
          <a:sy n="73" d="100"/>
        </p:scale>
        <p:origin x="-40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10/27/2012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cion.com/2012-03-15/Tecnologia/Sitios-web-de-bancos-tic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ira.ca/knowledge-centre/technology/dnssec/practice-statement/"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csrc.nist.gov/publications/nistpubs/800-90A/SP800-90A.pdf" TargetMode="External"/><Relationship Id="rId4" Type="http://schemas.openxmlformats.org/officeDocument/2006/relationships/hyperlink" Target="http://www.nytimes.com/2012/02/15/technology/researchers-find-flaw-in-an-online-encryption-method.html?_r=2&amp;h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eregister.co.uk/2011/11/10/botnet_take_down_clean_u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pcworld.com/businesscenter/article/250480/fcc_chairman_calls_on_isps_to_adopt_new_security_measures.html" TargetMode="External"/><Relationship Id="rId5" Type="http://schemas.openxmlformats.org/officeDocument/2006/relationships/hyperlink" Target="http://www.fcc.gov/document/chairmans-remarks-cybersecurity-bipartisan-policy-center" TargetMode="External"/><Relationship Id="rId4" Type="http://schemas.openxmlformats.org/officeDocument/2006/relationships/hyperlink" Target="http://threatpost.com/en_us/blogs/major-dns-cache-poisoning-attack-hits-brazilian-isps-11071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ISPAI</a:t>
            </a:r>
            <a:r>
              <a:rPr lang="en-US" baseline="0" dirty="0" smtClean="0"/>
              <a:t> association</a:t>
            </a:r>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19446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COMCAST lessons learned…start early, combine with ipv6 or other</a:t>
            </a:r>
            <a:r>
              <a:rPr lang="en-US" baseline="0" dirty="0" smtClean="0"/>
              <a:t> upgrades, customers now don’t just want speed.</a:t>
            </a:r>
          </a:p>
          <a:p>
            <a:r>
              <a:rPr lang="en-US" baseline="0" dirty="0" smtClean="0"/>
              <a:t>Refer to NZ press on making NZ secure. Marketing opportunity.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233573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people: e.g., Tomofumi Okubo</a:t>
            </a:r>
            <a:r>
              <a:rPr lang="en-US" baseline="0" dirty="0" smtClean="0"/>
              <a:t>, Fredrik Lundgren, </a:t>
            </a:r>
            <a:r>
              <a:rPr lang="en-US" dirty="0" smtClean="0"/>
              <a:t>Paul</a:t>
            </a:r>
            <a:r>
              <a:rPr lang="en-US" baseline="0" dirty="0" smtClean="0"/>
              <a:t> Hoffman, David Miller (AEP)</a:t>
            </a:r>
          </a:p>
          <a:p>
            <a:pPr lvl="1"/>
            <a:r>
              <a:rPr lang="en-US" dirty="0" smtClean="0"/>
              <a:t>The people (those willing to share in this secret art)</a:t>
            </a:r>
          </a:p>
          <a:p>
            <a:pPr lvl="1"/>
            <a:r>
              <a:rPr lang="en-US" dirty="0" smtClean="0"/>
              <a:t>The mindset (trust in process. not people)</a:t>
            </a:r>
          </a:p>
          <a:p>
            <a:pPr lvl="1"/>
            <a:r>
              <a:rPr lang="en-US" dirty="0" smtClean="0"/>
              <a:t>The practices (physical, logical, cryptographic security)</a:t>
            </a:r>
          </a:p>
          <a:p>
            <a:pPr lvl="1"/>
            <a:r>
              <a:rPr lang="en-US" dirty="0" smtClean="0"/>
              <a:t>The legal framework (setting </a:t>
            </a:r>
            <a:r>
              <a:rPr lang="en-US" dirty="0" err="1" smtClean="0"/>
              <a:t>expecations</a:t>
            </a:r>
            <a:r>
              <a:rPr lang="en-US" dirty="0" smtClean="0"/>
              <a:t>. liability limitations)</a:t>
            </a:r>
          </a:p>
          <a:p>
            <a:endParaRPr lang="en-US" dirty="0" smtClean="0"/>
          </a:p>
          <a:p>
            <a:r>
              <a:rPr lang="en-US" dirty="0" smtClean="0"/>
              <a:t>HEBC/USHER</a:t>
            </a:r>
            <a:r>
              <a:rPr lang="en-US" baseline="0" dirty="0" smtClean="0"/>
              <a:t> – US university system PKI example.</a:t>
            </a:r>
            <a:endParaRPr lang="en-US" dirty="0" smtClean="0"/>
          </a:p>
          <a:p>
            <a:endParaRPr lang="en-US" dirty="0" smtClean="0"/>
          </a:p>
          <a:p>
            <a:r>
              <a:rPr lang="en-US" dirty="0" err="1" smtClean="0"/>
              <a:t>SysTrust</a:t>
            </a:r>
            <a:r>
              <a:rPr lang="en-US" dirty="0" smtClean="0"/>
              <a:t> similar to </a:t>
            </a:r>
            <a:r>
              <a:rPr lang="en-US" dirty="0" err="1" smtClean="0"/>
              <a:t>WebTrust</a:t>
            </a:r>
            <a:r>
              <a:rPr lang="en-US" dirty="0" smtClean="0"/>
              <a:t> – economies of similarity.  Number</a:t>
            </a:r>
            <a:r>
              <a:rPr lang="en-US" baseline="0" dirty="0" smtClean="0"/>
              <a:t> of SSL: 4M/200+M sites Could have many more.  Many countries use VRSN for </a:t>
            </a:r>
            <a:r>
              <a:rPr lang="en-US" baseline="0" dirty="0" err="1" smtClean="0"/>
              <a:t>govt</a:t>
            </a:r>
            <a:r>
              <a:rPr lang="en-US" baseline="0" dirty="0" smtClean="0"/>
              <a:t> dig sign.  Why not own country? </a:t>
            </a:r>
            <a:endParaRPr lang="en-US" dirty="0" smtClean="0"/>
          </a:p>
          <a:p>
            <a:r>
              <a:rPr lang="en-US" dirty="0" smtClean="0"/>
              <a:t>ETSI</a:t>
            </a:r>
            <a:r>
              <a:rPr lang="en-US" baseline="0" dirty="0" smtClean="0"/>
              <a:t> failed for </a:t>
            </a:r>
            <a:r>
              <a:rPr lang="en-US" baseline="0" dirty="0" err="1" smtClean="0"/>
              <a:t>DigiNotar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a:t>
            </a:r>
            <a:r>
              <a:rPr lang="en-US" baseline="0" dirty="0" smtClean="0"/>
              <a:t> old SE, new CR</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March 2012</a:t>
            </a:r>
          </a:p>
          <a:p>
            <a:r>
              <a:rPr lang="en-US" dirty="0" smtClean="0"/>
              <a:t>…and bnonline.fi.cr</a:t>
            </a:r>
          </a:p>
          <a:p>
            <a:r>
              <a:rPr lang="en-US" sz="1200" u="sng" kern="1200" dirty="0" smtClean="0">
                <a:solidFill>
                  <a:schemeClr val="tx1"/>
                </a:solidFill>
                <a:latin typeface="+mn-lt"/>
                <a:ea typeface="+mn-ea"/>
                <a:cs typeface="+mn-cs"/>
                <a:hlinkClick r:id="rId3"/>
              </a:rPr>
              <a:t>http://www.nacion.com/2012-03-15/Tecnologia/Sitios-web-de-bancos-tico</a:t>
            </a:r>
            <a:r>
              <a:rPr lang="en-US" sz="1200" kern="1200" dirty="0" smtClean="0">
                <a:solidFill>
                  <a:schemeClr val="tx1"/>
                </a:solidFill>
                <a:latin typeface="+mn-lt"/>
                <a:ea typeface="+mn-ea"/>
                <a:cs typeface="+mn-cs"/>
              </a:rPr>
              <a:t>s-podran-ser-mas-seguros.aspx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LACTLD training I gave in September.  Notes</a:t>
            </a:r>
            <a:r>
              <a:rPr lang="en-US" baseline="0" dirty="0" smtClean="0"/>
              <a:t> from there on simple separation of duties and even </a:t>
            </a:r>
            <a:r>
              <a:rPr lang="en-US" baseline="0" dirty="0" err="1" smtClean="0"/>
              <a:t>ssss.c</a:t>
            </a:r>
            <a:r>
              <a:rPr lang="en-US" baseline="0" dirty="0" smtClean="0"/>
              <a:t> for M-of-N.  Go thru risk analysis, threats and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Pull out TEBs.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a:t>
            </a:r>
            <a:r>
              <a:rPr lang="en-US" baseline="0" dirty="0" smtClean="0"/>
              <a:t> </a:t>
            </a:r>
            <a:r>
              <a:rPr lang="en-US" dirty="0" smtClean="0"/>
              <a:t>NZ,</a:t>
            </a:r>
            <a:r>
              <a:rPr lang="en-US" baseline="0" dirty="0" smtClean="0"/>
              <a:t> PCH, and others based on pioneering work by SE / Fredrik and RFC draft for DPS.  I use one for my training sessions and have one translated into Spanish.  I understand JPNIC has one translated into English. </a:t>
            </a:r>
          </a:p>
          <a:p>
            <a:r>
              <a:rPr lang="en-US" sz="1200" u="sng" kern="1200" dirty="0" smtClean="0">
                <a:solidFill>
                  <a:schemeClr val="tx1"/>
                </a:solidFill>
                <a:latin typeface="+mn-lt"/>
                <a:ea typeface="+mn-ea"/>
                <a:cs typeface="+mn-cs"/>
                <a:hlinkClick r:id="rId3"/>
              </a:rPr>
              <a:t>http://cira.ca/knowledge-centre/technology/dnssec/practice-statement/</a:t>
            </a:r>
            <a:r>
              <a:rPr lang="en-US" sz="1200" u="sng" kern="1200" dirty="0" smtClean="0">
                <a:solidFill>
                  <a:schemeClr val="tx1"/>
                </a:solidFill>
                <a:latin typeface="+mn-lt"/>
                <a:ea typeface="+mn-ea"/>
                <a:cs typeface="+mn-cs"/>
              </a:rPr>
              <a:t>  </a:t>
            </a:r>
            <a:endParaRPr lang="en-US" baseline="0" dirty="0" smtClean="0"/>
          </a:p>
          <a:p>
            <a:r>
              <a:rPr lang="en-US" dirty="0" smtClean="0"/>
              <a:t>Recent</a:t>
            </a:r>
            <a:r>
              <a:rPr lang="en-US" baseline="0" dirty="0" smtClean="0"/>
              <a:t> news of bad random numbers for 10s of 1000’s of SSL certificates (15 Feb). 2 out of 1000 offer no security.</a:t>
            </a:r>
            <a:endParaRPr lang="en-US" dirty="0" smtClean="0"/>
          </a:p>
          <a:p>
            <a:r>
              <a:rPr lang="en-US" dirty="0" smtClean="0">
                <a:hlinkClick r:id="rId4"/>
              </a:rPr>
              <a:t>http://www.nytimes.com/2012/02/15/technology/researchers-find-flaw-in-an-online-encryption-method.html?_r=2&amp;hp</a:t>
            </a:r>
            <a:endParaRPr lang="en-US" dirty="0" smtClean="0"/>
          </a:p>
          <a:p>
            <a:r>
              <a:rPr lang="en-US" dirty="0" smtClean="0"/>
              <a:t>DRBG </a:t>
            </a:r>
            <a:r>
              <a:rPr lang="en-US" dirty="0" smtClean="0">
                <a:hlinkClick r:id="rId5"/>
              </a:rPr>
              <a:t>http://csrc.nist.gov/publications/nistpubs/800-90A/SP800-90A.pdf</a:t>
            </a:r>
            <a:endParaRPr lang="en-US" dirty="0" smtClean="0"/>
          </a:p>
          <a:p>
            <a:r>
              <a:rPr lang="en-US" dirty="0" err="1" smtClean="0"/>
              <a:t>SysTrust</a:t>
            </a:r>
            <a:r>
              <a:rPr lang="en-US" dirty="0" smtClean="0"/>
              <a:t> similar to </a:t>
            </a:r>
            <a:r>
              <a:rPr lang="en-US" dirty="0" err="1" smtClean="0"/>
              <a:t>WebTrust</a:t>
            </a:r>
            <a:r>
              <a:rPr lang="en-US" dirty="0" smtClean="0"/>
              <a:t> – economies of similarity.  </a:t>
            </a:r>
          </a:p>
          <a:p>
            <a:r>
              <a:rPr lang="en-US" dirty="0" smtClean="0"/>
              <a:t>Number</a:t>
            </a:r>
            <a:r>
              <a:rPr lang="en-US" baseline="0" dirty="0" smtClean="0"/>
              <a:t> of SSL: 4M/200+M sites Could have many more.  </a:t>
            </a:r>
          </a:p>
          <a:p>
            <a:r>
              <a:rPr lang="en-US" baseline="0" dirty="0" smtClean="0"/>
              <a:t>Many countries use VRSN for </a:t>
            </a:r>
            <a:r>
              <a:rPr lang="en-US" baseline="0" dirty="0" err="1" smtClean="0"/>
              <a:t>govt</a:t>
            </a:r>
            <a:r>
              <a:rPr lang="en-US" baseline="0" dirty="0" smtClean="0"/>
              <a:t> dig sign.  Why not own country?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DNSSEC deployment as an excuse to improve all process (ENISA)</a:t>
            </a:r>
          </a:p>
          <a:p>
            <a:endParaRPr lang="en-US" dirty="0" smtClean="0"/>
          </a:p>
          <a:p>
            <a:r>
              <a:rPr lang="en-US" dirty="0" smtClean="0"/>
              <a:t>Leverage </a:t>
            </a:r>
            <a:r>
              <a:rPr lang="en-US" dirty="0" err="1" smtClean="0"/>
              <a:t>govt</a:t>
            </a:r>
            <a:r>
              <a:rPr lang="en-US" dirty="0" smtClean="0"/>
              <a:t> interests in cyber security (+secure smart grid and other infrastructures that rely on DNSSEC) and digital identity efforts.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Opportunity to use DNSSEC requirements and current interest in digital identity systems as an excuse to improve overall DNS and identity ecosystems</a:t>
            </a:r>
          </a:p>
          <a:p>
            <a:endParaRPr lang="en-US" dirty="0" smtClean="0"/>
          </a:p>
          <a:p>
            <a:r>
              <a:rPr lang="en-US" dirty="0" smtClean="0"/>
              <a:t>DNS/DNSSEC part of all Internet ecosystems.</a:t>
            </a:r>
          </a:p>
          <a:p>
            <a:pPr>
              <a:lnSpc>
                <a:spcPct val="80000"/>
              </a:lnSpc>
              <a:defRPr/>
            </a:pPr>
            <a:endParaRPr lang="en-US" dirty="0" smtClean="0"/>
          </a:p>
          <a:p>
            <a:pPr>
              <a:lnSpc>
                <a:spcPct val="80000"/>
              </a:lnSpc>
              <a:defRPr/>
            </a:pPr>
            <a:r>
              <a:rPr lang="en-US" dirty="0" smtClean="0"/>
              <a:t>In order to realize the full benefits of DNSSEC, DNS operators and other entities that make up the chain of trust must embrace transparent IT security processes and practices. </a:t>
            </a:r>
          </a:p>
          <a:p>
            <a:pPr>
              <a:lnSpc>
                <a:spcPct val="80000"/>
              </a:lnSpc>
              <a:defRPr/>
            </a:pPr>
            <a:endParaRPr lang="en-US" dirty="0" smtClean="0"/>
          </a:p>
          <a:p>
            <a:pPr>
              <a:lnSpc>
                <a:spcPct val="80000"/>
              </a:lnSpc>
              <a:defRPr/>
            </a:pPr>
            <a:r>
              <a:rPr lang="en-US" dirty="0" smtClean="0"/>
              <a:t>Greater end user and Registrant awareness of the benefits of DNSSEC is needed to drive a virtuous cycle of effective deployment. </a:t>
            </a:r>
          </a:p>
          <a:p>
            <a:pPr>
              <a:lnSpc>
                <a:spcPct val="80000"/>
              </a:lnSpc>
              <a:defRPr/>
            </a:pPr>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APNIC,</a:t>
            </a:r>
            <a:r>
              <a:rPr lang="en-US" baseline="0" dirty="0" smtClean="0"/>
              <a:t> NSRC, ISOC, ICANN </a:t>
            </a:r>
            <a:r>
              <a:rPr lang="en-US" dirty="0" smtClean="0"/>
              <a:t>Training courses.</a:t>
            </a:r>
          </a:p>
          <a:p>
            <a:endParaRPr lang="en-US" dirty="0" smtClean="0"/>
          </a:p>
          <a:p>
            <a:r>
              <a:rPr lang="en-US" dirty="0" smtClean="0"/>
              <a:t>Nothing is perfect but forcing thought about secure processes and practices helps solve many </a:t>
            </a:r>
            <a:r>
              <a:rPr lang="en-US" dirty="0" err="1" smtClean="0"/>
              <a:t>exisiting</a:t>
            </a:r>
            <a:r>
              <a:rPr lang="en-US" baseline="0" dirty="0" smtClean="0"/>
              <a:t> problems. Doing the DPS is the </a:t>
            </a:r>
            <a:r>
              <a:rPr lang="en-US" baseline="0" dirty="0" err="1" smtClean="0"/>
              <a:t>mesuarble</a:t>
            </a:r>
            <a:r>
              <a:rPr lang="en-US" baseline="0" dirty="0" smtClean="0"/>
              <a:t> </a:t>
            </a:r>
            <a:r>
              <a:rPr lang="en-US" baseline="0" dirty="0" err="1" smtClean="0"/>
              <a:t>exercize</a:t>
            </a:r>
            <a:r>
              <a:rPr lang="en-US" baseline="0" dirty="0" smtClean="0"/>
              <a:t> that provides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Ask.  I have seen them all.  I am happy to do a training session here.  Its my job.</a:t>
            </a:r>
          </a:p>
          <a:p>
            <a:endParaRPr lang="en-US" dirty="0" smtClean="0"/>
          </a:p>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22</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Must understand</a:t>
            </a:r>
            <a:r>
              <a:rPr lang="en-US" baseline="0" dirty="0" smtClean="0"/>
              <a:t> public/private key crypto</a:t>
            </a:r>
          </a:p>
          <a:p>
            <a:endParaRPr lang="en-US" dirty="0" smtClean="0"/>
          </a:p>
        </p:txBody>
      </p:sp>
      <p:sp>
        <p:nvSpPr>
          <p:cNvPr id="4" name="Slide Number Placeholder 3"/>
          <p:cNvSpPr>
            <a:spLocks noGrp="1"/>
          </p:cNvSpPr>
          <p:nvPr>
            <p:ph type="sldNum" sz="quarter" idx="5"/>
          </p:nvPr>
        </p:nvSpPr>
        <p:spPr/>
        <p:txBody>
          <a:bodyPr/>
          <a:lstStyle/>
          <a:p>
            <a:pPr>
              <a:defRPr/>
            </a:pPr>
            <a:fld id="{9D280F10-B743-4417-AC7B-4BEEC264722E}"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genie is out of the bottle.</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DNS Changer/Ghost Click: 4M PCs across 100 countries  - </a:t>
            </a:r>
            <a:r>
              <a:rPr lang="en-US" sz="1200" u="sng" kern="1200" dirty="0" smtClean="0">
                <a:solidFill>
                  <a:schemeClr val="tx1"/>
                </a:solidFill>
                <a:latin typeface="+mn-lt"/>
                <a:ea typeface="+mn-ea"/>
                <a:cs typeface="+mn-cs"/>
                <a:hlinkClick r:id="rId3"/>
              </a:rPr>
              <a:t>http://www.theregister.co.uk/2011/11/10/botnet_take_down_clean_up/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latin typeface="+mn-lt"/>
              <a:ea typeface="+mn-ea"/>
              <a:cs typeface="+mn-cs"/>
              <a:hlinkClick r:id="rId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http://threatpost.com/en_us/blogs/major-dns-cache-poisoning-attack-hits-brazilian-isps-110711</a:t>
            </a:r>
            <a:endParaRPr lang="en-US" sz="1200" kern="1200" dirty="0" smtClean="0">
              <a:solidFill>
                <a:schemeClr val="tx1"/>
              </a:solidFill>
              <a:latin typeface="+mn-lt"/>
              <a:ea typeface="+mn-ea"/>
              <a:cs typeface="+mn-cs"/>
            </a:endParaRPr>
          </a:p>
          <a:p>
            <a:endParaRPr lang="en-US" dirty="0" smtClean="0"/>
          </a:p>
          <a:p>
            <a:r>
              <a:rPr lang="en-US" dirty="0" smtClean="0"/>
              <a:t>Potentially millions of users effected.</a:t>
            </a:r>
          </a:p>
          <a:p>
            <a:endParaRPr lang="en-US" dirty="0" smtClean="0"/>
          </a:p>
          <a:p>
            <a:r>
              <a:rPr lang="en-US" dirty="0" smtClean="0"/>
              <a:t>TLD+SSL opportunity and economy - .NG</a:t>
            </a:r>
            <a:r>
              <a:rPr lang="en-US" baseline="0" dirty="0" smtClean="0"/>
              <a:t> and others.</a:t>
            </a:r>
          </a:p>
          <a:p>
            <a:r>
              <a:rPr lang="en-US" dirty="0" smtClean="0">
                <a:hlinkClick r:id="rId5"/>
              </a:rPr>
              <a:t>http://www.fcc.gov/document/chairmans-remarks-cybersecurity-bipartisan-policy-center</a:t>
            </a:r>
            <a:endParaRPr lang="en-US" baseline="0" dirty="0" smtClean="0"/>
          </a:p>
          <a:p>
            <a:r>
              <a:rPr lang="en-US" dirty="0" smtClean="0">
                <a:hlinkClick r:id="rId6"/>
              </a:rPr>
              <a:t>http://www.pcworld.com/businesscenter/article/250480/fcc_chairman_calls_on_isps_to_adopt_new_security_measures.html</a:t>
            </a:r>
            <a:endParaRPr lang="en-US" baseline="0" dirty="0" smtClean="0"/>
          </a:p>
          <a:p>
            <a:r>
              <a:rPr lang="en-US" sz="1200" b="0" i="0" kern="1200" dirty="0" smtClean="0">
                <a:solidFill>
                  <a:schemeClr val="tx1"/>
                </a:solidFill>
                <a:latin typeface="+mn-lt"/>
                <a:ea typeface="+mn-ea"/>
                <a:cs typeface="+mn-cs"/>
              </a:rPr>
              <a:t>“A report by Gartner found 3.6 million Americans getting redirected to bogus websites in </a:t>
            </a:r>
          </a:p>
          <a:p>
            <a:r>
              <a:rPr lang="en-US" sz="1200" b="0" i="0" kern="1200" dirty="0" smtClean="0">
                <a:solidFill>
                  <a:schemeClr val="tx1"/>
                </a:solidFill>
                <a:latin typeface="+mn-lt"/>
                <a:ea typeface="+mn-ea"/>
                <a:cs typeface="+mn-cs"/>
              </a:rPr>
              <a:t>a single year, costing them $3.2 billion.,” said </a:t>
            </a:r>
            <a:r>
              <a:rPr lang="en-US" sz="1200" b="0" i="0" kern="1200" dirty="0" err="1" smtClean="0">
                <a:solidFill>
                  <a:schemeClr val="tx1"/>
                </a:solidFill>
                <a:latin typeface="+mn-lt"/>
                <a:ea typeface="+mn-ea"/>
                <a:cs typeface="+mn-cs"/>
              </a:rPr>
              <a:t>Genachowski</a:t>
            </a:r>
            <a:r>
              <a:rPr lang="en-US" sz="1200" b="0" i="0" kern="1200" dirty="0" smtClean="0">
                <a:solidFill>
                  <a:schemeClr val="tx1"/>
                </a:solidFill>
                <a:latin typeface="+mn-lt"/>
                <a:ea typeface="+mn-ea"/>
                <a:cs typeface="+mn-cs"/>
              </a:rPr>
              <a:t>. and “urge[d] all broadband providers to begin implementing DNSSEC as soon as possible.”</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sz="1200" kern="1200" dirty="0" smtClean="0">
                <a:solidFill>
                  <a:schemeClr val="tx1"/>
                </a:solidFill>
                <a:latin typeface="+mn-lt"/>
                <a:ea typeface="+mn-ea"/>
                <a:cs typeface="+mn-cs"/>
              </a:rPr>
              <a:t>US ISP Comcast DNSSEC deployment plan for 18M customers and &gt;5000 domain names </a:t>
            </a:r>
            <a:r>
              <a:rPr lang="en-US" sz="1200" u="sng" kern="1200" dirty="0" smtClean="0">
                <a:solidFill>
                  <a:schemeClr val="tx1"/>
                </a:solidFill>
                <a:latin typeface="+mn-lt"/>
                <a:ea typeface="+mn-ea"/>
                <a:cs typeface="+mn-cs"/>
                <a:hlinkClick r:id="rId4"/>
              </a:rPr>
              <a:t>http://blog.comcast.com/2011/12/dnssec-deployment-update.html</a:t>
            </a:r>
            <a:r>
              <a:rPr lang="en-US" sz="1200" kern="1200" dirty="0" smtClean="0">
                <a:solidFill>
                  <a:schemeClr val="tx1"/>
                </a:solidFill>
                <a:latin typeface="+mn-lt"/>
                <a:ea typeface="+mn-ea"/>
                <a:cs typeface="+mn-cs"/>
              </a:rPr>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10/27/2012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10/27/2012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18" Type="http://schemas.openxmlformats.org/officeDocument/2006/relationships/image" Target="../media/image46.png"/><Relationship Id="rId3" Type="http://schemas.openxmlformats.org/officeDocument/2006/relationships/image" Target="../media/image33.jpeg"/><Relationship Id="rId21" Type="http://schemas.openxmlformats.org/officeDocument/2006/relationships/image" Target="../media/image49.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5.png"/><Relationship Id="rId2" Type="http://schemas.openxmlformats.org/officeDocument/2006/relationships/notesSlide" Target="../notesSlides/notesSlide18.xml"/><Relationship Id="rId16" Type="http://schemas.openxmlformats.org/officeDocument/2006/relationships/image" Target="../media/image12.png"/><Relationship Id="rId20"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11.png"/><Relationship Id="rId23" Type="http://schemas.openxmlformats.org/officeDocument/2006/relationships/image" Target="../media/image51.png"/><Relationship Id="rId10" Type="http://schemas.openxmlformats.org/officeDocument/2006/relationships/image" Target="../media/image40.jpeg"/><Relationship Id="rId19" Type="http://schemas.openxmlformats.org/officeDocument/2006/relationships/image" Target="../media/image47.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jpeg"/><Relationship Id="rId22"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Deploying </a:t>
            </a:r>
            <a:r>
              <a:rPr lang="en-US" b="1" dirty="0"/>
              <a:t>DNSSEC: From </a:t>
            </a:r>
            <a:r>
              <a:rPr lang="en-US" b="1" dirty="0" smtClean="0"/>
              <a:t>Content to End-customer</a:t>
            </a:r>
            <a:endParaRPr lang="en-US" b="1" dirty="0"/>
          </a:p>
        </p:txBody>
      </p:sp>
      <p:sp>
        <p:nvSpPr>
          <p:cNvPr id="3" name="Subtitle 2"/>
          <p:cNvSpPr>
            <a:spLocks noGrp="1"/>
          </p:cNvSpPr>
          <p:nvPr>
            <p:ph type="subTitle" idx="1"/>
          </p:nvPr>
        </p:nvSpPr>
        <p:spPr/>
        <p:txBody>
          <a:bodyPr>
            <a:normAutofit/>
          </a:bodyPr>
          <a:lstStyle/>
          <a:p>
            <a:pPr algn="ctr"/>
            <a:r>
              <a:rPr lang="en-US" dirty="0" smtClean="0"/>
              <a:t> LACNIC 18 </a:t>
            </a:r>
          </a:p>
          <a:p>
            <a:pPr algn="ctr"/>
            <a:r>
              <a:rPr lang="en-US" smtClean="0"/>
              <a:t>28 October </a:t>
            </a:r>
            <a:r>
              <a:rPr lang="en-US" dirty="0" smtClean="0"/>
              <a:t>2012</a:t>
            </a:r>
          </a:p>
          <a:p>
            <a:pPr algn="ctr"/>
            <a:r>
              <a:rPr lang="en-US" dirty="0" smtClean="0"/>
              <a:t>richard.lamb@icann.org</a:t>
            </a:r>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a:bodyPr>
          <a:lstStyle/>
          <a:p>
            <a:r>
              <a:rPr lang="en-US" dirty="0" smtClean="0"/>
              <a:t>Not enough enterprise. IT departments know about it or are busy putting out other fires.</a:t>
            </a:r>
          </a:p>
          <a:p>
            <a:endParaRPr lang="en-US" dirty="0" smtClean="0"/>
          </a:p>
          <a:p>
            <a:r>
              <a:rPr lang="en-US" dirty="0" smtClean="0"/>
              <a:t>When they do look into it they hear FUD and lack of turnkey solutions.</a:t>
            </a:r>
          </a:p>
          <a:p>
            <a:endParaRPr lang="en-US" dirty="0" smtClean="0"/>
          </a:p>
          <a:p>
            <a:r>
              <a:rPr lang="en-US" dirty="0" smtClean="0"/>
              <a:t> Registrars/DNS providers see no demand</a:t>
            </a:r>
          </a:p>
          <a:p>
            <a:pPr>
              <a:buNone/>
            </a:pPr>
            <a:endParaRPr lang="en-US" dirty="0" smtClean="0"/>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lstStyle/>
          <a:p>
            <a:pPr eaLnBrk="1" hangingPunct="1">
              <a:spcBef>
                <a:spcPts val="325"/>
              </a:spcBef>
            </a:pPr>
            <a:r>
              <a:rPr lang="en-US" sz="2800" b="1" i="1" dirty="0" smtClean="0"/>
              <a:t>For Companies:</a:t>
            </a:r>
          </a:p>
          <a:p>
            <a:pPr lvl="1" eaLnBrk="1" hangingPunct="1"/>
            <a:r>
              <a:rPr lang="en-US" dirty="0" smtClean="0"/>
              <a:t>Sign your corporate domain names (ask Registrars to support DNSSEC)</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dirty="0" smtClean="0"/>
              <a:t>Take advantage of ICANN, ISOC and other organizations offering education and training.</a:t>
            </a:r>
          </a:p>
        </p:txBody>
      </p:sp>
      <p:sp>
        <p:nvSpPr>
          <p:cNvPr id="14339" name="Title 2"/>
          <p:cNvSpPr>
            <a:spLocks noGrp="1"/>
          </p:cNvSpPr>
          <p:nvPr>
            <p:ph type="title"/>
          </p:nvPr>
        </p:nvSpPr>
        <p:spPr/>
        <p:txBody>
          <a:bodyPr/>
          <a:lstStyle/>
          <a:p>
            <a:pPr eaLnBrk="1" hangingPunct="1"/>
            <a:r>
              <a:rPr lang="en-US" b="1" smtClean="0"/>
              <a:t>How to implement DNSSEC?</a:t>
            </a:r>
          </a:p>
        </p:txBody>
      </p:sp>
    </p:spTree>
    <p:extLst>
      <p:ext uri="{BB962C8B-B14F-4D97-AF65-F5344CB8AC3E}">
        <p14:creationId xmlns:p14="http://schemas.microsoft.com/office/powerpoint/2010/main" val="1200986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You Can Do" </a:t>
            </a:r>
          </a:p>
        </p:txBody>
      </p:sp>
      <p:sp>
        <p:nvSpPr>
          <p:cNvPr id="3" name="Content Placeholder 2"/>
          <p:cNvSpPr>
            <a:spLocks noGrp="1"/>
          </p:cNvSpPr>
          <p:nvPr>
            <p:ph idx="1"/>
          </p:nvPr>
        </p:nvSpPr>
        <p:spPr/>
        <p:txBody>
          <a:bodyPr>
            <a:normAutofit lnSpcReduction="10000"/>
          </a:bodyPr>
          <a:lstStyle/>
          <a:p>
            <a:r>
              <a:rPr lang="en-US" dirty="0" smtClean="0"/>
              <a:t>Raise awareness of DNSSEC and its security value in your enterprises. Deploy on your domain names – it is “a feature”.</a:t>
            </a:r>
          </a:p>
          <a:p>
            <a:r>
              <a:rPr lang="en-US" dirty="0" smtClean="0"/>
              <a:t>Start DNSSEC implementation early, combine with other upgrades.  Later, offer hosting as a service.</a:t>
            </a:r>
          </a:p>
          <a:p>
            <a:r>
              <a:rPr lang="en-US" dirty="0" smtClean="0"/>
              <a:t>At minimum ensure network and resolvers pass DNSSEC responses to end users unscathed to allow validation to occur there.</a:t>
            </a:r>
          </a:p>
          <a:p>
            <a:endParaRPr lang="en-US" dirty="0" smtClean="0"/>
          </a:p>
          <a:p>
            <a:endParaRPr lang="en-US" dirty="0"/>
          </a:p>
        </p:txBody>
      </p:sp>
    </p:spTree>
    <p:extLst>
      <p:ext uri="{BB962C8B-B14F-4D97-AF65-F5344CB8AC3E}">
        <p14:creationId xmlns:p14="http://schemas.microsoft.com/office/powerpoint/2010/main" val="2699546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a:bodyPr>
          <a:lstStyle/>
          <a:p>
            <a:r>
              <a:rPr lang="en-US" sz="4000" b="1" dirty="0" smtClean="0"/>
              <a:t>Trustworthy Implementation</a:t>
            </a:r>
            <a:endParaRPr lang="en-US" sz="4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Building in security</a:t>
            </a:r>
            <a:endParaRPr lang="en-US" sz="4000" b="1" dirty="0"/>
          </a:p>
        </p:txBody>
      </p:sp>
      <p:sp>
        <p:nvSpPr>
          <p:cNvPr id="3" name="Content Placeholder 2"/>
          <p:cNvSpPr>
            <a:spLocks noGrp="1"/>
          </p:cNvSpPr>
          <p:nvPr>
            <p:ph idx="1"/>
          </p:nvPr>
        </p:nvSpPr>
        <p:spPr/>
        <p:txBody>
          <a:bodyPr/>
          <a:lstStyle/>
          <a:p>
            <a:endParaRPr lang="en-US" dirty="0" smtClean="0"/>
          </a:p>
          <a:p>
            <a:r>
              <a:rPr lang="en-US" dirty="0" smtClean="0"/>
              <a:t>Getting the machinery for DNSSEC is easy (BIND, NSD/Unbound, </a:t>
            </a:r>
            <a:r>
              <a:rPr lang="en-US" dirty="0" err="1" smtClean="0"/>
              <a:t>OpenDNSSEC</a:t>
            </a:r>
            <a:r>
              <a:rPr lang="en-US" dirty="0" smtClean="0"/>
              <a:t>, etc..).</a:t>
            </a:r>
          </a:p>
          <a:p>
            <a:pPr marL="0" indent="0">
              <a:buNone/>
            </a:pPr>
            <a:endParaRPr lang="en-US" dirty="0" smtClean="0"/>
          </a:p>
          <a:p>
            <a:r>
              <a:rPr lang="en-US" dirty="0" smtClean="0"/>
              <a:t>Finding good security practices to run it is not.</a:t>
            </a:r>
            <a:endParaRPr lang="en-US" dirty="0"/>
          </a:p>
        </p:txBody>
      </p:sp>
    </p:spTree>
    <p:extLst>
      <p:ext uri="{BB962C8B-B14F-4D97-AF65-F5344CB8AC3E}">
        <p14:creationId xmlns:p14="http://schemas.microsoft.com/office/powerpoint/2010/main" val="154083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The good:</a:t>
            </a:r>
          </a:p>
          <a:p>
            <a:pPr lvl="1"/>
            <a:r>
              <a:rPr lang="en-US" dirty="0" smtClean="0"/>
              <a:t>The people</a:t>
            </a:r>
          </a:p>
          <a:p>
            <a:pPr lvl="1"/>
            <a:r>
              <a:rPr lang="en-US" dirty="0" smtClean="0"/>
              <a:t>The mindset</a:t>
            </a:r>
          </a:p>
          <a:p>
            <a:pPr lvl="1"/>
            <a:r>
              <a:rPr lang="en-US" dirty="0" smtClean="0"/>
              <a:t>The practices</a:t>
            </a:r>
          </a:p>
          <a:p>
            <a:pPr lvl="1"/>
            <a:r>
              <a:rPr lang="en-US" dirty="0" smtClean="0"/>
              <a:t>The legal framework</a:t>
            </a:r>
          </a:p>
          <a:p>
            <a:pPr lvl="1"/>
            <a:r>
              <a:rPr lang="en-US" dirty="0" smtClean="0"/>
              <a:t>The audit against international accounting and technical standards</a:t>
            </a:r>
          </a:p>
          <a:p>
            <a:r>
              <a:rPr lang="en-US" dirty="0" smtClean="0"/>
              <a:t>The bad:</a:t>
            </a:r>
          </a:p>
          <a:p>
            <a:pPr lvl="1"/>
            <a:r>
              <a:rPr lang="en-US" dirty="0" smtClean="0"/>
              <a:t>Diluted trust with a race to the bottom (&gt;1400 CA’s)</a:t>
            </a:r>
          </a:p>
          <a:p>
            <a:pPr lvl="1"/>
            <a:r>
              <a:rPr lang="en-US" dirty="0" smtClean="0"/>
              <a:t> </a:t>
            </a:r>
            <a:r>
              <a:rPr lang="en-US" dirty="0" err="1" smtClean="0"/>
              <a:t>DigiNotar</a:t>
            </a:r>
            <a:endParaRPr lang="en-US" dirty="0" smtClean="0"/>
          </a:p>
          <a:p>
            <a:pPr lvl="2"/>
            <a:r>
              <a:rPr lang="en-US" dirty="0" smtClean="0"/>
              <a:t>Weak and inconsistent polices and controls</a:t>
            </a:r>
          </a:p>
          <a:p>
            <a:pPr lvl="2"/>
            <a:r>
              <a:rPr lang="en-US" dirty="0" smtClean="0"/>
              <a:t>Lack of compromise notification (non-transparent)</a:t>
            </a:r>
          </a:p>
          <a:p>
            <a:pPr lvl="2"/>
            <a:r>
              <a:rPr lang="en-US" dirty="0" smtClean="0"/>
              <a:t>Audits don’t solve everything (ETSI audit)</a:t>
            </a:r>
          </a:p>
        </p:txBody>
      </p:sp>
      <p:pic>
        <p:nvPicPr>
          <p:cNvPr id="4" name="Picture 1"/>
          <p:cNvPicPr>
            <a:picLocks noChangeAspect="1" noChangeArrowheads="1"/>
          </p:cNvPicPr>
          <p:nvPr/>
        </p:nvPicPr>
        <p:blipFill>
          <a:blip r:embed="rId3" cstate="print"/>
          <a:srcRect/>
          <a:stretch>
            <a:fillRect/>
          </a:stretch>
        </p:blipFill>
        <p:spPr bwMode="auto">
          <a:xfrm>
            <a:off x="5486400" y="3657600"/>
            <a:ext cx="1581150" cy="5048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629400" y="4648200"/>
            <a:ext cx="2314575" cy="7048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algn="ctr"/>
            <a:r>
              <a:rPr lang="en-US" b="1" dirty="0" smtClean="0"/>
              <a:t>Learn from CA successes </a:t>
            </a:r>
            <a:br>
              <a:rPr lang="en-US" b="1" dirty="0" smtClean="0"/>
            </a:br>
            <a:r>
              <a:rPr lang="en-US" b="1" dirty="0" smtClean="0"/>
              <a:t>(and mistakes)</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An implementation can be </a:t>
            </a:r>
            <a:r>
              <a:rPr lang="en-US" sz="4000" b="1" dirty="0" err="1" smtClean="0"/>
              <a:t>thi</a:t>
            </a:r>
            <a:r>
              <a:rPr lang="en-US" sz="4000" b="1" dirty="0" smtClean="0"/>
              <a:t>$</a:t>
            </a:r>
            <a:endParaRPr lang="en-US" sz="4000" b="1" dirty="0"/>
          </a:p>
        </p:txBody>
      </p:sp>
      <p:pic>
        <p:nvPicPr>
          <p:cNvPr id="5"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5" cstate="print"/>
          <a:srcRect/>
          <a:stretch>
            <a:fillRect/>
          </a:stretch>
        </p:blipFill>
        <p:spPr bwMode="auto">
          <a:xfrm>
            <a:off x="3810000" y="1676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7" cstate="print"/>
          <a:srcRect/>
          <a:stretch>
            <a:fillRect/>
          </a:stretch>
        </p:blipFill>
        <p:spPr bwMode="auto">
          <a:xfrm>
            <a:off x="609600" y="3733800"/>
            <a:ext cx="2971800" cy="222885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2971800" y="1371600"/>
            <a:ext cx="76224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8" name="Picture 4" descr="http://www.newyorkmobilenotaryservice.com/safedepositbox.jpg"/>
          <p:cNvPicPr>
            <a:picLocks noChangeAspect="1" noChangeArrowheads="1"/>
          </p:cNvPicPr>
          <p:nvPr/>
        </p:nvPicPr>
        <p:blipFill>
          <a:blip r:embed="rId6"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9"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pic>
        <p:nvPicPr>
          <p:cNvPr id="10" name="Picture 2"/>
          <p:cNvPicPr>
            <a:picLocks noChangeAspect="1" noChangeArrowheads="1"/>
          </p:cNvPicPr>
          <p:nvPr/>
        </p:nvPicPr>
        <p:blipFill>
          <a:blip r:embed="rId7" cstate="print"/>
          <a:stretch>
            <a:fillRect/>
          </a:stretch>
        </p:blipFill>
        <p:spPr bwMode="auto">
          <a:xfrm>
            <a:off x="6248400" y="0"/>
            <a:ext cx="2895600" cy="1544638"/>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14" name="Picture 13" descr="Picture5.jpg"/>
          <p:cNvPicPr>
            <a:picLocks noChangeAspect="1"/>
          </p:cNvPicPr>
          <p:nvPr/>
        </p:nvPicPr>
        <p:blipFill>
          <a:blip r:embed="rId8" cstate="print"/>
          <a:stretch>
            <a:fillRect/>
          </a:stretch>
        </p:blipFill>
        <p:spPr>
          <a:xfrm>
            <a:off x="-228600" y="990600"/>
            <a:ext cx="5285232" cy="4102608"/>
          </a:xfrm>
          <a:prstGeom prst="rect">
            <a:avLst/>
          </a:prstGeom>
        </p:spPr>
      </p:pic>
      <p:sp>
        <p:nvSpPr>
          <p:cNvPr id="12" name="Title 1"/>
          <p:cNvSpPr txBox="1">
            <a:spLocks/>
          </p:cNvSpPr>
          <p:nvPr/>
        </p:nvSpPr>
        <p:spPr>
          <a:xfrm>
            <a:off x="2362200" y="3810000"/>
            <a:ext cx="838200" cy="457200"/>
          </a:xfrm>
          <a:prstGeom prst="rect">
            <a:avLst/>
          </a:prstGeom>
          <a:solidFill>
            <a:schemeClr val="accent1"/>
          </a:soli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mj-ea"/>
                <a:cs typeface="+mj-cs"/>
              </a:rPr>
              <a:t>TPM</a:t>
            </a:r>
            <a:endParaRPr kumimoji="0" lang="en-US" sz="2400" b="1" i="0" u="none" strike="noStrike" kern="1200" cap="none" spc="0" normalizeH="0" baseline="0" noProof="0" dirty="0">
              <a:ln>
                <a:noFill/>
              </a:ln>
              <a:effectLst>
                <a:outerShdw blurRad="31750" dist="25400" dir="5400000" algn="tl" rotWithShape="0">
                  <a:srgbClr val="000000">
                    <a:alpha val="25000"/>
                  </a:srgbClr>
                </a:outerShdw>
              </a:effectLst>
              <a:uLnTx/>
              <a:uFillTx/>
              <a:latin typeface="+mj-lt"/>
              <a:ea typeface="+mj-ea"/>
              <a:cs typeface="+mj-cs"/>
            </a:endParaRPr>
          </a:p>
        </p:txBody>
      </p:sp>
      <p:pic>
        <p:nvPicPr>
          <p:cNvPr id="11" name="Picture 5"/>
          <p:cNvPicPr>
            <a:picLocks noChangeAspect="1" noChangeArrowheads="1"/>
          </p:cNvPicPr>
          <p:nvPr/>
        </p:nvPicPr>
        <p:blipFill>
          <a:blip r:embed="rId9" cstate="print"/>
          <a:srcRect/>
          <a:stretch>
            <a:fillRect/>
          </a:stretch>
        </p:blipFill>
        <p:spPr bwMode="auto">
          <a:xfrm>
            <a:off x="0" y="228600"/>
            <a:ext cx="1963738" cy="838200"/>
          </a:xfrm>
          <a:prstGeom prst="rect">
            <a:avLst/>
          </a:prstGeom>
          <a:noFill/>
          <a:ln w="9525">
            <a:noFill/>
            <a:miter lim="800000"/>
            <a:headEnd/>
            <a:tailEnd/>
          </a:ln>
        </p:spPr>
      </p:pic>
      <p:sp>
        <p:nvSpPr>
          <p:cNvPr id="2" name="Title 1"/>
          <p:cNvSpPr>
            <a:spLocks noGrp="1"/>
          </p:cNvSpPr>
          <p:nvPr>
            <p:ph type="title"/>
          </p:nvPr>
        </p:nvSpPr>
        <p:spPr>
          <a:xfrm>
            <a:off x="152400" y="76200"/>
            <a:ext cx="8229600" cy="1143000"/>
          </a:xfrm>
        </p:spPr>
        <p:txBody>
          <a:bodyPr/>
          <a:lstStyle/>
          <a:p>
            <a:pPr algn="ctr"/>
            <a:r>
              <a:rPr lang="en-US" b="1" dirty="0" smtClean="0"/>
              <a:t>…or this     </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lide14.jpg"/>
          <p:cNvPicPr>
            <a:picLocks noChangeAspect="1"/>
          </p:cNvPicPr>
          <p:nvPr/>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95400" y="0"/>
            <a:ext cx="5410200" cy="1143000"/>
          </a:xfrm>
          <a:solidFill>
            <a:schemeClr val="bg1"/>
          </a:solidFill>
        </p:spPr>
        <p:txBody>
          <a:bodyPr>
            <a:normAutofit/>
          </a:bodyPr>
          <a:lstStyle/>
          <a:p>
            <a:r>
              <a:rPr lang="en-US" sz="4000" b="1" dirty="0" smtClean="0"/>
              <a:t>..or this  (CR NIC)</a:t>
            </a:r>
            <a:endParaRPr lang="en-US" sz="4000" b="1" dirty="0"/>
          </a:p>
        </p:txBody>
      </p:sp>
      <p:sp>
        <p:nvSpPr>
          <p:cNvPr id="4" name="TextBox 3"/>
          <p:cNvSpPr txBox="1"/>
          <p:nvPr/>
        </p:nvSpPr>
        <p:spPr>
          <a:xfrm>
            <a:off x="762000" y="2747665"/>
            <a:ext cx="1600200" cy="646331"/>
          </a:xfrm>
          <a:prstGeom prst="rect">
            <a:avLst/>
          </a:prstGeom>
          <a:noFill/>
          <a:ln>
            <a:solidFill>
              <a:schemeClr val="tx1"/>
            </a:solidFill>
          </a:ln>
        </p:spPr>
        <p:txBody>
          <a:bodyPr wrap="square" rtlCol="0">
            <a:spAutoFit/>
          </a:bodyPr>
          <a:lstStyle/>
          <a:p>
            <a:pPr algn="ctr"/>
            <a:r>
              <a:rPr lang="en-US" b="1" dirty="0" smtClean="0"/>
              <a:t>Offline Laptop with TPM</a:t>
            </a:r>
            <a:endParaRPr lang="en-US" b="1" dirty="0"/>
          </a:p>
        </p:txBody>
      </p:sp>
      <p:sp>
        <p:nvSpPr>
          <p:cNvPr id="5" name="TextBox 4"/>
          <p:cNvSpPr txBox="1"/>
          <p:nvPr/>
        </p:nvSpPr>
        <p:spPr>
          <a:xfrm>
            <a:off x="5168484" y="2797433"/>
            <a:ext cx="1600200" cy="923330"/>
          </a:xfrm>
          <a:prstGeom prst="rect">
            <a:avLst/>
          </a:prstGeom>
          <a:noFill/>
          <a:ln>
            <a:solidFill>
              <a:schemeClr val="tx1"/>
            </a:solidFill>
          </a:ln>
        </p:spPr>
        <p:txBody>
          <a:bodyPr wrap="square" rtlCol="0">
            <a:spAutoFit/>
          </a:bodyPr>
          <a:lstStyle/>
          <a:p>
            <a:pPr algn="ctr"/>
            <a:r>
              <a:rPr lang="en-US" b="1" dirty="0" smtClean="0"/>
              <a:t>Online/off-net DNSSEC Signer with TPM</a:t>
            </a:r>
            <a:endParaRPr lang="en-US" b="1"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720763"/>
            <a:ext cx="0" cy="25777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b="1" dirty="0" smtClean="0"/>
              <a:t>Generate ZSKs</a:t>
            </a:r>
            <a:endParaRPr lang="en-US" b="1"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b="1" dirty="0" smtClean="0"/>
              <a:t>Transport public half of ZSKs</a:t>
            </a:r>
            <a:endParaRPr lang="en-US" b="1"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b="1" dirty="0" smtClean="0"/>
              <a:t>Generate KSK</a:t>
            </a:r>
            <a:endParaRPr lang="en-US" b="1"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b="1" dirty="0" smtClean="0"/>
              <a:t>Sign ZSKs with KSK</a:t>
            </a:r>
            <a:endParaRPr lang="en-US" b="1" dirty="0"/>
          </a:p>
        </p:txBody>
      </p:sp>
      <p:sp>
        <p:nvSpPr>
          <p:cNvPr id="22" name="TextBox 21"/>
          <p:cNvSpPr txBox="1"/>
          <p:nvPr/>
        </p:nvSpPr>
        <p:spPr>
          <a:xfrm>
            <a:off x="2971800" y="1600200"/>
            <a:ext cx="1628931" cy="923330"/>
          </a:xfrm>
          <a:prstGeom prst="rect">
            <a:avLst/>
          </a:prstGeom>
          <a:noFill/>
          <a:ln>
            <a:noFill/>
          </a:ln>
        </p:spPr>
        <p:txBody>
          <a:bodyPr wrap="square" rtlCol="0">
            <a:spAutoFit/>
          </a:bodyPr>
          <a:lstStyle/>
          <a:p>
            <a:pPr algn="ctr"/>
            <a:r>
              <a:rPr lang="en-US" b="1" dirty="0" smtClean="0"/>
              <a:t>Transport KSK signed DNSKEY </a:t>
            </a:r>
            <a:r>
              <a:rPr lang="en-US" b="1" dirty="0" err="1" smtClean="0"/>
              <a:t>RRsets</a:t>
            </a:r>
            <a:endParaRPr lang="en-US" b="1" dirty="0"/>
          </a:p>
        </p:txBody>
      </p:sp>
      <p:sp>
        <p:nvSpPr>
          <p:cNvPr id="23" name="TextBox 22"/>
          <p:cNvSpPr txBox="1"/>
          <p:nvPr/>
        </p:nvSpPr>
        <p:spPr>
          <a:xfrm>
            <a:off x="6389558" y="2053798"/>
            <a:ext cx="1600200" cy="646331"/>
          </a:xfrm>
          <a:prstGeom prst="rect">
            <a:avLst/>
          </a:prstGeom>
          <a:noFill/>
          <a:ln>
            <a:noFill/>
          </a:ln>
        </p:spPr>
        <p:txBody>
          <a:bodyPr wrap="square" rtlCol="0">
            <a:spAutoFit/>
          </a:bodyPr>
          <a:lstStyle/>
          <a:p>
            <a:pPr algn="ctr"/>
            <a:r>
              <a:rPr lang="en-US" b="1" dirty="0" smtClean="0"/>
              <a:t>Sign zones with ZSK</a:t>
            </a:r>
            <a:endParaRPr lang="en-US" b="1" dirty="0"/>
          </a:p>
        </p:txBody>
      </p:sp>
      <p:sp>
        <p:nvSpPr>
          <p:cNvPr id="24" name="TextBox 23"/>
          <p:cNvSpPr txBox="1"/>
          <p:nvPr/>
        </p:nvSpPr>
        <p:spPr>
          <a:xfrm>
            <a:off x="7189658" y="2931467"/>
            <a:ext cx="838200" cy="646331"/>
          </a:xfrm>
          <a:prstGeom prst="rect">
            <a:avLst/>
          </a:prstGeom>
          <a:noFill/>
          <a:ln>
            <a:noFill/>
          </a:ln>
        </p:spPr>
        <p:txBody>
          <a:bodyPr wrap="square" rtlCol="0">
            <a:spAutoFit/>
          </a:bodyPr>
          <a:lstStyle/>
          <a:p>
            <a:pPr algn="ctr"/>
            <a:r>
              <a:rPr lang="en-US" b="1" dirty="0" smtClean="0"/>
              <a:t>signed</a:t>
            </a:r>
          </a:p>
          <a:p>
            <a:pPr algn="ctr"/>
            <a:r>
              <a:rPr lang="en-US" b="1" dirty="0" smtClean="0"/>
              <a:t>zone</a:t>
            </a:r>
            <a:endParaRPr lang="en-US" b="1" dirty="0"/>
          </a:p>
        </p:txBody>
      </p:sp>
      <p:sp>
        <p:nvSpPr>
          <p:cNvPr id="25" name="TextBox 24"/>
          <p:cNvSpPr txBox="1"/>
          <p:nvPr/>
        </p:nvSpPr>
        <p:spPr>
          <a:xfrm>
            <a:off x="5435184" y="1846302"/>
            <a:ext cx="1066800" cy="646331"/>
          </a:xfrm>
          <a:prstGeom prst="rect">
            <a:avLst/>
          </a:prstGeom>
          <a:noFill/>
          <a:ln>
            <a:noFill/>
          </a:ln>
        </p:spPr>
        <p:txBody>
          <a:bodyPr wrap="square" rtlCol="0">
            <a:spAutoFit/>
          </a:bodyPr>
          <a:lstStyle/>
          <a:p>
            <a:pPr algn="ctr"/>
            <a:r>
              <a:rPr lang="en-US" b="1" dirty="0" smtClean="0"/>
              <a:t>unsigned</a:t>
            </a:r>
          </a:p>
          <a:p>
            <a:pPr algn="ctr"/>
            <a:r>
              <a:rPr lang="en-US" b="1" dirty="0" smtClean="0"/>
              <a:t>zone</a:t>
            </a:r>
            <a:endParaRPr lang="en-US" b="1"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93996"/>
            <a:ext cx="0" cy="229969"/>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82834" y="4387334"/>
            <a:ext cx="571500" cy="276999"/>
          </a:xfrm>
          <a:prstGeom prst="rect">
            <a:avLst/>
          </a:prstGeom>
          <a:noFill/>
          <a:ln>
            <a:noFill/>
          </a:ln>
        </p:spPr>
        <p:txBody>
          <a:bodyPr wrap="square" rtlCol="0">
            <a:spAutoFit/>
          </a:bodyPr>
          <a:lstStyle/>
          <a:p>
            <a:pPr algn="ctr"/>
            <a:r>
              <a:rPr lang="en-US" sz="1200" b="1" dirty="0" smtClean="0"/>
              <a:t>ZSKs</a:t>
            </a:r>
            <a:endParaRPr lang="en-US" sz="1200" b="1"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b="1" dirty="0" smtClean="0"/>
              <a:t>KSK</a:t>
            </a:r>
            <a:endParaRPr lang="en-US" sz="1200" b="1"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646331"/>
          </a:xfrm>
          <a:prstGeom prst="rect">
            <a:avLst/>
          </a:prstGeom>
          <a:noFill/>
          <a:ln>
            <a:noFill/>
          </a:ln>
        </p:spPr>
        <p:txBody>
          <a:bodyPr wrap="square" rtlCol="0">
            <a:spAutoFit/>
          </a:bodyPr>
          <a:lstStyle/>
          <a:p>
            <a:pPr algn="ctr"/>
            <a:r>
              <a:rPr lang="en-US" b="1" dirty="0" smtClean="0"/>
              <a:t>Secure Off-line Environment</a:t>
            </a:r>
            <a:endParaRPr lang="en-US" b="1" dirty="0"/>
          </a:p>
        </p:txBody>
      </p:sp>
      <p:pic>
        <p:nvPicPr>
          <p:cNvPr id="29" name="Picture 2"/>
          <p:cNvPicPr>
            <a:picLocks noChangeAspect="1" noChangeArrowheads="1"/>
          </p:cNvPicPr>
          <p:nvPr/>
        </p:nvPicPr>
        <p:blipFill>
          <a:blip r:embed="rId4" cstate="print"/>
          <a:srcRect/>
          <a:stretch>
            <a:fillRect/>
          </a:stretch>
        </p:blipFill>
        <p:spPr bwMode="auto">
          <a:xfrm>
            <a:off x="6477000" y="228600"/>
            <a:ext cx="1362075" cy="1019175"/>
          </a:xfrm>
          <a:prstGeom prst="rect">
            <a:avLst/>
          </a:prstGeom>
          <a:noFill/>
          <a:ln w="9525">
            <a:noFill/>
            <a:miter lim="800000"/>
            <a:headEnd/>
            <a:tailEnd/>
          </a:ln>
        </p:spPr>
      </p:pic>
      <p:sp>
        <p:nvSpPr>
          <p:cNvPr id="31" name="TextBox 30"/>
          <p:cNvSpPr txBox="1"/>
          <p:nvPr/>
        </p:nvSpPr>
        <p:spPr>
          <a:xfrm>
            <a:off x="184785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linds(horizontal)">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
                                        </p:tgtEl>
                                        <p:attrNameLst>
                                          <p:attrName>style.visibility</p:attrName>
                                        </p:attrNameLst>
                                      </p:cBhvr>
                                      <p:to>
                                        <p:strVal val="visible"/>
                                      </p:to>
                                    </p:set>
                                    <p:anim calcmode="lin" valueType="num">
                                      <p:cBhvr additive="base">
                                        <p:cTn id="89" dur="500" fill="hold"/>
                                        <p:tgtEl>
                                          <p:spTgt spid="8"/>
                                        </p:tgtEl>
                                        <p:attrNameLst>
                                          <p:attrName>ppt_x</p:attrName>
                                        </p:attrNameLst>
                                      </p:cBhvr>
                                      <p:tavLst>
                                        <p:tav tm="0">
                                          <p:val>
                                            <p:strVal val="#ppt_x"/>
                                          </p:val>
                                        </p:tav>
                                        <p:tav tm="100000">
                                          <p:val>
                                            <p:strVal val="#ppt_x"/>
                                          </p:val>
                                        </p:tav>
                                      </p:tavLst>
                                    </p:anim>
                                    <p:anim calcmode="lin" valueType="num">
                                      <p:cBhvr additive="base">
                                        <p:cTn id="90" dur="500" fill="hold"/>
                                        <p:tgtEl>
                                          <p:spTgt spid="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500" fill="hold"/>
                                        <p:tgtEl>
                                          <p:spTgt spid="25"/>
                                        </p:tgtEl>
                                        <p:attrNameLst>
                                          <p:attrName>ppt_x</p:attrName>
                                        </p:attrNameLst>
                                      </p:cBhvr>
                                      <p:tavLst>
                                        <p:tav tm="0">
                                          <p:val>
                                            <p:strVal val="#ppt_x"/>
                                          </p:val>
                                        </p:tav>
                                        <p:tav tm="100000">
                                          <p:val>
                                            <p:strVal val="#ppt_x"/>
                                          </p:val>
                                        </p:tav>
                                      </p:tavLst>
                                    </p:anim>
                                    <p:anim calcmode="lin" valueType="num">
                                      <p:cBhvr additive="base">
                                        <p:cTn id="9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additive="base">
                                        <p:cTn id="105" dur="500" fill="hold"/>
                                        <p:tgtEl>
                                          <p:spTgt spid="9"/>
                                        </p:tgtEl>
                                        <p:attrNameLst>
                                          <p:attrName>ppt_x</p:attrName>
                                        </p:attrNameLst>
                                      </p:cBhvr>
                                      <p:tavLst>
                                        <p:tav tm="0">
                                          <p:val>
                                            <p:strVal val="#ppt_x"/>
                                          </p:val>
                                        </p:tav>
                                        <p:tav tm="100000">
                                          <p:val>
                                            <p:strVal val="#ppt_x"/>
                                          </p:val>
                                        </p:tav>
                                      </p:tavLst>
                                    </p:anim>
                                    <p:anim calcmode="lin" valueType="num">
                                      <p:cBhvr additive="base">
                                        <p:cTn id="106" dur="500" fill="hold"/>
                                        <p:tgtEl>
                                          <p:spTgt spid="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19" grpId="0"/>
      <p:bldP spid="20" grpId="0"/>
      <p:bldP spid="21" grpId="0"/>
      <p:bldP spid="22" grpId="0"/>
      <p:bldP spid="23" grpId="0"/>
      <p:bldP spid="24" grpId="0"/>
      <p:bldP spid="25" grpId="0"/>
      <p:bldP spid="26" grpId="0" animBg="1"/>
      <p:bldP spid="39" grpId="0"/>
      <p:bldP spid="43"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28194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34285" y="1981200"/>
            <a:ext cx="2566116" cy="3810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7997" y="2362200"/>
            <a:ext cx="2330003" cy="3352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38200" y="2819400"/>
            <a:ext cx="2057400" cy="2819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3"/>
          <p:cNvSpPr txBox="1">
            <a:spLocks noChangeArrowheads="1"/>
          </p:cNvSpPr>
          <p:nvPr/>
        </p:nvSpPr>
        <p:spPr bwMode="auto">
          <a:xfrm>
            <a:off x="914400" y="3810000"/>
            <a:ext cx="1371600" cy="369332"/>
          </a:xfrm>
          <a:prstGeom prst="rect">
            <a:avLst/>
          </a:prstGeom>
          <a:noFill/>
          <a:ln w="25400">
            <a:solidFill>
              <a:schemeClr val="tx1"/>
            </a:solidFill>
            <a:miter lim="800000"/>
            <a:headEnd/>
            <a:tailEnd/>
          </a:ln>
        </p:spPr>
        <p:txBody>
          <a:bodyPr wrap="square">
            <a:spAutoFit/>
          </a:bodyPr>
          <a:lstStyle/>
          <a:p>
            <a:r>
              <a:rPr lang="en-US" dirty="0" smtClean="0"/>
              <a:t>KSK on FD</a:t>
            </a:r>
            <a:endParaRPr lang="en-US" dirty="0"/>
          </a:p>
        </p:txBody>
      </p:sp>
      <p:sp>
        <p:nvSpPr>
          <p:cNvPr id="10" name="TextBox 6"/>
          <p:cNvSpPr txBox="1">
            <a:spLocks noChangeArrowheads="1"/>
          </p:cNvSpPr>
          <p:nvPr/>
        </p:nvSpPr>
        <p:spPr bwMode="auto">
          <a:xfrm>
            <a:off x="914400" y="5181601"/>
            <a:ext cx="990600" cy="369332"/>
          </a:xfrm>
          <a:prstGeom prst="rect">
            <a:avLst/>
          </a:prstGeom>
          <a:noFill/>
          <a:ln w="25400">
            <a:solidFill>
              <a:schemeClr val="tx1"/>
            </a:solidFill>
            <a:miter lim="800000"/>
            <a:headEnd/>
            <a:tailEnd/>
          </a:ln>
        </p:spPr>
        <p:txBody>
          <a:bodyPr wrap="square">
            <a:spAutoFit/>
          </a:bodyPr>
          <a:lstStyle/>
          <a:p>
            <a:r>
              <a:rPr lang="en-US" dirty="0" smtClean="0"/>
              <a:t>RNG</a:t>
            </a:r>
            <a:endParaRPr lang="en-US" dirty="0"/>
          </a:p>
        </p:txBody>
      </p:sp>
      <p:sp>
        <p:nvSpPr>
          <p:cNvPr id="11" name="TextBox 10"/>
          <p:cNvSpPr txBox="1">
            <a:spLocks noChangeArrowheads="1"/>
          </p:cNvSpPr>
          <p:nvPr/>
        </p:nvSpPr>
        <p:spPr bwMode="auto">
          <a:xfrm>
            <a:off x="914400" y="4724400"/>
            <a:ext cx="1295400" cy="369888"/>
          </a:xfrm>
          <a:prstGeom prst="rect">
            <a:avLst/>
          </a:prstGeom>
          <a:noFill/>
          <a:ln w="25400">
            <a:solidFill>
              <a:schemeClr val="tx1"/>
            </a:solidFill>
            <a:miter lim="800000"/>
            <a:headEnd/>
            <a:tailEnd/>
          </a:ln>
        </p:spPr>
        <p:txBody>
          <a:bodyPr>
            <a:spAutoFit/>
          </a:bodyPr>
          <a:lstStyle/>
          <a:p>
            <a:r>
              <a:rPr lang="en-US" dirty="0"/>
              <a:t>laptop</a:t>
            </a:r>
          </a:p>
        </p:txBody>
      </p:sp>
      <p:sp>
        <p:nvSpPr>
          <p:cNvPr id="12" name="TextBox 11"/>
          <p:cNvSpPr txBox="1">
            <a:spLocks noChangeArrowheads="1"/>
          </p:cNvSpPr>
          <p:nvPr/>
        </p:nvSpPr>
        <p:spPr bwMode="auto">
          <a:xfrm>
            <a:off x="914400" y="4267200"/>
            <a:ext cx="1828800" cy="369888"/>
          </a:xfrm>
          <a:prstGeom prst="rect">
            <a:avLst/>
          </a:prstGeom>
          <a:noFill/>
          <a:ln w="25400">
            <a:solidFill>
              <a:schemeClr val="tx1"/>
            </a:solidFill>
            <a:miter lim="800000"/>
            <a:headEnd/>
            <a:tailEnd/>
          </a:ln>
        </p:spPr>
        <p:txBody>
          <a:bodyPr>
            <a:spAutoFit/>
          </a:bodyPr>
          <a:lstStyle/>
          <a:p>
            <a:r>
              <a:rPr lang="en-US" dirty="0"/>
              <a:t>Live O/S DVD</a:t>
            </a:r>
          </a:p>
        </p:txBody>
      </p:sp>
      <p:cxnSp>
        <p:nvCxnSpPr>
          <p:cNvPr id="16" name="Straight Arrow Connector 15"/>
          <p:cNvCxnSpPr/>
          <p:nvPr/>
        </p:nvCxnSpPr>
        <p:spPr bwMode="auto">
          <a:xfrm>
            <a:off x="3352800" y="45720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23"/>
          <p:cNvSpPr txBox="1">
            <a:spLocks noChangeArrowheads="1"/>
          </p:cNvSpPr>
          <p:nvPr/>
        </p:nvSpPr>
        <p:spPr bwMode="auto">
          <a:xfrm>
            <a:off x="838200" y="2819400"/>
            <a:ext cx="1447800" cy="461963"/>
          </a:xfrm>
          <a:prstGeom prst="rect">
            <a:avLst/>
          </a:prstGeom>
          <a:noFill/>
          <a:ln w="25400">
            <a:noFill/>
            <a:miter lim="800000"/>
            <a:headEnd/>
            <a:tailEnd/>
          </a:ln>
        </p:spPr>
        <p:txBody>
          <a:bodyPr>
            <a:spAutoFit/>
          </a:bodyPr>
          <a:lstStyle/>
          <a:p>
            <a:r>
              <a:rPr lang="en-US" sz="2400" b="1" i="1" dirty="0"/>
              <a:t>SAFE</a:t>
            </a:r>
          </a:p>
        </p:txBody>
      </p:sp>
      <p:sp>
        <p:nvSpPr>
          <p:cNvPr id="18" name="TextBox 23"/>
          <p:cNvSpPr txBox="1">
            <a:spLocks noChangeArrowheads="1"/>
          </p:cNvSpPr>
          <p:nvPr/>
        </p:nvSpPr>
        <p:spPr bwMode="auto">
          <a:xfrm>
            <a:off x="838200" y="2362200"/>
            <a:ext cx="1447800" cy="461665"/>
          </a:xfrm>
          <a:prstGeom prst="rect">
            <a:avLst/>
          </a:prstGeom>
          <a:noFill/>
          <a:ln w="25400">
            <a:noFill/>
            <a:miter lim="800000"/>
            <a:headEnd/>
            <a:tailEnd/>
          </a:ln>
        </p:spPr>
        <p:txBody>
          <a:bodyPr wrap="square">
            <a:spAutoFit/>
          </a:bodyPr>
          <a:lstStyle/>
          <a:p>
            <a:r>
              <a:rPr lang="en-US" sz="2400" b="1" i="1" dirty="0"/>
              <a:t>RACK</a:t>
            </a:r>
          </a:p>
        </p:txBody>
      </p:sp>
      <p:sp>
        <p:nvSpPr>
          <p:cNvPr id="19" name="TextBox 18"/>
          <p:cNvSpPr txBox="1">
            <a:spLocks noChangeArrowheads="1"/>
          </p:cNvSpPr>
          <p:nvPr/>
        </p:nvSpPr>
        <p:spPr bwMode="auto">
          <a:xfrm>
            <a:off x="838200" y="1981200"/>
            <a:ext cx="1447800" cy="461963"/>
          </a:xfrm>
          <a:prstGeom prst="rect">
            <a:avLst/>
          </a:prstGeom>
          <a:noFill/>
          <a:ln w="25400">
            <a:noFill/>
            <a:miter lim="800000"/>
            <a:headEnd/>
            <a:tailEnd/>
          </a:ln>
        </p:spPr>
        <p:txBody>
          <a:bodyPr>
            <a:spAutoFit/>
          </a:bodyPr>
          <a:lstStyle/>
          <a:p>
            <a:r>
              <a:rPr lang="en-US" sz="2400" b="1" i="1" dirty="0"/>
              <a:t>CAGE</a:t>
            </a:r>
          </a:p>
        </p:txBody>
      </p:sp>
      <p:sp>
        <p:nvSpPr>
          <p:cNvPr id="20" name="TextBox 23"/>
          <p:cNvSpPr txBox="1">
            <a:spLocks noChangeArrowheads="1"/>
          </p:cNvSpPr>
          <p:nvPr/>
        </p:nvSpPr>
        <p:spPr bwMode="auto">
          <a:xfrm>
            <a:off x="685800" y="16002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21" name="TextBox 3"/>
          <p:cNvSpPr txBox="1">
            <a:spLocks noChangeArrowheads="1"/>
          </p:cNvSpPr>
          <p:nvPr/>
        </p:nvSpPr>
        <p:spPr bwMode="auto">
          <a:xfrm>
            <a:off x="838200" y="3200400"/>
            <a:ext cx="1905000" cy="646331"/>
          </a:xfrm>
          <a:prstGeom prst="rect">
            <a:avLst/>
          </a:prstGeom>
          <a:noFill/>
          <a:ln w="25400">
            <a:noFill/>
            <a:miter lim="800000"/>
            <a:headEnd/>
            <a:tailEnd/>
          </a:ln>
        </p:spPr>
        <p:txBody>
          <a:bodyPr wrap="square">
            <a:spAutoFit/>
          </a:bodyPr>
          <a:lstStyle/>
          <a:p>
            <a:r>
              <a:rPr lang="en-US" dirty="0" smtClean="0"/>
              <a:t>All in tamper evident bags</a:t>
            </a:r>
            <a:endParaRPr lang="en-US" dirty="0"/>
          </a:p>
        </p:txBody>
      </p:sp>
      <p:cxnSp>
        <p:nvCxnSpPr>
          <p:cNvPr id="48" name="Straight Arrow Connector 47"/>
          <p:cNvCxnSpPr/>
          <p:nvPr/>
        </p:nvCxnSpPr>
        <p:spPr bwMode="auto">
          <a:xfrm>
            <a:off x="3352800" y="4343400"/>
            <a:ext cx="1219200"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72000" y="1905000"/>
            <a:ext cx="2514600" cy="3810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648200" y="2286000"/>
            <a:ext cx="2286000" cy="3276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4724400" y="2743200"/>
            <a:ext cx="2057400" cy="2743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3"/>
          <p:cNvSpPr txBox="1">
            <a:spLocks noChangeArrowheads="1"/>
          </p:cNvSpPr>
          <p:nvPr/>
        </p:nvSpPr>
        <p:spPr bwMode="auto">
          <a:xfrm>
            <a:off x="5638800" y="2743200"/>
            <a:ext cx="1066800" cy="461963"/>
          </a:xfrm>
          <a:prstGeom prst="rect">
            <a:avLst/>
          </a:prstGeom>
          <a:noFill/>
          <a:ln w="25400">
            <a:noFill/>
            <a:miter lim="800000"/>
            <a:headEnd/>
            <a:tailEnd/>
          </a:ln>
        </p:spPr>
        <p:txBody>
          <a:bodyPr wrap="square">
            <a:spAutoFit/>
          </a:bodyPr>
          <a:lstStyle/>
          <a:p>
            <a:r>
              <a:rPr lang="en-US" sz="2400" b="1" i="1" dirty="0"/>
              <a:t>RACK</a:t>
            </a:r>
          </a:p>
        </p:txBody>
      </p:sp>
      <p:sp>
        <p:nvSpPr>
          <p:cNvPr id="56" name="TextBox 23"/>
          <p:cNvSpPr txBox="1">
            <a:spLocks noChangeArrowheads="1"/>
          </p:cNvSpPr>
          <p:nvPr/>
        </p:nvSpPr>
        <p:spPr bwMode="auto">
          <a:xfrm>
            <a:off x="5715000" y="2362200"/>
            <a:ext cx="1447800" cy="461963"/>
          </a:xfrm>
          <a:prstGeom prst="rect">
            <a:avLst/>
          </a:prstGeom>
          <a:noFill/>
          <a:ln w="25400">
            <a:noFill/>
            <a:miter lim="800000"/>
            <a:headEnd/>
            <a:tailEnd/>
          </a:ln>
        </p:spPr>
        <p:txBody>
          <a:bodyPr>
            <a:spAutoFit/>
          </a:bodyPr>
          <a:lstStyle/>
          <a:p>
            <a:r>
              <a:rPr lang="en-US" sz="2400" b="1" i="1" dirty="0"/>
              <a:t>CAGE</a:t>
            </a:r>
          </a:p>
        </p:txBody>
      </p:sp>
      <p:sp>
        <p:nvSpPr>
          <p:cNvPr id="57" name="TextBox 23"/>
          <p:cNvSpPr txBox="1">
            <a:spLocks noChangeArrowheads="1"/>
          </p:cNvSpPr>
          <p:nvPr/>
        </p:nvSpPr>
        <p:spPr bwMode="auto">
          <a:xfrm>
            <a:off x="4648200" y="1905000"/>
            <a:ext cx="2743200" cy="461963"/>
          </a:xfrm>
          <a:prstGeom prst="rect">
            <a:avLst/>
          </a:prstGeom>
          <a:noFill/>
          <a:ln w="25400">
            <a:noFill/>
            <a:miter lim="800000"/>
            <a:headEnd/>
            <a:tailEnd/>
          </a:ln>
        </p:spPr>
        <p:txBody>
          <a:bodyPr>
            <a:spAutoFit/>
          </a:bodyPr>
          <a:lstStyle/>
          <a:p>
            <a:r>
              <a:rPr lang="en-US" sz="2400" b="1" i="1" dirty="0"/>
              <a:t>DATA CENTER</a:t>
            </a:r>
          </a:p>
        </p:txBody>
      </p:sp>
      <p:sp>
        <p:nvSpPr>
          <p:cNvPr id="58" name="TextBox 9"/>
          <p:cNvSpPr txBox="1">
            <a:spLocks noChangeArrowheads="1"/>
          </p:cNvSpPr>
          <p:nvPr/>
        </p:nvSpPr>
        <p:spPr bwMode="auto">
          <a:xfrm>
            <a:off x="5257800" y="4419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59" name="TextBox 10"/>
          <p:cNvSpPr txBox="1">
            <a:spLocks noChangeArrowheads="1"/>
          </p:cNvSpPr>
          <p:nvPr/>
        </p:nvSpPr>
        <p:spPr bwMode="auto">
          <a:xfrm>
            <a:off x="5257800" y="49530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60" name="Straight Arrow Connector 59"/>
          <p:cNvCxnSpPr>
            <a:stCxn id="62" idx="3"/>
          </p:cNvCxnSpPr>
          <p:nvPr/>
        </p:nvCxnSpPr>
        <p:spPr>
          <a:xfrm>
            <a:off x="54102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61" name="Group 35"/>
          <p:cNvGrpSpPr>
            <a:grpSpLocks/>
          </p:cNvGrpSpPr>
          <p:nvPr/>
        </p:nvGrpSpPr>
        <p:grpSpPr bwMode="auto">
          <a:xfrm>
            <a:off x="4876800" y="3124200"/>
            <a:ext cx="1295400" cy="990600"/>
            <a:chOff x="2438400" y="1371600"/>
            <a:chExt cx="1295400" cy="990600"/>
          </a:xfrm>
        </p:grpSpPr>
        <p:sp>
          <p:nvSpPr>
            <p:cNvPr id="62" name="Flowchart: Magnetic Disk 61"/>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grpSp>
        <p:nvGrpSpPr>
          <p:cNvPr id="49" name="Group 48"/>
          <p:cNvGrpSpPr/>
          <p:nvPr/>
        </p:nvGrpSpPr>
        <p:grpSpPr>
          <a:xfrm>
            <a:off x="6019800" y="3352800"/>
            <a:ext cx="762000" cy="762000"/>
            <a:chOff x="3810000" y="2209800"/>
            <a:chExt cx="762000" cy="762000"/>
          </a:xfrm>
        </p:grpSpPr>
        <p:sp>
          <p:nvSpPr>
            <p:cNvPr id="50" name="Flowchart: Magnetic Disk 49"/>
            <p:cNvSpPr/>
            <p:nvPr/>
          </p:nvSpPr>
          <p:spPr bwMode="auto">
            <a:xfrm>
              <a:off x="3810000" y="2209800"/>
              <a:ext cx="685800" cy="7620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9"/>
            <p:cNvSpPr txBox="1">
              <a:spLocks noChangeArrowheads="1"/>
            </p:cNvSpPr>
            <p:nvPr/>
          </p:nvSpPr>
          <p:spPr bwMode="auto">
            <a:xfrm>
              <a:off x="3810000" y="2514600"/>
              <a:ext cx="762000" cy="369332"/>
            </a:xfrm>
            <a:prstGeom prst="rect">
              <a:avLst/>
            </a:prstGeom>
            <a:noFill/>
            <a:ln w="25400">
              <a:noFill/>
              <a:miter lim="800000"/>
              <a:headEnd/>
              <a:tailEnd/>
            </a:ln>
          </p:spPr>
          <p:txBody>
            <a:bodyPr wrap="square">
              <a:spAutoFit/>
            </a:bodyPr>
            <a:lstStyle/>
            <a:p>
              <a:r>
                <a:rPr lang="en-US" dirty="0" smtClean="0"/>
                <a:t>ZSKs</a:t>
              </a:r>
              <a:endParaRPr lang="en-US" dirty="0"/>
            </a:p>
          </p:txBody>
        </p:sp>
      </p:grpSp>
      <p:cxnSp>
        <p:nvCxnSpPr>
          <p:cNvPr id="64" name="Straight Arrow Connector 63"/>
          <p:cNvCxnSpPr/>
          <p:nvPr/>
        </p:nvCxnSpPr>
        <p:spPr>
          <a:xfrm>
            <a:off x="6400800" y="4114800"/>
            <a:ext cx="0" cy="30480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66" name="TextBox 22"/>
          <p:cNvSpPr txBox="1">
            <a:spLocks noChangeArrowheads="1"/>
          </p:cNvSpPr>
          <p:nvPr/>
        </p:nvSpPr>
        <p:spPr bwMode="auto">
          <a:xfrm>
            <a:off x="3505200" y="3124200"/>
            <a:ext cx="859054" cy="1077218"/>
          </a:xfrm>
          <a:prstGeom prst="rect">
            <a:avLst/>
          </a:prstGeom>
          <a:noFill/>
          <a:ln w="25400">
            <a:solidFill>
              <a:schemeClr val="tx1"/>
            </a:solidFill>
            <a:miter lim="800000"/>
            <a:headEnd/>
            <a:tailEnd/>
          </a:ln>
        </p:spPr>
        <p:txBody>
          <a:bodyPr wrap="square">
            <a:spAutoFit/>
          </a:bodyPr>
          <a:lstStyle/>
          <a:p>
            <a:r>
              <a:rPr lang="en-US" sz="1600" b="1" dirty="0" smtClean="0"/>
              <a:t>FD with public ZSKs</a:t>
            </a:r>
            <a:endParaRPr lang="en-US" sz="1600" b="1" dirty="0"/>
          </a:p>
        </p:txBody>
      </p:sp>
      <p:sp>
        <p:nvSpPr>
          <p:cNvPr id="68" name="TextBox 22"/>
          <p:cNvSpPr txBox="1">
            <a:spLocks noChangeArrowheads="1"/>
          </p:cNvSpPr>
          <p:nvPr/>
        </p:nvSpPr>
        <p:spPr bwMode="auto">
          <a:xfrm>
            <a:off x="3505200" y="4800600"/>
            <a:ext cx="990600" cy="1323439"/>
          </a:xfrm>
          <a:prstGeom prst="rect">
            <a:avLst/>
          </a:prstGeom>
          <a:noFill/>
          <a:ln w="25400">
            <a:solidFill>
              <a:schemeClr val="tx1"/>
            </a:solidFill>
            <a:miter lim="800000"/>
            <a:headEnd/>
            <a:tailEnd/>
          </a:ln>
        </p:spPr>
        <p:txBody>
          <a:bodyPr wrap="square">
            <a:spAutoFit/>
          </a:bodyPr>
          <a:lstStyle/>
          <a:p>
            <a:r>
              <a:rPr lang="en-US" sz="1600" b="1" dirty="0" smtClean="0"/>
              <a:t>FD with KSK signed DNSKEY </a:t>
            </a:r>
            <a:r>
              <a:rPr lang="en-US" sz="1600" b="1" dirty="0" err="1" smtClean="0"/>
              <a:t>RRsets</a:t>
            </a:r>
            <a:endParaRPr lang="en-US" sz="1600" b="1" dirty="0"/>
          </a:p>
        </p:txBody>
      </p:sp>
      <p:sp>
        <p:nvSpPr>
          <p:cNvPr id="69" name="TextBox 26"/>
          <p:cNvSpPr txBox="1">
            <a:spLocks noChangeArrowheads="1"/>
          </p:cNvSpPr>
          <p:nvPr/>
        </p:nvSpPr>
        <p:spPr bwMode="auto">
          <a:xfrm>
            <a:off x="7467600" y="4876800"/>
            <a:ext cx="990600" cy="646113"/>
          </a:xfrm>
          <a:prstGeom prst="rect">
            <a:avLst/>
          </a:prstGeom>
          <a:noFill/>
          <a:ln w="25400">
            <a:solidFill>
              <a:schemeClr val="tx1"/>
            </a:solidFill>
            <a:miter lim="800000"/>
            <a:headEnd/>
            <a:tailEnd/>
          </a:ln>
        </p:spPr>
        <p:txBody>
          <a:bodyPr wrap="square">
            <a:spAutoFit/>
          </a:bodyPr>
          <a:lstStyle/>
          <a:p>
            <a:r>
              <a:rPr lang="en-US"/>
              <a:t>hidden master</a:t>
            </a:r>
          </a:p>
        </p:txBody>
      </p:sp>
      <p:cxnSp>
        <p:nvCxnSpPr>
          <p:cNvPr id="70" name="Straight Arrow Connector 69"/>
          <p:cNvCxnSpPr>
            <a:endCxn id="69" idx="1"/>
          </p:cNvCxnSpPr>
          <p:nvPr/>
        </p:nvCxnSpPr>
        <p:spPr>
          <a:xfrm>
            <a:off x="7086600" y="5181600"/>
            <a:ext cx="381000" cy="18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itle 2"/>
          <p:cNvSpPr>
            <a:spLocks noGrp="1"/>
          </p:cNvSpPr>
          <p:nvPr>
            <p:ph type="title"/>
          </p:nvPr>
        </p:nvSpPr>
        <p:spPr/>
        <p:txBody>
          <a:bodyPr>
            <a:normAutofit/>
          </a:bodyPr>
          <a:lstStyle/>
          <a:p>
            <a:pPr algn="ctr"/>
            <a:r>
              <a:rPr lang="en-US" sz="4000" b="1" dirty="0" smtClean="0"/>
              <a:t>…or even this</a:t>
            </a:r>
            <a:endParaRPr lang="en-US" sz="4000" b="1" dirty="0"/>
          </a:p>
        </p:txBody>
      </p:sp>
      <p:sp>
        <p:nvSpPr>
          <p:cNvPr id="78" name="TextBox 22"/>
          <p:cNvSpPr txBox="1">
            <a:spLocks noChangeArrowheads="1"/>
          </p:cNvSpPr>
          <p:nvPr/>
        </p:nvSpPr>
        <p:spPr bwMode="auto">
          <a:xfrm>
            <a:off x="990600" y="1143000"/>
            <a:ext cx="2209800" cy="523220"/>
          </a:xfrm>
          <a:prstGeom prst="rect">
            <a:avLst/>
          </a:prstGeom>
          <a:noFill/>
          <a:ln w="25400">
            <a:noFill/>
            <a:miter lim="800000"/>
            <a:headEnd/>
            <a:tailEnd/>
          </a:ln>
        </p:spPr>
        <p:txBody>
          <a:bodyPr wrap="square">
            <a:spAutoFit/>
          </a:bodyPr>
          <a:lstStyle/>
          <a:p>
            <a:r>
              <a:rPr lang="en-US" sz="2800" b="1" i="1" dirty="0" smtClean="0"/>
              <a:t>Off-line</a:t>
            </a:r>
            <a:endParaRPr lang="en-US" sz="2800" b="1" i="1" dirty="0"/>
          </a:p>
        </p:txBody>
      </p:sp>
      <p:sp>
        <p:nvSpPr>
          <p:cNvPr id="79" name="TextBox 22"/>
          <p:cNvSpPr txBox="1">
            <a:spLocks noChangeArrowheads="1"/>
          </p:cNvSpPr>
          <p:nvPr/>
        </p:nvSpPr>
        <p:spPr bwMode="auto">
          <a:xfrm>
            <a:off x="4724400" y="1447800"/>
            <a:ext cx="2209800" cy="523220"/>
          </a:xfrm>
          <a:prstGeom prst="rect">
            <a:avLst/>
          </a:prstGeom>
          <a:noFill/>
          <a:ln w="25400">
            <a:noFill/>
            <a:miter lim="800000"/>
            <a:headEnd/>
            <a:tailEnd/>
          </a:ln>
        </p:spPr>
        <p:txBody>
          <a:bodyPr wrap="square">
            <a:spAutoFit/>
          </a:bodyPr>
          <a:lstStyle/>
          <a:p>
            <a:r>
              <a:rPr lang="en-US" sz="2800" b="1" i="1" dirty="0" smtClean="0"/>
              <a:t>Off-net</a:t>
            </a:r>
            <a:endParaRPr lang="en-US" sz="28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Terminology</a:t>
            </a:r>
            <a:endParaRPr lang="en-US" b="1" dirty="0"/>
          </a:p>
        </p:txBody>
      </p:sp>
      <p:sp>
        <p:nvSpPr>
          <p:cNvPr id="3" name="Content Placeholder 2"/>
          <p:cNvSpPr>
            <a:spLocks noGrp="1"/>
          </p:cNvSpPr>
          <p:nvPr>
            <p:ph idx="1"/>
          </p:nvPr>
        </p:nvSpPr>
        <p:spPr/>
        <p:txBody>
          <a:bodyPr>
            <a:normAutofit/>
          </a:bodyPr>
          <a:lstStyle/>
          <a:p>
            <a:pPr>
              <a:buNone/>
            </a:pPr>
            <a:r>
              <a:rPr lang="en-US" dirty="0" smtClean="0"/>
              <a:t>Registrant (Content)</a:t>
            </a:r>
            <a:r>
              <a:rPr lang="en-US" dirty="0" smtClean="0">
                <a:sym typeface="Wingdings" pitchFamily="2" charset="2"/>
              </a:rPr>
              <a:t></a:t>
            </a:r>
            <a:r>
              <a:rPr lang="en-US" dirty="0">
                <a:sym typeface="Wingdings" pitchFamily="2" charset="2"/>
              </a:rPr>
              <a:t>Registrar</a:t>
            </a:r>
            <a:r>
              <a:rPr lang="en-US" dirty="0" smtClean="0">
                <a:sym typeface="Wingdings" pitchFamily="2" charset="2"/>
              </a:rPr>
              <a:t></a:t>
            </a:r>
          </a:p>
          <a:p>
            <a:pPr>
              <a:buNone/>
            </a:pPr>
            <a:r>
              <a:rPr lang="en-US" dirty="0">
                <a:sym typeface="Wingdings" pitchFamily="2" charset="2"/>
              </a:rPr>
              <a:t> </a:t>
            </a:r>
            <a:r>
              <a:rPr lang="en-US" dirty="0" smtClean="0">
                <a:sym typeface="Wingdings" pitchFamily="2" charset="2"/>
              </a:rPr>
              <a:t>     </a:t>
            </a:r>
            <a:r>
              <a:rPr lang="en-US" dirty="0">
                <a:sym typeface="Wingdings" pitchFamily="2" charset="2"/>
              </a:rPr>
              <a:t>Registry</a:t>
            </a:r>
            <a:r>
              <a:rPr lang="en-US" dirty="0" smtClean="0">
                <a:sym typeface="Wingdings" pitchFamily="2" charset="2"/>
              </a:rPr>
              <a:t>Root</a:t>
            </a:r>
          </a:p>
          <a:p>
            <a:pPr>
              <a:buNone/>
            </a:pPr>
            <a:r>
              <a:rPr lang="en-US" dirty="0">
                <a:sym typeface="Wingdings" pitchFamily="2" charset="2"/>
              </a:rPr>
              <a:t> </a:t>
            </a:r>
            <a:r>
              <a:rPr lang="en-US" dirty="0" smtClean="0">
                <a:sym typeface="Wingdings" pitchFamily="2" charset="2"/>
              </a:rPr>
              <a:t>          ISPEnd User (Eyes)</a:t>
            </a:r>
            <a:endParaRPr lang="en-US" dirty="0">
              <a:sym typeface="Wingdings" pitchFamily="2" charset="2"/>
            </a:endParaRPr>
          </a:p>
          <a:p>
            <a:pPr>
              <a:buNone/>
            </a:pPr>
            <a:r>
              <a:rPr lang="en-US" dirty="0" smtClean="0">
                <a:sym typeface="Wingdings" pitchFamily="2" charset="2"/>
              </a:rPr>
              <a:t>Example:</a:t>
            </a:r>
            <a:endParaRPr lang="en-US" dirty="0">
              <a:sym typeface="Wingdings" pitchFamily="2" charset="2"/>
            </a:endParaRPr>
          </a:p>
          <a:p>
            <a:pPr>
              <a:buNone/>
            </a:pPr>
            <a:r>
              <a:rPr lang="en-US" dirty="0" smtClean="0">
                <a:sym typeface="Wingdings" pitchFamily="2" charset="2"/>
              </a:rPr>
              <a:t>largebank.com (</a:t>
            </a:r>
            <a:r>
              <a:rPr lang="en-US" dirty="0">
                <a:sym typeface="Wingdings" pitchFamily="2" charset="2"/>
              </a:rPr>
              <a:t>L</a:t>
            </a:r>
            <a:r>
              <a:rPr lang="en-US" dirty="0" smtClean="0">
                <a:sym typeface="Wingdings" pitchFamily="2" charset="2"/>
              </a:rPr>
              <a:t>arge Bank)(</a:t>
            </a:r>
            <a:r>
              <a:rPr lang="en-US" dirty="0" err="1" smtClean="0">
                <a:sym typeface="Wingdings" pitchFamily="2" charset="2"/>
              </a:rPr>
              <a:t>GoDaddy</a:t>
            </a:r>
            <a:r>
              <a:rPr lang="en-US" dirty="0" smtClean="0">
                <a:sym typeface="Wingdings" pitchFamily="2" charset="2"/>
              </a:rPr>
              <a:t>)</a:t>
            </a:r>
          </a:p>
          <a:p>
            <a:pPr>
              <a:buNone/>
            </a:pPr>
            <a:r>
              <a:rPr lang="en-US" dirty="0">
                <a:sym typeface="Wingdings" pitchFamily="2" charset="2"/>
              </a:rPr>
              <a:t> </a:t>
            </a:r>
            <a:r>
              <a:rPr lang="en-US" dirty="0" smtClean="0">
                <a:sym typeface="Wingdings" pitchFamily="2" charset="2"/>
              </a:rPr>
              <a:t>     .com (VeriSign)icann.org (ICANN)</a:t>
            </a:r>
          </a:p>
          <a:p>
            <a:pPr>
              <a:buNone/>
            </a:pPr>
            <a:r>
              <a:rPr lang="en-US" b="1" dirty="0">
                <a:sym typeface="Wingdings" pitchFamily="2" charset="2"/>
              </a:rPr>
              <a:t> </a:t>
            </a:r>
            <a:r>
              <a:rPr lang="en-US" b="1" dirty="0" smtClean="0">
                <a:sym typeface="Wingdings" pitchFamily="2" charset="2"/>
              </a:rPr>
              <a:t>         </a:t>
            </a:r>
            <a:r>
              <a:rPr lang="en-US" dirty="0" smtClean="0">
                <a:sym typeface="Wingdings" pitchFamily="2" charset="2"/>
              </a:rPr>
              <a:t>ISP (Vodafone, </a:t>
            </a:r>
            <a:r>
              <a:rPr lang="en-US" dirty="0" err="1" smtClean="0">
                <a:sym typeface="Wingdings" pitchFamily="2" charset="2"/>
              </a:rPr>
              <a:t>etc</a:t>
            </a:r>
            <a:r>
              <a:rPr lang="en-US" dirty="0" smtClean="0">
                <a:sym typeface="Wingdings" pitchFamily="2" charset="2"/>
              </a:rPr>
              <a:t>)ISP Customer</a:t>
            </a:r>
          </a:p>
          <a:p>
            <a:pPr>
              <a:buNone/>
            </a:pPr>
            <a:endParaRPr lang="en-US" dirty="0" smtClean="0">
              <a:sym typeface="Wingdings" pitchFamily="2" charset="2"/>
            </a:endParaRPr>
          </a:p>
        </p:txBody>
      </p:sp>
    </p:spTree>
    <p:extLst>
      <p:ext uri="{BB962C8B-B14F-4D97-AF65-F5344CB8AC3E}">
        <p14:creationId xmlns:p14="http://schemas.microsoft.com/office/powerpoint/2010/main" val="418859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But all must have:</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Published practice statement</a:t>
            </a:r>
          </a:p>
          <a:p>
            <a:pPr lvl="1"/>
            <a:r>
              <a:rPr lang="en-US" dirty="0" smtClean="0"/>
              <a:t>Overview of operations</a:t>
            </a:r>
          </a:p>
          <a:p>
            <a:pPr lvl="1"/>
            <a:r>
              <a:rPr lang="en-US" dirty="0" smtClean="0"/>
              <a:t>Setting expectations</a:t>
            </a:r>
          </a:p>
          <a:p>
            <a:pPr lvl="2"/>
            <a:r>
              <a:rPr lang="en-US" dirty="0" smtClean="0"/>
              <a:t>Normal</a:t>
            </a:r>
          </a:p>
          <a:p>
            <a:pPr lvl="2"/>
            <a:r>
              <a:rPr lang="en-US" dirty="0" smtClean="0"/>
              <a:t>Emergency</a:t>
            </a:r>
          </a:p>
          <a:p>
            <a:pPr lvl="1"/>
            <a:r>
              <a:rPr lang="en-US" dirty="0" smtClean="0"/>
              <a:t>Limiting liability</a:t>
            </a:r>
          </a:p>
          <a:p>
            <a:r>
              <a:rPr lang="en-US" dirty="0" smtClean="0"/>
              <a:t>Documented procedures</a:t>
            </a:r>
          </a:p>
          <a:p>
            <a:r>
              <a:rPr lang="en-US" dirty="0" smtClean="0"/>
              <a:t>Multi person access requirements</a:t>
            </a:r>
          </a:p>
          <a:p>
            <a:r>
              <a:rPr lang="en-US" dirty="0" smtClean="0"/>
              <a:t>Audit logs</a:t>
            </a:r>
          </a:p>
          <a:p>
            <a:r>
              <a:rPr lang="en-US" dirty="0" smtClean="0"/>
              <a:t>Monitoring (e.g., for signature expiry)</a:t>
            </a:r>
          </a:p>
          <a:p>
            <a:r>
              <a:rPr lang="en-US" dirty="0" smtClean="0"/>
              <a:t>Good Random Number Generators</a:t>
            </a:r>
          </a:p>
        </p:txBody>
      </p:sp>
      <p:pic>
        <p:nvPicPr>
          <p:cNvPr id="6" name="Content Placeholder 3"/>
          <p:cNvPicPr>
            <a:picLocks noChangeAspect="1" noChangeArrowheads="1"/>
          </p:cNvPicPr>
          <p:nvPr/>
        </p:nvPicPr>
        <p:blipFill>
          <a:blip r:embed="rId3" cstate="print"/>
          <a:srcRect/>
          <a:stretch>
            <a:fillRect/>
          </a:stretch>
        </p:blipFill>
        <p:spPr>
          <a:xfrm>
            <a:off x="6096000" y="1378622"/>
            <a:ext cx="1447800" cy="1801693"/>
          </a:xfrm>
          <a:prstGeom prst="rect">
            <a:avLst/>
          </a:prstGeom>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6757378" y="5562600"/>
            <a:ext cx="1036320" cy="777240"/>
          </a:xfrm>
          <a:prstGeom prst="rect">
            <a:avLst/>
          </a:prstGeom>
          <a:noFill/>
          <a:ln w="9525">
            <a:noFill/>
            <a:miter lim="800000"/>
            <a:headEnd/>
            <a:tailEnd/>
          </a:ln>
        </p:spPr>
      </p:pic>
      <p:pic>
        <p:nvPicPr>
          <p:cNvPr id="8" name="Picture 7" descr="Random Number"/>
          <p:cNvPicPr>
            <a:picLocks noChangeAspect="1" noChangeArrowheads="1"/>
          </p:cNvPicPr>
          <p:nvPr/>
        </p:nvPicPr>
        <p:blipFill>
          <a:blip r:embed="rId5" cstate="print"/>
          <a:srcRect/>
          <a:stretch>
            <a:fillRect/>
          </a:stretch>
        </p:blipFill>
        <p:spPr bwMode="auto">
          <a:xfrm>
            <a:off x="6241869" y="3625596"/>
            <a:ext cx="1828800" cy="658368"/>
          </a:xfrm>
          <a:prstGeom prst="rect">
            <a:avLst/>
          </a:prstGeom>
          <a:noFill/>
          <a:ln w="9525">
            <a:noFill/>
            <a:miter lim="800000"/>
            <a:headEnd/>
            <a:tailEnd/>
          </a:ln>
        </p:spPr>
      </p:pic>
      <p:pic>
        <p:nvPicPr>
          <p:cNvPr id="9" name="Picture 2" descr="image of lava lamp"/>
          <p:cNvPicPr>
            <a:picLocks noChangeAspect="1" noChangeArrowheads="1"/>
          </p:cNvPicPr>
          <p:nvPr/>
        </p:nvPicPr>
        <p:blipFill>
          <a:blip r:embed="rId6" cstate="print"/>
          <a:srcRect/>
          <a:stretch>
            <a:fillRect/>
          </a:stretch>
        </p:blipFill>
        <p:spPr bwMode="auto">
          <a:xfrm>
            <a:off x="8324850" y="3236323"/>
            <a:ext cx="457200" cy="1083564"/>
          </a:xfrm>
          <a:prstGeom prst="rect">
            <a:avLst/>
          </a:prstGeom>
          <a:noFill/>
          <a:ln w="9525">
            <a:noFill/>
            <a:miter lim="800000"/>
            <a:headEnd/>
            <a:tailEnd/>
          </a:ln>
        </p:spPr>
      </p:pic>
      <p:pic>
        <p:nvPicPr>
          <p:cNvPr id="4097" name="Picture 1"/>
          <p:cNvPicPr>
            <a:picLocks noChangeAspect="1" noChangeArrowheads="1"/>
          </p:cNvPicPr>
          <p:nvPr/>
        </p:nvPicPr>
        <p:blipFill>
          <a:blip r:embed="rId7" cstate="print"/>
          <a:srcRect/>
          <a:stretch>
            <a:fillRect/>
          </a:stretch>
        </p:blipFill>
        <p:spPr bwMode="auto">
          <a:xfrm>
            <a:off x="7962900" y="4572000"/>
            <a:ext cx="1181100" cy="1981200"/>
          </a:xfrm>
          <a:prstGeom prst="rect">
            <a:avLst/>
          </a:prstGeom>
          <a:noFill/>
          <a:ln w="9525">
            <a:noFill/>
            <a:miter lim="800000"/>
            <a:headEnd/>
            <a:tailEnd/>
          </a:ln>
        </p:spPr>
      </p:pic>
      <p:sp>
        <p:nvSpPr>
          <p:cNvPr id="10" name="Rectangle 9"/>
          <p:cNvSpPr/>
          <p:nvPr/>
        </p:nvSpPr>
        <p:spPr>
          <a:xfrm>
            <a:off x="6849785" y="4752534"/>
            <a:ext cx="976549" cy="646331"/>
          </a:xfrm>
          <a:prstGeom prst="rect">
            <a:avLst/>
          </a:prstGeom>
          <a:ln>
            <a:solidFill>
              <a:schemeClr val="tx1"/>
            </a:solidFill>
          </a:ln>
        </p:spPr>
        <p:txBody>
          <a:bodyPr wrap="none">
            <a:spAutoFit/>
          </a:bodyPr>
          <a:lstStyle/>
          <a:p>
            <a:r>
              <a:rPr lang="en-US" dirty="0" smtClean="0"/>
              <a:t>DRBGs</a:t>
            </a:r>
          </a:p>
          <a:p>
            <a:r>
              <a:rPr lang="en-US" dirty="0" smtClean="0"/>
              <a:t>FIPS 140</a:t>
            </a:r>
          </a:p>
        </p:txBody>
      </p:sp>
      <p:sp>
        <p:nvSpPr>
          <p:cNvPr id="11" name="Rectangle 10"/>
          <p:cNvSpPr/>
          <p:nvPr/>
        </p:nvSpPr>
        <p:spPr>
          <a:xfrm>
            <a:off x="6359576" y="4321674"/>
            <a:ext cx="1603324" cy="369332"/>
          </a:xfrm>
          <a:prstGeom prst="rect">
            <a:avLst/>
          </a:prstGeom>
          <a:ln>
            <a:solidFill>
              <a:schemeClr val="tx1"/>
            </a:solidFill>
          </a:ln>
        </p:spPr>
        <p:txBody>
          <a:bodyPr wrap="none">
            <a:spAutoFit/>
          </a:bodyPr>
          <a:lstStyle/>
          <a:p>
            <a:r>
              <a:rPr lang="en-US" dirty="0" smtClean="0"/>
              <a:t>Intel </a:t>
            </a:r>
            <a:r>
              <a:rPr lang="en-US" dirty="0" err="1" smtClean="0"/>
              <a:t>RdRand</a:t>
            </a:r>
            <a:endParaRPr lang="en-US" dirty="0"/>
          </a:p>
        </p:txBody>
      </p:sp>
      <p:sp>
        <p:nvSpPr>
          <p:cNvPr id="13" name="TextBox 12"/>
          <p:cNvSpPr txBox="1"/>
          <p:nvPr/>
        </p:nvSpPr>
        <p:spPr>
          <a:xfrm>
            <a:off x="0" y="6172201"/>
            <a:ext cx="8915400" cy="646331"/>
          </a:xfrm>
          <a:prstGeom prst="rect">
            <a:avLst/>
          </a:prstGeom>
          <a:noFill/>
        </p:spPr>
        <p:txBody>
          <a:bodyPr wrap="square" rtlCol="0">
            <a:spAutoFit/>
          </a:bodyPr>
          <a:lstStyle/>
          <a:p>
            <a:r>
              <a:rPr lang="en-US" sz="1200" b="1" dirty="0" smtClean="0"/>
              <a:t>Useful IETF RFCs:</a:t>
            </a:r>
          </a:p>
          <a:p>
            <a:r>
              <a:rPr lang="en-US" sz="1200" b="1" dirty="0" smtClean="0"/>
              <a:t>DNSSEC Operational Practices  http://tools.ietf.org/html/draft-ietf-dnsop-rfc4641bis</a:t>
            </a:r>
          </a:p>
          <a:p>
            <a:r>
              <a:rPr lang="en-US" sz="1200" b="1" dirty="0" smtClean="0"/>
              <a:t>A Framework for DNSSEC Policies and DNSSEC Practice Statements http://tools.ietf.org/html/draft-ietf-dnsop-dnssec-dps-framework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Summary</a:t>
            </a:r>
            <a:endParaRPr lang="en-US" sz="4000" b="1" dirty="0"/>
          </a:p>
        </p:txBody>
      </p:sp>
      <p:sp>
        <p:nvSpPr>
          <p:cNvPr id="2" name="Content Placeholder 1"/>
          <p:cNvSpPr>
            <a:spLocks noGrp="1"/>
          </p:cNvSpPr>
          <p:nvPr>
            <p:ph idx="1"/>
          </p:nvPr>
        </p:nvSpPr>
        <p:spPr/>
        <p:txBody>
          <a:bodyPr>
            <a:normAutofit/>
          </a:bodyPr>
          <a:lstStyle/>
          <a:p>
            <a:pPr marL="0" indent="0">
              <a:buNone/>
            </a:pPr>
            <a:r>
              <a:rPr lang="en-US" dirty="0" smtClean="0"/>
              <a:t>DNSSEC has left the starting gate but without greater deployment by domain name holders, support from Registrars, and trustworthy deployment by operators, we may miss the opportunity to improve overall Internet security and develop innovative new security solutions.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562768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5"/>
          <p:cNvSpPr txBox="1">
            <a:spLocks noChangeArrowheads="1"/>
          </p:cNvSpPr>
          <p:nvPr/>
        </p:nvSpPr>
        <p:spPr bwMode="auto">
          <a:xfrm>
            <a:off x="0" y="0"/>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VoIP</a:t>
            </a:r>
          </a:p>
        </p:txBody>
      </p:sp>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lum contrast="-22000"/>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itle 1"/>
          <p:cNvSpPr>
            <a:spLocks noGrp="1"/>
          </p:cNvSpPr>
          <p:nvPr>
            <p:ph type="title"/>
          </p:nvPr>
        </p:nvSpPr>
        <p:spPr>
          <a:xfrm>
            <a:off x="104775" y="328612"/>
            <a:ext cx="8229600" cy="1143000"/>
          </a:xfrm>
        </p:spPr>
        <p:txBody>
          <a:bodyPr/>
          <a:lstStyle/>
          <a:p>
            <a:pPr algn="l" eaLnBrk="1" hangingPunct="1"/>
            <a:r>
              <a:rPr lang="en-US" b="1" i="1" dirty="0" smtClean="0"/>
              <a:t>DNS is a part of all IT ecosystems </a:t>
            </a:r>
          </a:p>
        </p:txBody>
      </p:sp>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US-NSTIC</a:t>
            </a:r>
            <a:endParaRPr lang="en-US"/>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380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a:xfrm>
            <a:off x="457200" y="1371600"/>
            <a:ext cx="8229600" cy="4525963"/>
          </a:xfrm>
        </p:spPr>
        <p:txBody>
          <a:bodyPr>
            <a:normAutofit fontScale="92500"/>
          </a:bodyPr>
          <a:lstStyle/>
          <a:p>
            <a:r>
              <a:rPr lang="en-US" sz="2400" dirty="0" smtClean="0"/>
              <a:t>Registrant generates, signs their records with and publishes key to Registrar.</a:t>
            </a:r>
          </a:p>
          <a:p>
            <a:r>
              <a:rPr lang="en-US" sz="2400" dirty="0" smtClean="0"/>
              <a:t>Registrar manages key at the Registry on behalf of the Registrant.</a:t>
            </a:r>
          </a:p>
          <a:p>
            <a:r>
              <a:rPr lang="en-US" sz="2400" dirty="0" smtClean="0"/>
              <a:t>Registry generates, signs Registrant key with and publishes its own key in root.</a:t>
            </a:r>
          </a:p>
          <a:p>
            <a:r>
              <a:rPr lang="en-US" sz="2400" dirty="0" smtClean="0"/>
              <a:t>The root generates, signs Registry key with and publishes its own key</a:t>
            </a:r>
            <a:r>
              <a:rPr lang="en-US" sz="2400" dirty="0"/>
              <a:t> </a:t>
            </a:r>
            <a:r>
              <a:rPr lang="en-US" sz="2400" dirty="0" smtClean="0"/>
              <a:t>to public.</a:t>
            </a:r>
          </a:p>
          <a:p>
            <a:r>
              <a:rPr lang="en-US" sz="2400" dirty="0" smtClean="0"/>
              <a:t>ISP/End User validates Registrant DNS record with Registrant key then Registrant key with Registry key and finally Registry key with root key.</a:t>
            </a:r>
          </a:p>
          <a:p>
            <a:r>
              <a:rPr lang="en-US" sz="2400" dirty="0" smtClean="0"/>
              <a:t>This creates the chain of trust from content provider (Registrant) to end user.</a:t>
            </a:r>
          </a:p>
        </p:txBody>
      </p:sp>
      <p:sp>
        <p:nvSpPr>
          <p:cNvPr id="3" name="Title 2"/>
          <p:cNvSpPr>
            <a:spLocks noGrp="1"/>
          </p:cNvSpPr>
          <p:nvPr>
            <p:ph type="title"/>
          </p:nvPr>
        </p:nvSpPr>
        <p:spPr>
          <a:xfrm>
            <a:off x="457200" y="228600"/>
            <a:ext cx="8229600" cy="1143000"/>
          </a:xfrm>
        </p:spPr>
        <p:txBody>
          <a:bodyPr>
            <a:normAutofit/>
          </a:bodyPr>
          <a:lstStyle/>
          <a:p>
            <a:pPr>
              <a:defRPr/>
            </a:pPr>
            <a:r>
              <a:rPr lang="en-US" b="1" dirty="0" smtClean="0"/>
              <a:t>Creating a Chain of Trust</a:t>
            </a:r>
            <a:endParaRPr lang="en-US" b="1" dirty="0"/>
          </a:p>
        </p:txBody>
      </p:sp>
      <p:sp>
        <p:nvSpPr>
          <p:cNvPr id="46084" name="Rectangle 4"/>
          <p:cNvSpPr>
            <a:spLocks noChangeArrowheads="1"/>
          </p:cNvSpPr>
          <p:nvPr/>
        </p:nvSpPr>
        <p:spPr bwMode="auto">
          <a:xfrm>
            <a:off x="381000" y="60198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t> </a:t>
            </a:r>
            <a:r>
              <a:rPr lang="en-US" sz="2400" b="1" dirty="0" err="1"/>
              <a:t>Registrant</a:t>
            </a:r>
            <a:r>
              <a:rPr lang="en-US" sz="2400" b="1" dirty="0" err="1">
                <a:sym typeface="Wingdings" pitchFamily="2" charset="2"/>
              </a:rPr>
              <a:t>RegistrarRegistryRootISPEnd</a:t>
            </a:r>
            <a:r>
              <a:rPr lang="en-US" sz="2400" b="1" dirty="0">
                <a:sym typeface="Wingdings" pitchFamily="2" charset="2"/>
              </a:rPr>
              <a:t> User</a:t>
            </a:r>
            <a:endParaRPr lang="en-US" sz="2400" b="1" dirty="0"/>
          </a:p>
        </p:txBody>
      </p:sp>
    </p:spTree>
    <p:extLst>
      <p:ext uri="{BB962C8B-B14F-4D97-AF65-F5344CB8AC3E}">
        <p14:creationId xmlns:p14="http://schemas.microsoft.com/office/powerpoint/2010/main" val="1179557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t>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a:latin typeface="Lucida Sans Unicode" pitchFamily="34" charset="0"/>
                </a:rPr>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p:spPr>
        <p:txBody>
          <a:bodyPr>
            <a:spAutoFit/>
          </a:bodyPr>
          <a:lstStyle/>
          <a:p>
            <a:endParaRPr lang="en-US" sz="1600" b="1">
              <a:latin typeface="Lucida Sans Unicode" pitchFamily="34" charset="0"/>
            </a:endParaRPr>
          </a:p>
          <a:p>
            <a:r>
              <a:rPr lang="en-US" sz="1600" b="1">
                <a:latin typeface="Lucida Sans Unicode" pitchFamily="34" charset="0"/>
              </a:rPr>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
        <p:nvSpPr>
          <p:cNvPr id="29705"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 Resolver</a:t>
            </a:r>
          </a:p>
        </p:txBody>
      </p:sp>
      <p:cxnSp>
        <p:nvCxnSpPr>
          <p:cNvPr id="43" name="Straight Arrow Connector 42"/>
          <p:cNvCxnSpPr>
            <a:endCxn id="59" idx="1"/>
          </p:cNvCxnSpPr>
          <p:nvPr/>
        </p:nvCxnSpPr>
        <p:spPr>
          <a:xfrm>
            <a:off x="5257800" y="1981200"/>
            <a:ext cx="1524000" cy="39060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524000"/>
            <a:ext cx="3505200" cy="338138"/>
          </a:xfrm>
          <a:prstGeom prst="rect">
            <a:avLst/>
          </a:prstGeom>
          <a:noFill/>
          <a:ln w="9525">
            <a:noFill/>
            <a:miter lim="800000"/>
            <a:headEnd/>
            <a:tailEnd/>
          </a:ln>
        </p:spPr>
        <p:txBody>
          <a:bodyPr>
            <a:spAutoFit/>
          </a:bodyPr>
          <a:lstStyle/>
          <a:p>
            <a:r>
              <a:rPr lang="en-US" sz="1600" b="1">
                <a:latin typeface="Lucida Sans Unicode" pitchFamily="34" charset="0"/>
              </a:rPr>
              <a:t>www.majorbank.se = 1.2.3.4</a:t>
            </a:r>
          </a:p>
        </p:txBody>
      </p:sp>
      <p:cxnSp>
        <p:nvCxnSpPr>
          <p:cNvPr id="54" name="Straight Arrow Connector 53"/>
          <p:cNvCxnSpPr/>
          <p:nvPr/>
        </p:nvCxnSpPr>
        <p:spPr>
          <a:xfrm flipH="1" flipV="1">
            <a:off x="5257800" y="2209801"/>
            <a:ext cx="1524000" cy="39989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grpSp>
        <p:nvGrpSpPr>
          <p:cNvPr id="10"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sp>
        <p:nvSpPr>
          <p:cNvPr id="45" name="Rectangle 44"/>
          <p:cNvSpPr/>
          <p:nvPr/>
        </p:nvSpPr>
        <p:spPr>
          <a:xfrm>
            <a:off x="3886200" y="1523999"/>
            <a:ext cx="1676400" cy="3204369"/>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latin typeface="+mn-lt"/>
                <a:cs typeface="Arial" charset="0"/>
              </a:rPr>
              <a:t>ISP/ </a:t>
            </a:r>
            <a:r>
              <a:rPr lang="en-US" b="1" dirty="0" err="1" smtClean="0">
                <a:latin typeface="+mn-lt"/>
                <a:cs typeface="Arial" charset="0"/>
              </a:rPr>
              <a:t>HotSpot</a:t>
            </a:r>
            <a:r>
              <a:rPr lang="en-US" b="1" dirty="0" smtClean="0">
                <a:latin typeface="+mn-lt"/>
                <a:cs typeface="Arial" charset="0"/>
              </a:rPr>
              <a:t> / Enterprise/ End Node</a:t>
            </a:r>
            <a:endParaRPr lang="en-US" b="1" dirty="0">
              <a:latin typeface="+mn-lt"/>
              <a:cs typeface="Arial" charset="0"/>
            </a:endParaRPr>
          </a:p>
        </p:txBody>
      </p:sp>
      <p:sp>
        <p:nvSpPr>
          <p:cNvPr id="48" name="TextBox 47"/>
          <p:cNvSpPr txBox="1"/>
          <p:nvPr/>
        </p:nvSpPr>
        <p:spPr>
          <a:xfrm>
            <a:off x="5867400" y="3657600"/>
            <a:ext cx="3048000" cy="369332"/>
          </a:xfrm>
          <a:prstGeom prst="rect">
            <a:avLst/>
          </a:prstGeom>
          <a:noFill/>
        </p:spPr>
        <p:txBody>
          <a:bodyPr wrap="square">
            <a:spAutoFit/>
          </a:bodyPr>
          <a:lstStyle/>
          <a:p>
            <a:pPr>
              <a:defRPr/>
            </a:pPr>
            <a:r>
              <a:rPr lang="en-US" b="1" dirty="0" smtClean="0">
                <a:latin typeface="Lucida Sans Unicode" pitchFamily="34" charset="0"/>
                <a:cs typeface="Arial" charset="0"/>
              </a:rPr>
              <a:t>Majorbank.se </a:t>
            </a:r>
            <a:r>
              <a:rPr lang="en-US" b="1" dirty="0">
                <a:latin typeface="Lucida Sans Unicode" pitchFamily="34" charset="0"/>
                <a:cs typeface="Arial" charset="0"/>
              </a:rPr>
              <a:t>(Registrant)</a:t>
            </a:r>
            <a:endParaRPr lang="en-US" b="1" dirty="0">
              <a:latin typeface="+mn-lt"/>
              <a:cs typeface="Arial" charset="0"/>
            </a:endParaRPr>
          </a:p>
        </p:txBody>
      </p:sp>
      <p:sp>
        <p:nvSpPr>
          <p:cNvPr id="50" name="Rectangle 49"/>
          <p:cNvSpPr/>
          <p:nvPr/>
        </p:nvSpPr>
        <p:spPr>
          <a:xfrm>
            <a:off x="5867400" y="15240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tx1"/>
            </a:solidFill>
            <a:miter lim="800000"/>
            <a:headEnd/>
            <a:tailEnd/>
          </a:ln>
        </p:spPr>
        <p:txBody>
          <a:bodyPr>
            <a:spAutoFit/>
          </a:bodyPr>
          <a:lstStyle/>
          <a:p>
            <a:r>
              <a:rPr lang="en-US" b="1" dirty="0">
                <a:latin typeface="Lucida Sans Unicode" pitchFamily="34" charset="0"/>
              </a:rPr>
              <a:t>DNS</a:t>
            </a:r>
          </a:p>
          <a:p>
            <a:r>
              <a:rPr lang="en-US" b="1" dirty="0">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latin typeface="Lucida Sans Unicode" pitchFamily="34" charset="0"/>
                <a:cs typeface="Arial" charset="0"/>
              </a:rPr>
              <a:t>.se </a:t>
            </a:r>
            <a:r>
              <a:rPr lang="en-US" b="1" dirty="0">
                <a:latin typeface="Lucida Sans Unicode" pitchFamily="34" charset="0"/>
                <a:cs typeface="Arial" charset="0"/>
              </a:rPr>
              <a:t>(</a:t>
            </a:r>
            <a:r>
              <a:rPr lang="en-US" b="1" dirty="0" smtClean="0">
                <a:latin typeface="Lucida Sans Unicode" pitchFamily="34" charset="0"/>
                <a:cs typeface="Arial" charset="0"/>
              </a:rPr>
              <a:t>Registry)</a:t>
            </a:r>
            <a:endParaRPr lang="en-US" b="1" dirty="0">
              <a:latin typeface="+mn-lt"/>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tx1"/>
            </a:solidFill>
            <a:miter lim="800000"/>
            <a:headEnd/>
            <a:tailEnd/>
          </a:ln>
        </p:spPr>
        <p:txBody>
          <a:bodyPr>
            <a:spAutoFit/>
          </a:bodyPr>
          <a:lstStyle/>
          <a:p>
            <a:r>
              <a:rPr lang="en-US" b="1">
                <a:latin typeface="Lucida Sans Unicode" pitchFamily="34" charset="0"/>
              </a:rPr>
              <a:t>DNS</a:t>
            </a:r>
          </a:p>
          <a:p>
            <a:r>
              <a:rPr lang="en-US" b="1">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latin typeface="Lucida Sans Unicode" pitchFamily="34" charset="0"/>
                <a:cs typeface="Arial" charset="0"/>
              </a:rPr>
              <a:t>  .  (Root)</a:t>
            </a:r>
            <a:endParaRPr lang="en-US" b="1" dirty="0">
              <a:latin typeface="+mn-lt"/>
              <a:cs typeface="Arial" charset="0"/>
            </a:endParaRPr>
          </a:p>
        </p:txBody>
      </p:sp>
      <p:cxnSp>
        <p:nvCxnSpPr>
          <p:cNvPr id="64" name="Straight Arrow Connector 63"/>
          <p:cNvCxnSpPr>
            <a:endCxn id="55" idx="1"/>
          </p:cNvCxnSpPr>
          <p:nvPr/>
        </p:nvCxnSpPr>
        <p:spPr bwMode="auto">
          <a:xfrm>
            <a:off x="5257800" y="1935957"/>
            <a:ext cx="1524000" cy="26654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5257800" y="198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auto">
          <a:xfrm flipH="1" flipV="1">
            <a:off x="5257800" y="2211389"/>
            <a:ext cx="1524000" cy="271303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bwMode="auto">
          <a:xfrm flipH="1" flipV="1">
            <a:off x="5257800" y="2211389"/>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12123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ppt_x"/>
                                          </p:val>
                                        </p:tav>
                                        <p:tav tm="100000">
                                          <p:val>
                                            <p:strVal val="#ppt_x"/>
                                          </p:val>
                                        </p:tav>
                                      </p:tavLst>
                                    </p:anim>
                                    <p:anim calcmode="lin" valueType="num">
                                      <p:cBhvr additive="base">
                                        <p:cTn id="4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8"/>
                                        </p:tgtEl>
                                      </p:cBhvr>
                                    </p:animEffect>
                                    <p:set>
                                      <p:cBhvr>
                                        <p:cTn id="48" dur="1" fill="hold">
                                          <p:stCondLst>
                                            <p:cond delay="499"/>
                                          </p:stCondLst>
                                        </p:cTn>
                                        <p:tgtEl>
                                          <p:spTgt spid="6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additive="base">
                                        <p:cTn id="53" dur="500" fill="hold"/>
                                        <p:tgtEl>
                                          <p:spTgt spid="66"/>
                                        </p:tgtEl>
                                        <p:attrNameLst>
                                          <p:attrName>ppt_x</p:attrName>
                                        </p:attrNameLst>
                                      </p:cBhvr>
                                      <p:tavLst>
                                        <p:tav tm="0">
                                          <p:val>
                                            <p:strVal val="#ppt_x"/>
                                          </p:val>
                                        </p:tav>
                                        <p:tav tm="100000">
                                          <p:val>
                                            <p:strVal val="#ppt_x"/>
                                          </p:val>
                                        </p:tav>
                                      </p:tavLst>
                                    </p:anim>
                                    <p:anim calcmode="lin" valueType="num">
                                      <p:cBhvr additive="base">
                                        <p:cTn id="5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6"/>
                                        </p:tgtEl>
                                      </p:cBhvr>
                                    </p:animEffect>
                                    <p:set>
                                      <p:cBhvr>
                                        <p:cTn id="65" dur="1" fill="hold">
                                          <p:stCondLst>
                                            <p:cond delay="499"/>
                                          </p:stCondLst>
                                        </p:cTn>
                                        <p:tgtEl>
                                          <p:spTgt spid="6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additive="base">
                                        <p:cTn id="73" dur="500" fill="hold"/>
                                        <p:tgtEl>
                                          <p:spTgt spid="64"/>
                                        </p:tgtEl>
                                        <p:attrNameLst>
                                          <p:attrName>ppt_x</p:attrName>
                                        </p:attrNameLst>
                                      </p:cBhvr>
                                      <p:tavLst>
                                        <p:tav tm="0">
                                          <p:val>
                                            <p:strVal val="#ppt_x"/>
                                          </p:val>
                                        </p:tav>
                                        <p:tav tm="100000">
                                          <p:val>
                                            <p:strVal val="#ppt_x"/>
                                          </p:val>
                                        </p:tav>
                                      </p:tavLst>
                                    </p:anim>
                                    <p:anim calcmode="lin" valueType="num">
                                      <p:cBhvr additive="base">
                                        <p:cTn id="7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43"/>
                                        </p:tgtEl>
                                      </p:cBhvr>
                                    </p:animEffect>
                                    <p:set>
                                      <p:cBhvr>
                                        <p:cTn id="105" dur="1" fill="hold">
                                          <p:stCondLst>
                                            <p:cond delay="499"/>
                                          </p:stCondLst>
                                        </p:cTn>
                                        <p:tgtEl>
                                          <p:spTgt spid="4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additive="base">
                                        <p:cTn id="125" dur="500" fill="hold"/>
                                        <p:tgtEl>
                                          <p:spTgt spid="10"/>
                                        </p:tgtEl>
                                        <p:attrNameLst>
                                          <p:attrName>ppt_x</p:attrName>
                                        </p:attrNameLst>
                                      </p:cBhvr>
                                      <p:tavLst>
                                        <p:tav tm="0">
                                          <p:val>
                                            <p:strVal val="#ppt_x"/>
                                          </p:val>
                                        </p:tav>
                                        <p:tav tm="100000">
                                          <p:val>
                                            <p:strVal val="#ppt_x"/>
                                          </p:val>
                                        </p:tav>
                                      </p:tavLst>
                                    </p:anim>
                                    <p:anim calcmode="lin" valueType="num">
                                      <p:cBhvr additive="base">
                                        <p:cTn id="1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additive="base">
                                        <p:cTn id="131" dur="500" fill="hold"/>
                                        <p:tgtEl>
                                          <p:spTgt spid="5"/>
                                        </p:tgtEl>
                                        <p:attrNameLst>
                                          <p:attrName>ppt_x</p:attrName>
                                        </p:attrNameLst>
                                      </p:cBhvr>
                                      <p:tavLst>
                                        <p:tav tm="0">
                                          <p:val>
                                            <p:strVal val="#ppt_x"/>
                                          </p:val>
                                        </p:tav>
                                        <p:tav tm="100000">
                                          <p:val>
                                            <p:strVal val="#ppt_x"/>
                                          </p:val>
                                        </p:tav>
                                      </p:tavLst>
                                    </p:anim>
                                    <p:anim calcmode="lin" valueType="num">
                                      <p:cBhvr additive="base">
                                        <p:cTn id="1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additive="base">
                                        <p:cTn id="137" dur="500" fill="hold"/>
                                        <p:tgtEl>
                                          <p:spTgt spid="6"/>
                                        </p:tgtEl>
                                        <p:attrNameLst>
                                          <p:attrName>ppt_x</p:attrName>
                                        </p:attrNameLst>
                                      </p:cBhvr>
                                      <p:tavLst>
                                        <p:tav tm="0">
                                          <p:val>
                                            <p:strVal val="#ppt_x"/>
                                          </p:val>
                                        </p:tav>
                                        <p:tav tm="100000">
                                          <p:val>
                                            <p:strVal val="#ppt_x"/>
                                          </p:val>
                                        </p:tav>
                                      </p:tavLst>
                                    </p:anim>
                                    <p:anim calcmode="lin" valueType="num">
                                      <p:cBhvr additive="base">
                                        <p:cTn id="1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http://scoreboard.verisignlabs.com/count-trace.png"/>
          <p:cNvPicPr>
            <a:picLocks noChangeAspect="1" noChangeArrowheads="1"/>
          </p:cNvPicPr>
          <p:nvPr/>
        </p:nvPicPr>
        <p:blipFill>
          <a:blip r:embed="rId3" cstate="print">
            <a:lum bright="40000"/>
          </a:blip>
          <a:srcRect/>
          <a:stretch>
            <a:fillRect/>
          </a:stretch>
        </p:blipFill>
        <p:spPr bwMode="auto">
          <a:xfrm>
            <a:off x="974190" y="762000"/>
            <a:ext cx="8169810" cy="6096000"/>
          </a:xfrm>
          <a:prstGeom prst="rect">
            <a:avLst/>
          </a:prstGeom>
          <a:noFill/>
        </p:spPr>
      </p:pic>
      <p:pic>
        <p:nvPicPr>
          <p:cNvPr id="38914" name="Picture 2" descr="http://dnssec-deployment.icann.org/dctld/hist.png"/>
          <p:cNvPicPr>
            <a:picLocks noChangeAspect="1" noChangeArrowheads="1"/>
          </p:cNvPicPr>
          <p:nvPr/>
        </p:nvPicPr>
        <p:blipFill>
          <a:blip r:embed="rId4" cstate="print">
            <a:duotone>
              <a:schemeClr val="accent3">
                <a:shade val="45000"/>
                <a:satMod val="135000"/>
              </a:schemeClr>
              <a:prstClr val="white"/>
            </a:duotone>
            <a:lum bright="20000"/>
          </a:blip>
          <a:srcRect/>
          <a:stretch>
            <a:fillRect/>
          </a:stretch>
        </p:blipFill>
        <p:spPr bwMode="auto">
          <a:xfrm>
            <a:off x="2133600" y="838200"/>
            <a:ext cx="6096000" cy="4572000"/>
          </a:xfrm>
          <a:prstGeom prst="rect">
            <a:avLst/>
          </a:prstGeom>
          <a:noFill/>
        </p:spPr>
      </p:pic>
      <p:sp>
        <p:nvSpPr>
          <p:cNvPr id="2" name="Title 1"/>
          <p:cNvSpPr>
            <a:spLocks noGrp="1"/>
          </p:cNvSpPr>
          <p:nvPr>
            <p:ph type="title"/>
          </p:nvPr>
        </p:nvSpPr>
        <p:spPr>
          <a:xfrm>
            <a:off x="381000" y="457200"/>
            <a:ext cx="8382000" cy="792162"/>
          </a:xfrm>
        </p:spPr>
        <p:txBody>
          <a:bodyPr>
            <a:noAutofit/>
          </a:bodyPr>
          <a:lstStyle/>
          <a:p>
            <a:pPr algn="ctr"/>
            <a:r>
              <a:rPr lang="en-US" sz="4000" b="1" dirty="0" smtClean="0"/>
              <a:t>DNSSEC: We have passed the point of no return</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Fast pace of deployment at the TLD level	</a:t>
            </a:r>
          </a:p>
          <a:p>
            <a:r>
              <a:rPr lang="en-US" dirty="0" smtClean="0"/>
              <a:t>Deployed at root</a:t>
            </a:r>
          </a:p>
          <a:p>
            <a:r>
              <a:rPr lang="en-US" dirty="0" smtClean="0"/>
              <a:t>Supported by software</a:t>
            </a:r>
          </a:p>
          <a:p>
            <a:r>
              <a:rPr lang="en-US" dirty="0" smtClean="0"/>
              <a:t>Growing support by ISPs</a:t>
            </a:r>
          </a:p>
          <a:p>
            <a:r>
              <a:rPr lang="en-US" dirty="0" smtClean="0"/>
              <a:t>Required by new </a:t>
            </a:r>
            <a:r>
              <a:rPr lang="en-US" dirty="0" err="1" smtClean="0"/>
              <a:t>gTLDs</a:t>
            </a:r>
            <a:endParaRPr lang="en-US" dirty="0" smtClean="0"/>
          </a:p>
          <a:p>
            <a:pPr>
              <a:buNone/>
            </a:pPr>
            <a:endParaRPr lang="en-US" dirty="0" smtClean="0"/>
          </a:p>
          <a:p>
            <a:pPr>
              <a:buNone/>
            </a:pPr>
            <a:r>
              <a:rPr lang="en-US" dirty="0" smtClean="0">
                <a:sym typeface="Wingdings" pitchFamily="2" charset="2"/>
              </a:rPr>
              <a:t> </a:t>
            </a:r>
            <a:r>
              <a:rPr lang="en-US" dirty="0" smtClean="0"/>
              <a:t>Inevitable widespread deployment across core Internet infrastructure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DNSSEC: Plenty of Motivation</a:t>
            </a:r>
            <a:endParaRPr lang="en-US" sz="4000" b="1" dirty="0"/>
          </a:p>
        </p:txBody>
      </p:sp>
      <p:sp>
        <p:nvSpPr>
          <p:cNvPr id="3" name="Content Placeholder 2"/>
          <p:cNvSpPr>
            <a:spLocks noGrp="1"/>
          </p:cNvSpPr>
          <p:nvPr>
            <p:ph idx="1"/>
          </p:nvPr>
        </p:nvSpPr>
        <p:spPr>
          <a:xfrm>
            <a:off x="381000" y="1295400"/>
            <a:ext cx="8229600" cy="5029200"/>
          </a:xfrm>
        </p:spPr>
        <p:txBody>
          <a:bodyPr>
            <a:normAutofit fontScale="85000" lnSpcReduction="20000"/>
          </a:bodyPr>
          <a:lstStyle/>
          <a:p>
            <a:r>
              <a:rPr lang="en-US" dirty="0" err="1" smtClean="0"/>
              <a:t>DNSChanger</a:t>
            </a:r>
            <a:r>
              <a:rPr lang="en-US" dirty="0" smtClean="0"/>
              <a:t> attack, calls for deployment by governments, etc…</a:t>
            </a:r>
          </a:p>
          <a:p>
            <a:r>
              <a:rPr lang="en-US" dirty="0" smtClean="0"/>
              <a:t>Technology and standards built on DNSSEC*</a:t>
            </a:r>
          </a:p>
          <a:p>
            <a:pPr lvl="1"/>
            <a:r>
              <a:rPr lang="en-US" dirty="0" smtClean="0"/>
              <a:t>Improved Web TLS and certs for all</a:t>
            </a:r>
          </a:p>
          <a:p>
            <a:pPr lvl="1"/>
            <a:r>
              <a:rPr lang="en-US" dirty="0" smtClean="0"/>
              <a:t>Secured e-mail (S/MIME) for all</a:t>
            </a:r>
          </a:p>
          <a:p>
            <a:pPr lvl="1"/>
            <a:r>
              <a:rPr lang="en-US" dirty="0" smtClean="0"/>
              <a:t>SSH</a:t>
            </a:r>
            <a:r>
              <a:rPr lang="en-US" dirty="0"/>
              <a:t>, </a:t>
            </a:r>
            <a:r>
              <a:rPr lang="en-US" dirty="0" smtClean="0"/>
              <a:t>IPSEC, …</a:t>
            </a:r>
          </a:p>
          <a:p>
            <a:r>
              <a:rPr lang="en-US" dirty="0" smtClean="0"/>
              <a:t>…and new applications</a:t>
            </a:r>
          </a:p>
          <a:p>
            <a:pPr lvl="1"/>
            <a:r>
              <a:rPr lang="en-US" dirty="0" smtClean="0"/>
              <a:t>VoIP</a:t>
            </a:r>
          </a:p>
          <a:p>
            <a:pPr lvl="1"/>
            <a:r>
              <a:rPr lang="en-US" dirty="0" smtClean="0"/>
              <a:t>Digital identity</a:t>
            </a:r>
          </a:p>
          <a:p>
            <a:pPr lvl="1"/>
            <a:r>
              <a:rPr lang="en-US" dirty="0" smtClean="0"/>
              <a:t>Secured content delivery (e.g. configurations, updates)</a:t>
            </a:r>
          </a:p>
          <a:p>
            <a:pPr lvl="1"/>
            <a:r>
              <a:rPr lang="en-US" dirty="0" smtClean="0"/>
              <a:t>Smart Grid</a:t>
            </a:r>
          </a:p>
          <a:p>
            <a:pPr lvl="1"/>
            <a:r>
              <a:rPr lang="en-US" dirty="0" smtClean="0"/>
              <a:t>A global PKI</a:t>
            </a:r>
          </a:p>
          <a:p>
            <a:pPr lvl="1"/>
            <a:r>
              <a:rPr lang="en-US" dirty="0" smtClean="0"/>
              <a:t>Increasing trust in e-commerce</a:t>
            </a:r>
          </a:p>
        </p:txBody>
      </p:sp>
      <p:sp>
        <p:nvSpPr>
          <p:cNvPr id="6" name="Rectangle 5"/>
          <p:cNvSpPr/>
          <p:nvPr/>
        </p:nvSpPr>
        <p:spPr>
          <a:xfrm>
            <a:off x="2166257" y="6172200"/>
            <a:ext cx="7010400" cy="1015663"/>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a:t>*IETF standards complete or currently being developed</a:t>
            </a:r>
          </a:p>
          <a:p>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fedv6-deployment.antd.nist.gov/images/graphdnspie-gov.png"/>
          <p:cNvPicPr>
            <a:picLocks noChangeAspect="1" noChangeArrowheads="1"/>
          </p:cNvPicPr>
          <p:nvPr/>
        </p:nvPicPr>
        <p:blipFill>
          <a:blip r:embed="rId2" cstate="print">
            <a:lum bright="77000"/>
          </a:blip>
          <a:srcRect/>
          <a:stretch>
            <a:fillRect/>
          </a:stretch>
        </p:blipFill>
        <p:spPr bwMode="auto">
          <a:xfrm>
            <a:off x="4648200" y="3581400"/>
            <a:ext cx="4286250" cy="3143250"/>
          </a:xfrm>
          <a:prstGeom prst="rect">
            <a:avLst/>
          </a:prstGeom>
          <a:noFill/>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Sweden, Brazil, Netherlands and others encourage DNSSEC deployment to </a:t>
            </a:r>
            <a:r>
              <a:rPr lang="en-US" smtClean="0"/>
              <a:t>varying degrees</a:t>
            </a:r>
            <a:endParaRPr lang="en-US" dirty="0" smtClean="0"/>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&gt;60% operational. </a:t>
            </a:r>
            <a:r>
              <a:rPr lang="en-US" sz="2400" dirty="0" smtClean="0"/>
              <a:t>[3]</a:t>
            </a:r>
            <a:endParaRPr lang="en-US" dirty="0" smtClean="0"/>
          </a:p>
        </p:txBody>
      </p:sp>
      <p:sp>
        <p:nvSpPr>
          <p:cNvPr id="4" name="Rectangle 3"/>
          <p:cNvSpPr/>
          <p:nvPr/>
        </p:nvSpPr>
        <p:spPr>
          <a:xfrm>
            <a:off x="152400" y="6119336"/>
            <a:ext cx="8991600" cy="738664"/>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http://www.whitehouse.gov/sites/default/files/omb/memoranda/fy2008/m08-23.pdf</a:t>
            </a:r>
            <a:endParaRPr lang="en-US"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duotone>
              <a:schemeClr val="accent3">
                <a:shade val="45000"/>
                <a:satMod val="135000"/>
              </a:schemeClr>
              <a:prstClr val="white"/>
            </a:duotone>
            <a:lum bright="20000"/>
          </a:blip>
          <a:srcRect/>
          <a:stretch>
            <a:fillRect/>
          </a:stretch>
        </p:blipFill>
        <p:spPr bwMode="auto">
          <a:xfrm>
            <a:off x="0" y="685800"/>
            <a:ext cx="9144000" cy="5800725"/>
          </a:xfrm>
          <a:prstGeom prst="rect">
            <a:avLst/>
          </a:prstGeom>
          <a:noFill/>
          <a:ln w="9525">
            <a:noFill/>
            <a:miter lim="800000"/>
            <a:headEnd/>
            <a:tailEnd/>
          </a:ln>
        </p:spPr>
      </p:pic>
      <p:sp>
        <p:nvSpPr>
          <p:cNvPr id="10" name="Content Placeholder 2"/>
          <p:cNvSpPr>
            <a:spLocks noGrp="1"/>
          </p:cNvSpPr>
          <p:nvPr>
            <p:ph idx="1"/>
          </p:nvPr>
        </p:nvSpPr>
        <p:spPr>
          <a:xfrm>
            <a:off x="304800" y="914400"/>
            <a:ext cx="8229600" cy="4754563"/>
          </a:xfrm>
        </p:spPr>
        <p:txBody>
          <a:bodyPr>
            <a:normAutofit fontScale="85000" lnSpcReduction="20000"/>
          </a:bodyPr>
          <a:lstStyle/>
          <a:p>
            <a:pPr>
              <a:spcBef>
                <a:spcPts val="700"/>
              </a:spcBef>
            </a:pPr>
            <a:r>
              <a:rPr lang="en-US" dirty="0" smtClean="0"/>
              <a:t> Deployed on </a:t>
            </a:r>
            <a:r>
              <a:rPr lang="en-US" dirty="0" smtClean="0"/>
              <a:t>95/316 </a:t>
            </a:r>
            <a:r>
              <a:rPr lang="en-US" dirty="0" smtClean="0"/>
              <a:t>TLDs (.</a:t>
            </a:r>
            <a:r>
              <a:rPr lang="en-US" dirty="0" err="1" smtClean="0"/>
              <a:t>br</a:t>
            </a:r>
            <a:r>
              <a:rPr lang="en-US" dirty="0" smtClean="0"/>
              <a:t>, .cl, .</a:t>
            </a:r>
            <a:r>
              <a:rPr lang="en-US" dirty="0" err="1" smtClean="0"/>
              <a:t>cr</a:t>
            </a:r>
            <a:r>
              <a:rPr lang="en-US" dirty="0" smtClean="0"/>
              <a:t>, .</a:t>
            </a:r>
            <a:r>
              <a:rPr lang="en-US" dirty="0" err="1" smtClean="0"/>
              <a:t>nl</a:t>
            </a:r>
            <a:r>
              <a:rPr lang="en-US" dirty="0" smtClean="0"/>
              <a:t>, .</a:t>
            </a:r>
            <a:r>
              <a:rPr lang="en-US" dirty="0" err="1" smtClean="0"/>
              <a:t>cz</a:t>
            </a:r>
            <a:r>
              <a:rPr lang="en-US" dirty="0" smtClean="0"/>
              <a:t>, .co, .com, .de</a:t>
            </a:r>
            <a:r>
              <a:rPr lang="en-US" smtClean="0"/>
              <a:t>, </a:t>
            </a:r>
            <a:r>
              <a:rPr lang="en-US" smtClean="0"/>
              <a:t>.</a:t>
            </a:r>
            <a:r>
              <a:rPr lang="en-US" dirty="0" err="1" smtClean="0"/>
              <a:t>pt</a:t>
            </a:r>
            <a:r>
              <a:rPr lang="en-US" dirty="0" smtClean="0"/>
              <a:t>, .in, .</a:t>
            </a:r>
            <a:r>
              <a:rPr lang="en-US" dirty="0" err="1" smtClean="0"/>
              <a:t>lk</a:t>
            </a:r>
            <a:r>
              <a:rPr lang="en-US" dirty="0" smtClean="0"/>
              <a:t>, .my </a:t>
            </a:r>
            <a:r>
              <a:rPr lang="ar-AE" dirty="0" smtClean="0"/>
              <a:t>مليسيا</a:t>
            </a:r>
            <a:r>
              <a:rPr lang="en-US" dirty="0" smtClean="0"/>
              <a:t> , .</a:t>
            </a:r>
            <a:r>
              <a:rPr lang="en-US" dirty="0" err="1" smtClean="0"/>
              <a:t>asia</a:t>
            </a:r>
            <a:r>
              <a:rPr lang="en-US" dirty="0" smtClean="0"/>
              <a:t>, .</a:t>
            </a:r>
            <a:r>
              <a:rPr lang="en-US" dirty="0" err="1" smtClean="0"/>
              <a:t>tw</a:t>
            </a:r>
            <a:r>
              <a:rPr lang="en-US" dirty="0" smtClean="0"/>
              <a:t> </a:t>
            </a:r>
            <a:r>
              <a:rPr lang="ja-JP" altLang="en-US" dirty="0" smtClean="0"/>
              <a:t>台灣</a:t>
            </a:r>
            <a:r>
              <a:rPr lang="en-US" dirty="0" smtClean="0"/>
              <a:t>, .</a:t>
            </a:r>
            <a:r>
              <a:rPr lang="en-US" dirty="0" err="1" smtClean="0"/>
              <a:t>kr</a:t>
            </a:r>
            <a:r>
              <a:rPr lang="en-US" dirty="0" smtClean="0"/>
              <a:t> </a:t>
            </a:r>
            <a:r>
              <a:rPr lang="ko-KR" altLang="en-US" dirty="0" smtClean="0"/>
              <a:t>한국</a:t>
            </a:r>
            <a:r>
              <a:rPr lang="en-US" altLang="ko-KR" dirty="0" smtClean="0"/>
              <a:t>,</a:t>
            </a:r>
            <a:r>
              <a:rPr lang="en-US" dirty="0" smtClean="0"/>
              <a:t> .</a:t>
            </a:r>
            <a:r>
              <a:rPr lang="en-US" dirty="0" err="1" smtClean="0"/>
              <a:t>jp</a:t>
            </a:r>
            <a:r>
              <a:rPr lang="en-US" dirty="0" smtClean="0"/>
              <a:t>, .</a:t>
            </a:r>
            <a:r>
              <a:rPr lang="en-US" dirty="0" err="1" smtClean="0"/>
              <a:t>ua</a:t>
            </a:r>
            <a:r>
              <a:rPr lang="en-US" dirty="0" smtClean="0"/>
              <a:t>, .</a:t>
            </a:r>
            <a:r>
              <a:rPr lang="en-US" dirty="0" err="1" smtClean="0"/>
              <a:t>uk</a:t>
            </a:r>
            <a:r>
              <a:rPr lang="en-US" dirty="0" smtClean="0"/>
              <a:t>, .</a:t>
            </a:r>
            <a:r>
              <a:rPr lang="en-US" dirty="0" err="1" smtClean="0"/>
              <a:t>fr</a:t>
            </a:r>
            <a:r>
              <a:rPr lang="en-US" dirty="0" smtClean="0"/>
              <a:t>, .</a:t>
            </a:r>
            <a:r>
              <a:rPr lang="en-US" dirty="0" err="1" smtClean="0"/>
              <a:t>tt</a:t>
            </a:r>
            <a:r>
              <a:rPr lang="en-US" dirty="0" smtClean="0"/>
              <a:t>, </a:t>
            </a:r>
            <a:r>
              <a:rPr lang="en-US" dirty="0" err="1" smtClean="0"/>
              <a:t>.net</a:t>
            </a:r>
            <a:r>
              <a:rPr lang="en-US" dirty="0" smtClean="0"/>
              <a:t>, .post, …)</a:t>
            </a:r>
          </a:p>
          <a:p>
            <a:pPr>
              <a:spcBef>
                <a:spcPts val="700"/>
              </a:spcBef>
            </a:pPr>
            <a:r>
              <a:rPr lang="en-US" dirty="0" smtClean="0"/>
              <a:t>Root signed** and audited</a:t>
            </a:r>
          </a:p>
          <a:p>
            <a:pPr>
              <a:spcBef>
                <a:spcPts val="700"/>
              </a:spcBef>
            </a:pPr>
            <a:r>
              <a:rPr lang="en-US" dirty="0" smtClean="0"/>
              <a:t>&gt;84% of domain names could have DNSSEC</a:t>
            </a:r>
          </a:p>
          <a:p>
            <a:pPr>
              <a:spcBef>
                <a:spcPts val="700"/>
              </a:spcBef>
            </a:pPr>
            <a:r>
              <a:rPr lang="en-US" dirty="0" smtClean="0"/>
              <a:t>Growing ISP support*</a:t>
            </a:r>
          </a:p>
          <a:p>
            <a:pPr>
              <a:spcBef>
                <a:spcPts val="700"/>
              </a:spcBef>
            </a:pPr>
            <a:r>
              <a:rPr lang="en-US" dirty="0" smtClean="0"/>
              <a:t>3</a:t>
            </a:r>
            <a:r>
              <a:rPr lang="en-US" baseline="30000" dirty="0" smtClean="0"/>
              <a:t>rd</a:t>
            </a:r>
            <a:r>
              <a:rPr lang="en-US" dirty="0" smtClean="0"/>
              <a:t> party signing solutions: </a:t>
            </a:r>
            <a:r>
              <a:rPr lang="en-US" dirty="0" err="1" smtClean="0"/>
              <a:t>GoDaddy</a:t>
            </a:r>
            <a:r>
              <a:rPr lang="en-US" dirty="0" smtClean="0"/>
              <a:t>, </a:t>
            </a:r>
            <a:r>
              <a:rPr lang="en-US" dirty="0" err="1" smtClean="0"/>
              <a:t>Binero</a:t>
            </a:r>
            <a:r>
              <a:rPr lang="en-US" dirty="0" smtClean="0"/>
              <a:t>, VeriSign…***</a:t>
            </a:r>
          </a:p>
          <a:p>
            <a:pPr>
              <a:spcBef>
                <a:spcPts val="700"/>
              </a:spcBef>
            </a:pPr>
            <a:r>
              <a:rPr lang="en-US" dirty="0" smtClean="0"/>
              <a:t>S/W H/W support: </a:t>
            </a:r>
            <a:r>
              <a:rPr lang="en-US" dirty="0" err="1" smtClean="0"/>
              <a:t>NLNetLabs</a:t>
            </a:r>
            <a:r>
              <a:rPr lang="en-US" dirty="0" smtClean="0"/>
              <a:t>/</a:t>
            </a:r>
            <a:r>
              <a:rPr lang="en-US" dirty="0" err="1" smtClean="0"/>
              <a:t>NSD+Unbound</a:t>
            </a:r>
            <a:r>
              <a:rPr lang="en-US" dirty="0" smtClean="0"/>
              <a:t>, ISC/BIND, Microsoft, </a:t>
            </a:r>
            <a:r>
              <a:rPr lang="en-US" dirty="0" err="1" smtClean="0"/>
              <a:t>PowerDNS</a:t>
            </a:r>
            <a:r>
              <a:rPr lang="en-US" dirty="0" smtClean="0"/>
              <a:t>, Secure64,…</a:t>
            </a:r>
          </a:p>
          <a:p>
            <a:pPr>
              <a:spcBef>
                <a:spcPts val="700"/>
              </a:spcBef>
            </a:pPr>
            <a:r>
              <a:rPr lang="en-US" dirty="0" smtClean="0"/>
              <a:t>IETF standard on DNSSEC SSL certificates (RFC6698)</a:t>
            </a:r>
          </a:p>
          <a:p>
            <a:pPr>
              <a:spcBef>
                <a:spcPts val="700"/>
              </a:spcBef>
            </a:pPr>
            <a:r>
              <a:rPr lang="en-US" dirty="0" smtClean="0"/>
              <a:t>Growing interest from others…</a:t>
            </a:r>
          </a:p>
        </p:txBody>
      </p:sp>
      <p:pic>
        <p:nvPicPr>
          <p:cNvPr id="1026" name="Picture 2"/>
          <p:cNvPicPr>
            <a:picLocks noChangeAspect="1" noChangeArrowheads="1"/>
          </p:cNvPicPr>
          <p:nvPr/>
        </p:nvPicPr>
        <p:blipFill>
          <a:blip r:embed="rId4" cstate="print"/>
          <a:srcRect/>
          <a:stretch>
            <a:fillRect/>
          </a:stretch>
        </p:blipFill>
        <p:spPr bwMode="auto">
          <a:xfrm>
            <a:off x="6698476" y="1676400"/>
            <a:ext cx="1493024" cy="762000"/>
          </a:xfrm>
          <a:prstGeom prst="rect">
            <a:avLst/>
          </a:prstGeom>
          <a:noFill/>
          <a:ln w="9525">
            <a:noFill/>
            <a:miter lim="800000"/>
            <a:headEnd/>
            <a:tailEnd/>
          </a:ln>
        </p:spPr>
      </p:pic>
      <p:sp>
        <p:nvSpPr>
          <p:cNvPr id="2" name="Title 1"/>
          <p:cNvSpPr>
            <a:spLocks noGrp="1"/>
          </p:cNvSpPr>
          <p:nvPr>
            <p:ph type="title"/>
          </p:nvPr>
        </p:nvSpPr>
        <p:spPr>
          <a:xfrm>
            <a:off x="457200" y="30480"/>
            <a:ext cx="8229600" cy="1143000"/>
          </a:xfrm>
        </p:spPr>
        <p:txBody>
          <a:bodyPr>
            <a:normAutofit/>
          </a:bodyPr>
          <a:lstStyle/>
          <a:p>
            <a:pPr algn="ctr"/>
            <a:r>
              <a:rPr lang="en-US" sz="4000" b="1" dirty="0" smtClean="0"/>
              <a:t>DNSSEC: Where we are</a:t>
            </a:r>
            <a:endParaRPr lang="en-US" sz="4000" b="1" dirty="0"/>
          </a:p>
        </p:txBody>
      </p:sp>
      <p:sp>
        <p:nvSpPr>
          <p:cNvPr id="12" name="Rectangle 11"/>
          <p:cNvSpPr/>
          <p:nvPr/>
        </p:nvSpPr>
        <p:spPr>
          <a:xfrm>
            <a:off x="381000" y="5802940"/>
            <a:ext cx="8153400" cy="584775"/>
          </a:xfrm>
          <a:prstGeom prst="rect">
            <a:avLst/>
          </a:prstGeom>
        </p:spPr>
        <p:txBody>
          <a:bodyPr wrap="square">
            <a:spAutoFit/>
          </a:bodyPr>
          <a:lstStyle/>
          <a:p>
            <a:r>
              <a:rPr lang="en-US" sz="1600" b="1" dirty="0" smtClean="0"/>
              <a:t>*COMCAST Internet (18M), </a:t>
            </a:r>
            <a:r>
              <a:rPr lang="en-US" sz="1600" b="1" dirty="0" err="1" smtClean="0"/>
              <a:t>TeliaSonera</a:t>
            </a:r>
            <a:r>
              <a:rPr lang="en-US" sz="1600" b="1" dirty="0" smtClean="0"/>
              <a:t> SE, </a:t>
            </a:r>
            <a:r>
              <a:rPr lang="en-US" sz="1600" b="1" dirty="0" err="1" smtClean="0"/>
              <a:t>Sprint,Vodafone</a:t>
            </a:r>
            <a:r>
              <a:rPr lang="en-US" sz="1600" b="1" dirty="0" smtClean="0"/>
              <a:t> </a:t>
            </a:r>
            <a:r>
              <a:rPr lang="en-US" sz="1600" b="1" dirty="0" err="1" smtClean="0"/>
              <a:t>CZ,Telefonica</a:t>
            </a:r>
            <a:r>
              <a:rPr lang="en-US" sz="1600" b="1" dirty="0" smtClean="0"/>
              <a:t> CZ, T-mobile NL, </a:t>
            </a:r>
            <a:r>
              <a:rPr lang="en-US" sz="1600" b="1" dirty="0" err="1" smtClean="0"/>
              <a:t>SurfNet</a:t>
            </a:r>
            <a:r>
              <a:rPr lang="en-US" sz="1600" b="1" dirty="0" smtClean="0"/>
              <a:t> NL, SANYO Information Technology Solutions JP, others.. </a:t>
            </a:r>
            <a:endParaRPr lang="en-US" sz="1600" b="1" dirty="0"/>
          </a:p>
        </p:txBody>
      </p:sp>
      <p:pic>
        <p:nvPicPr>
          <p:cNvPr id="21506" name="Picture 2" descr="http://dnssec-deployment.icann.org/dctld/bar3.png"/>
          <p:cNvPicPr>
            <a:picLocks noChangeAspect="1" noChangeArrowheads="1"/>
          </p:cNvPicPr>
          <p:nvPr/>
        </p:nvPicPr>
        <p:blipFill>
          <a:blip r:embed="rId5" cstate="print"/>
          <a:srcRect/>
          <a:stretch>
            <a:fillRect/>
          </a:stretch>
        </p:blipFill>
        <p:spPr bwMode="auto">
          <a:xfrm>
            <a:off x="8191500" y="2057400"/>
            <a:ext cx="952500" cy="2857500"/>
          </a:xfrm>
          <a:prstGeom prst="rect">
            <a:avLst/>
          </a:prstGeom>
          <a:noFill/>
        </p:spPr>
      </p:pic>
      <p:sp>
        <p:nvSpPr>
          <p:cNvPr id="3" name="TextBox 2"/>
          <p:cNvSpPr txBox="1"/>
          <p:nvPr/>
        </p:nvSpPr>
        <p:spPr>
          <a:xfrm>
            <a:off x="394063" y="6317248"/>
            <a:ext cx="8172450" cy="338554"/>
          </a:xfrm>
          <a:prstGeom prst="rect">
            <a:avLst/>
          </a:prstGeom>
          <a:noFill/>
        </p:spPr>
        <p:txBody>
          <a:bodyPr wrap="square" rtlCol="0">
            <a:spAutoFit/>
          </a:bodyPr>
          <a:lstStyle/>
          <a:p>
            <a:r>
              <a:rPr lang="en-US" sz="1600" b="1" dirty="0" smtClean="0"/>
              <a:t>**21 TCRs from: </a:t>
            </a:r>
            <a:r>
              <a:rPr lang="en-US" sz="1600" b="1" dirty="0"/>
              <a:t>TT, BF, RU, CN, US, SE, NL, UG, BR, </a:t>
            </a:r>
            <a:r>
              <a:rPr lang="en-US" sz="1600" b="1" dirty="0" smtClean="0"/>
              <a:t>Benin, </a:t>
            </a:r>
            <a:r>
              <a:rPr lang="en-US" sz="1600" b="1" dirty="0"/>
              <a:t>PT, NP, Mauritius, CZ, CA, JP, UK, </a:t>
            </a:r>
            <a:r>
              <a:rPr lang="en-US" sz="1600" b="1" dirty="0" smtClean="0"/>
              <a:t>NZ</a:t>
            </a:r>
            <a:endParaRPr lang="en-US" sz="1600" b="1" dirty="0"/>
          </a:p>
        </p:txBody>
      </p:sp>
      <p:sp>
        <p:nvSpPr>
          <p:cNvPr id="4" name="Rectangle 3"/>
          <p:cNvSpPr/>
          <p:nvPr/>
        </p:nvSpPr>
        <p:spPr>
          <a:xfrm>
            <a:off x="381000" y="6519446"/>
            <a:ext cx="8001000" cy="338554"/>
          </a:xfrm>
          <a:prstGeom prst="rect">
            <a:avLst/>
          </a:prstGeom>
        </p:spPr>
        <p:txBody>
          <a:bodyPr wrap="square">
            <a:spAutoFit/>
          </a:bodyPr>
          <a:lstStyle/>
          <a:p>
            <a:r>
              <a:rPr lang="en-US" sz="1600" b="1" dirty="0" smtClean="0"/>
              <a:t>*** Partial list of registrars: https</a:t>
            </a:r>
            <a:r>
              <a:rPr lang="en-US" sz="1600" b="1" dirty="0"/>
              <a:t>://www.icann.org/en/news/in-focus/dnssec/deployment</a:t>
            </a:r>
          </a:p>
        </p:txBody>
      </p:sp>
    </p:spTree>
    <p:extLst>
      <p:ext uri="{BB962C8B-B14F-4D97-AF65-F5344CB8AC3E}">
        <p14:creationId xmlns:p14="http://schemas.microsoft.com/office/powerpoint/2010/main" val="306010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381000" y="1600200"/>
            <a:ext cx="8229600" cy="4525963"/>
          </a:xfrm>
        </p:spPr>
        <p:txBody>
          <a:bodyPr>
            <a:normAutofit lnSpcReduction="10000"/>
          </a:bodyPr>
          <a:lstStyle/>
          <a:p>
            <a:r>
              <a:rPr lang="en-US" dirty="0" smtClean="0"/>
              <a:t>But deployed on &lt; 1% (~2M)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6119336"/>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8453</TotalTime>
  <Words>2217</Words>
  <Application>Microsoft Office PowerPoint</Application>
  <PresentationFormat>On-screen Show (4:3)</PresentationFormat>
  <Paragraphs>305</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Deploying DNSSEC: From Content to End-customer</vt:lpstr>
      <vt:lpstr>Terminology</vt:lpstr>
      <vt:lpstr>Creating a Chain of Trust</vt:lpstr>
      <vt:lpstr>DNS+DNSSEC</vt:lpstr>
      <vt:lpstr>DNSSEC: We have passed the point of no return</vt:lpstr>
      <vt:lpstr>DNSSEC: Plenty of Motivation</vt:lpstr>
      <vt:lpstr>DNSSEC interest from governments</vt:lpstr>
      <vt:lpstr>DNSSEC: Where we are</vt:lpstr>
      <vt:lpstr>But…</vt:lpstr>
      <vt:lpstr>DNSSEC: So what’s the problem?</vt:lpstr>
      <vt:lpstr>How to implement DNSSEC?</vt:lpstr>
      <vt:lpstr>"What You Can Do" </vt:lpstr>
      <vt:lpstr>Trustworthy Implementation</vt:lpstr>
      <vt:lpstr>Building in security</vt:lpstr>
      <vt:lpstr>Learn from CA successes  (and mistakes)</vt:lpstr>
      <vt:lpstr>An implementation can be thi$</vt:lpstr>
      <vt:lpstr>…or this     </vt:lpstr>
      <vt:lpstr>..or this  (CR NIC)</vt:lpstr>
      <vt:lpstr>…or even this</vt:lpstr>
      <vt:lpstr>But all must have:</vt:lpstr>
      <vt:lpstr>Summary</vt:lpstr>
      <vt:lpstr>DNS is a part of all IT ecosystems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Richard Lamb</cp:lastModifiedBy>
  <cp:revision>409</cp:revision>
  <dcterms:created xsi:type="dcterms:W3CDTF">2011-12-08T21:30:29Z</dcterms:created>
  <dcterms:modified xsi:type="dcterms:W3CDTF">2012-10-27T14:11:02Z</dcterms:modified>
</cp:coreProperties>
</file>