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6" r:id="rId2"/>
    <p:sldId id="472" r:id="rId3"/>
    <p:sldId id="392" r:id="rId4"/>
    <p:sldId id="479" r:id="rId5"/>
    <p:sldId id="473" r:id="rId6"/>
    <p:sldId id="478" r:id="rId7"/>
    <p:sldId id="474" r:id="rId8"/>
    <p:sldId id="397" r:id="rId9"/>
    <p:sldId id="398" r:id="rId10"/>
    <p:sldId id="399" r:id="rId11"/>
    <p:sldId id="400" r:id="rId12"/>
    <p:sldId id="401" r:id="rId13"/>
    <p:sldId id="402" r:id="rId14"/>
    <p:sldId id="403" r:id="rId15"/>
    <p:sldId id="404" r:id="rId16"/>
    <p:sldId id="405" r:id="rId17"/>
    <p:sldId id="406" r:id="rId18"/>
    <p:sldId id="407" r:id="rId19"/>
    <p:sldId id="413" r:id="rId20"/>
    <p:sldId id="414" r:id="rId21"/>
    <p:sldId id="415" r:id="rId22"/>
    <p:sldId id="416" r:id="rId23"/>
    <p:sldId id="417" r:id="rId24"/>
    <p:sldId id="464" r:id="rId25"/>
    <p:sldId id="418" r:id="rId26"/>
    <p:sldId id="419" r:id="rId27"/>
    <p:sldId id="420" r:id="rId28"/>
    <p:sldId id="421" r:id="rId29"/>
    <p:sldId id="422" r:id="rId30"/>
    <p:sldId id="423" r:id="rId31"/>
    <p:sldId id="424" r:id="rId32"/>
    <p:sldId id="425" r:id="rId33"/>
    <p:sldId id="426" r:id="rId34"/>
    <p:sldId id="427" r:id="rId35"/>
    <p:sldId id="428" r:id="rId36"/>
    <p:sldId id="475"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54" r:id="rId56"/>
    <p:sldId id="455" r:id="rId57"/>
    <p:sldId id="456" r:id="rId58"/>
    <p:sldId id="457" r:id="rId59"/>
    <p:sldId id="458" r:id="rId60"/>
    <p:sldId id="459" r:id="rId61"/>
    <p:sldId id="460" r:id="rId62"/>
    <p:sldId id="388" r:id="rId63"/>
    <p:sldId id="465" r:id="rId64"/>
    <p:sldId id="466" r:id="rId65"/>
    <p:sldId id="467" r:id="rId66"/>
    <p:sldId id="468" r:id="rId67"/>
    <p:sldId id="469" r:id="rId68"/>
    <p:sldId id="463" r:id="rId69"/>
    <p:sldId id="462" r:id="rId70"/>
    <p:sldId id="389" r:id="rId71"/>
    <p:sldId id="390" r:id="rId72"/>
    <p:sldId id="476" r:id="rId73"/>
    <p:sldId id="477" r:id="rId74"/>
    <p:sldId id="276" r:id="rId75"/>
    <p:sldId id="278" r:id="rId76"/>
    <p:sldId id="320" r:id="rId77"/>
    <p:sldId id="387" r:id="rId7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2" d="100"/>
          <a:sy n="82" d="100"/>
        </p:scale>
        <p:origin x="-13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10/27/2012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10/27/2012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eregister.co.uk/2011/11/10/botnet_take_down_clean_u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pcworld.com/businesscenter/article/250480/fcc_chairman_calls_on_isps_to_adopt_new_security_measures.html" TargetMode="External"/><Relationship Id="rId4" Type="http://schemas.openxmlformats.org/officeDocument/2006/relationships/hyperlink" Target="http://www.fcc.gov/document/chairmans-remarks-cybersecurity-bipartisan-policy-cent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32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40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41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42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43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52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53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73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DNS Changer/Ghost Click: 4M PCs across 100 countries  - </a:t>
            </a:r>
            <a:r>
              <a:rPr lang="en-US" sz="1200" u="sng" kern="1200" dirty="0" smtClean="0">
                <a:solidFill>
                  <a:schemeClr val="tx1"/>
                </a:solidFill>
                <a:latin typeface="+mn-lt"/>
                <a:ea typeface="+mn-ea"/>
                <a:cs typeface="+mn-cs"/>
                <a:hlinkClick r:id="rId3"/>
              </a:rPr>
              <a:t>http://www.theregister.co.uk/2011/11/10/botnet_take_down_clean_up/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
              </a:rPr>
              <a:t>http://threatpost.com/en_us/blogs/major-dns-cache-poisoning-attack-hits-brazilian-isps-110711</a:t>
            </a:r>
            <a:endParaRPr lang="en-US" sz="1200" kern="1200" dirty="0" smtClean="0">
              <a:solidFill>
                <a:schemeClr val="tx1"/>
              </a:solidFill>
              <a:latin typeface="+mn-lt"/>
              <a:ea typeface="+mn-ea"/>
              <a:cs typeface="+mn-cs"/>
            </a:endParaRPr>
          </a:p>
          <a:p>
            <a:endParaRPr lang="en-US" dirty="0" smtClean="0"/>
          </a:p>
          <a:p>
            <a:r>
              <a:rPr lang="en-US" dirty="0" smtClean="0"/>
              <a:t>Potentially millions of users effected.</a:t>
            </a:r>
          </a:p>
          <a:p>
            <a:endParaRPr lang="en-US" dirty="0" smtClean="0"/>
          </a:p>
          <a:p>
            <a:r>
              <a:rPr lang="en-US" dirty="0" smtClean="0"/>
              <a:t>TLD+SSL opportunity and economy - .NG</a:t>
            </a:r>
            <a:r>
              <a:rPr lang="en-US" baseline="0" dirty="0" smtClean="0"/>
              <a:t> and others.</a:t>
            </a:r>
          </a:p>
          <a:p>
            <a:r>
              <a:rPr lang="en-US" dirty="0" smtClean="0">
                <a:hlinkClick r:id="rId4"/>
              </a:rPr>
              <a:t>http://www.fcc.gov/document/chairmans-remarks-cybersecurity-bipartisan-policy-center</a:t>
            </a:r>
            <a:endParaRPr lang="en-US" baseline="0" dirty="0" smtClean="0"/>
          </a:p>
          <a:p>
            <a:r>
              <a:rPr lang="en-US" dirty="0" smtClean="0">
                <a:hlinkClick r:id="rId5"/>
              </a:rPr>
              <a:t>http://www.pcworld.com/businesscenter/article/250480/fcc_chairman_calls_on_isps_to_adopt_new_security_measures.html</a:t>
            </a:r>
            <a:endParaRPr lang="en-US" baseline="0" dirty="0" smtClean="0"/>
          </a:p>
          <a:p>
            <a:r>
              <a:rPr lang="en-US" sz="1200" b="0" i="0" kern="1200" dirty="0" smtClean="0">
                <a:solidFill>
                  <a:schemeClr val="tx1"/>
                </a:solidFill>
                <a:latin typeface="+mn-lt"/>
                <a:ea typeface="+mn-ea"/>
                <a:cs typeface="+mn-cs"/>
              </a:rPr>
              <a:t>“A report by Gartner found 3.6 million Americans getting redirected to bogus websites in </a:t>
            </a:r>
          </a:p>
          <a:p>
            <a:r>
              <a:rPr lang="en-US" sz="1200" b="0" i="0" kern="1200" dirty="0" smtClean="0">
                <a:solidFill>
                  <a:schemeClr val="tx1"/>
                </a:solidFill>
                <a:latin typeface="+mn-lt"/>
                <a:ea typeface="+mn-ea"/>
                <a:cs typeface="+mn-cs"/>
              </a:rPr>
              <a:t>a single year, costing them $3.2 billion.,” said </a:t>
            </a:r>
            <a:r>
              <a:rPr lang="en-US" sz="1200" b="0" i="0" kern="1200" dirty="0" err="1" smtClean="0">
                <a:solidFill>
                  <a:schemeClr val="tx1"/>
                </a:solidFill>
                <a:latin typeface="+mn-lt"/>
                <a:ea typeface="+mn-ea"/>
                <a:cs typeface="+mn-cs"/>
              </a:rPr>
              <a:t>Genachowski</a:t>
            </a:r>
            <a:r>
              <a:rPr lang="en-US" sz="1200" b="0" i="0" kern="1200" dirty="0" smtClean="0">
                <a:solidFill>
                  <a:schemeClr val="tx1"/>
                </a:solidFill>
                <a:latin typeface="+mn-lt"/>
                <a:ea typeface="+mn-ea"/>
                <a:cs typeface="+mn-cs"/>
              </a:rPr>
              <a:t>. and “urge[d] all broadband providers to begin implementing DNSSEC as soon as possible.”</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10/27/2012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10/27/2012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10/27/2012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10/27/2012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10/27/2012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10/27/2012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10/27/2012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10/27/2012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10/27/2012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10/27/2012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10/27/2012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10/27/2012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0.jpeg"/><Relationship Id="rId4" Type="http://schemas.openxmlformats.org/officeDocument/2006/relationships/image" Target="../media/image45.png"/><Relationship Id="rId9" Type="http://schemas.openxmlformats.org/officeDocument/2006/relationships/image" Target="../media/image34.jpeg"/></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jpeg"/></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Sample Implementation</a:t>
            </a:r>
            <a:br>
              <a:rPr lang="en-US" dirty="0" smtClean="0"/>
            </a:br>
            <a:r>
              <a:rPr lang="en-US" sz="2400" dirty="0" smtClean="0"/>
              <a:t>Module 1</a:t>
            </a:r>
            <a:r>
              <a:rPr lang="en-US" dirty="0" smtClean="0"/>
              <a:t/>
            </a:r>
            <a:br>
              <a:rPr lang="en-US" dirty="0" smtClean="0"/>
            </a:br>
            <a:endParaRPr lang="en-US" sz="1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LACNIC 18</a:t>
            </a:r>
          </a:p>
          <a:p>
            <a:pPr eaLnBrk="1" fontAlgn="auto" hangingPunct="1">
              <a:spcAft>
                <a:spcPts val="0"/>
              </a:spcAft>
              <a:buFont typeface="Arial" pitchFamily="34" charset="0"/>
              <a:buNone/>
              <a:defRPr/>
            </a:pPr>
            <a:r>
              <a:rPr lang="en-US" dirty="0" smtClean="0"/>
              <a:t>28 October 2012, Montevideo</a:t>
            </a:r>
          </a:p>
          <a:p>
            <a:pPr eaLnBrk="1" fontAlgn="auto" hangingPunct="1">
              <a:spcAft>
                <a:spcPts val="0"/>
              </a:spcAft>
              <a:buFont typeface="Arial" pitchFamily="34" charset="0"/>
              <a:buNone/>
              <a:defRPr/>
            </a:pPr>
            <a:r>
              <a:rPr lang="en-US" dirty="0" smtClean="0"/>
              <a:t>richard.lamb@icann.org </a:t>
            </a:r>
          </a:p>
        </p:txBody>
      </p:sp>
      <p:pic>
        <p:nvPicPr>
          <p:cNvPr id="7" name="Picture 6"/>
          <p:cNvPicPr>
            <a:picLocks noChangeAspect="1" noChangeArrowheads="1"/>
          </p:cNvPicPr>
          <p:nvPr/>
        </p:nvPicPr>
        <p:blipFill>
          <a:blip r:embed="rId2"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17889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in security</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3960827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SSL Dilution of Trust </a:t>
            </a:r>
            <a:br>
              <a:rPr lang="en-US" sz="4000" b="1" dirty="0" smtClean="0"/>
            </a:br>
            <a:r>
              <a:rPr lang="en-US" sz="4000" b="1" dirty="0" smtClean="0"/>
              <a:t>DNSSEC =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178128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DNSSEC: Plenty of Motivation</a:t>
            </a:r>
            <a:endParaRPr lang="en-US" sz="4000" b="1" dirty="0"/>
          </a:p>
        </p:txBody>
      </p:sp>
      <p:sp>
        <p:nvSpPr>
          <p:cNvPr id="3" name="Content Placeholder 2"/>
          <p:cNvSpPr>
            <a:spLocks noGrp="1"/>
          </p:cNvSpPr>
          <p:nvPr>
            <p:ph idx="1"/>
          </p:nvPr>
        </p:nvSpPr>
        <p:spPr>
          <a:xfrm>
            <a:off x="381000" y="1295400"/>
            <a:ext cx="8229600" cy="5029200"/>
          </a:xfrm>
        </p:spPr>
        <p:txBody>
          <a:bodyPr>
            <a:normAutofit fontScale="85000" lnSpcReduction="20000"/>
          </a:bodyPr>
          <a:lstStyle/>
          <a:p>
            <a:r>
              <a:rPr lang="en-US" dirty="0" err="1" smtClean="0"/>
              <a:t>DNSChanger</a:t>
            </a:r>
            <a:r>
              <a:rPr lang="en-US" dirty="0" smtClean="0"/>
              <a:t> attack, calls for deployment by governments, etc…</a:t>
            </a:r>
          </a:p>
          <a:p>
            <a:r>
              <a:rPr lang="en-US" dirty="0" smtClean="0"/>
              <a:t>Technology and standards built on DNSSEC*</a:t>
            </a:r>
          </a:p>
          <a:p>
            <a:pPr lvl="1"/>
            <a:r>
              <a:rPr lang="en-US" dirty="0" smtClean="0"/>
              <a:t>Improved Web TLS and certs for all</a:t>
            </a:r>
          </a:p>
          <a:p>
            <a:pPr lvl="1"/>
            <a:r>
              <a:rPr lang="en-US" dirty="0" smtClean="0"/>
              <a:t>Secured e-mail (S/MIME) for all</a:t>
            </a:r>
          </a:p>
          <a:p>
            <a:pPr lvl="1"/>
            <a:r>
              <a:rPr lang="en-US" dirty="0" smtClean="0"/>
              <a:t>SSH</a:t>
            </a:r>
            <a:r>
              <a:rPr lang="en-US" dirty="0"/>
              <a:t>, </a:t>
            </a:r>
            <a:r>
              <a:rPr lang="en-US" dirty="0" smtClean="0"/>
              <a:t>IPSEC, …</a:t>
            </a:r>
          </a:p>
          <a:p>
            <a:r>
              <a:rPr lang="en-US" dirty="0" smtClean="0"/>
              <a:t>…and new applications</a:t>
            </a:r>
          </a:p>
          <a:p>
            <a:pPr lvl="1"/>
            <a:r>
              <a:rPr lang="en-US" dirty="0" smtClean="0"/>
              <a:t>VoIP</a:t>
            </a:r>
          </a:p>
          <a:p>
            <a:pPr lvl="1"/>
            <a:r>
              <a:rPr lang="en-US" dirty="0" smtClean="0"/>
              <a:t>Digital identity</a:t>
            </a:r>
          </a:p>
          <a:p>
            <a:pPr lvl="1"/>
            <a:r>
              <a:rPr lang="en-US" dirty="0" smtClean="0"/>
              <a:t>Secured content delivery (e.g. configurations, updates)</a:t>
            </a:r>
          </a:p>
          <a:p>
            <a:pPr lvl="1"/>
            <a:r>
              <a:rPr lang="en-US" dirty="0" smtClean="0"/>
              <a:t>Smart Grid</a:t>
            </a:r>
          </a:p>
          <a:p>
            <a:pPr lvl="1"/>
            <a:r>
              <a:rPr lang="en-US" dirty="0" smtClean="0"/>
              <a:t>A global PKI</a:t>
            </a:r>
          </a:p>
          <a:p>
            <a:pPr lvl="1"/>
            <a:r>
              <a:rPr lang="en-US" dirty="0" smtClean="0"/>
              <a:t>Increasing trust in e-commerce</a:t>
            </a:r>
          </a:p>
        </p:txBody>
      </p:sp>
      <p:sp>
        <p:nvSpPr>
          <p:cNvPr id="6" name="Rectangle 5"/>
          <p:cNvSpPr/>
          <p:nvPr/>
        </p:nvSpPr>
        <p:spPr>
          <a:xfrm>
            <a:off x="2166257" y="6172200"/>
            <a:ext cx="7010400" cy="1015663"/>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a:t>*IETF standards complete or currently being developed</a:t>
            </a:r>
          </a:p>
          <a:p>
            <a:endParaRPr lang="en-US" sz="2000" b="1" dirty="0"/>
          </a:p>
        </p:txBody>
      </p:sp>
    </p:spTree>
    <p:extLst>
      <p:ext uri="{BB962C8B-B14F-4D97-AF65-F5344CB8AC3E}">
        <p14:creationId xmlns:p14="http://schemas.microsoft.com/office/powerpoint/2010/main" val="3645110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400" dirty="0" smtClean="0"/>
              <a:t>Smartcards (PKI)  (card reader ~$12)</a:t>
            </a:r>
          </a:p>
          <a:p>
            <a:pPr lvl="1"/>
            <a:r>
              <a:rPr lang="en-US" sz="2000" dirty="0" err="1" smtClean="0"/>
              <a:t>AthenaSC</a:t>
            </a:r>
            <a:r>
              <a:rPr lang="en-US" sz="2000" dirty="0" smtClean="0"/>
              <a:t> </a:t>
            </a:r>
            <a:r>
              <a:rPr lang="en-US" sz="2000" dirty="0" err="1" smtClean="0"/>
              <a:t>IDProtect</a:t>
            </a:r>
            <a:r>
              <a:rPr lang="en-US" sz="2000" dirty="0" smtClean="0"/>
              <a:t> ~$30</a:t>
            </a:r>
          </a:p>
          <a:p>
            <a:pPr lvl="1"/>
            <a:r>
              <a:rPr lang="en-US" sz="2000" dirty="0" err="1" smtClean="0"/>
              <a:t>Feitian</a:t>
            </a:r>
            <a:r>
              <a:rPr lang="en-US" sz="2000" dirty="0" smtClean="0"/>
              <a:t> ~$5-10</a:t>
            </a:r>
          </a:p>
          <a:p>
            <a:pPr lvl="1"/>
            <a:r>
              <a:rPr lang="en-US" sz="2000" dirty="0" err="1" smtClean="0"/>
              <a:t>Aventra</a:t>
            </a:r>
            <a:r>
              <a:rPr lang="en-US" sz="2000" dirty="0" smtClean="0"/>
              <a:t> ~$11</a:t>
            </a:r>
          </a:p>
          <a:p>
            <a:r>
              <a:rPr lang="en-US" sz="2400" dirty="0" smtClean="0"/>
              <a:t>TPM</a:t>
            </a:r>
          </a:p>
          <a:p>
            <a:pPr lvl="1"/>
            <a:r>
              <a:rPr lang="en-US" sz="2000" dirty="0" smtClean="0"/>
              <a:t>Built into many PCs</a:t>
            </a:r>
          </a:p>
          <a:p>
            <a:r>
              <a:rPr lang="en-US" sz="2400" dirty="0" smtClean="0"/>
              <a:t>Token</a:t>
            </a:r>
          </a:p>
          <a:p>
            <a:pPr lvl="1" eaLnBrk="1" hangingPunct="1"/>
            <a:r>
              <a:rPr lang="en-US" sz="2000" dirty="0" smtClean="0"/>
              <a:t>Aladdin/</a:t>
            </a:r>
            <a:r>
              <a:rPr lang="en-US" sz="2000" dirty="0" err="1" smtClean="0"/>
              <a:t>SafeNet</a:t>
            </a:r>
            <a:r>
              <a:rPr lang="en-US" sz="2000" dirty="0" smtClean="0"/>
              <a:t> USB e-Token ~$50</a:t>
            </a:r>
          </a:p>
          <a:p>
            <a:r>
              <a:rPr lang="en-US" sz="2400" dirty="0" smtClean="0"/>
              <a:t>Open source PKCS11 Drivers available</a:t>
            </a:r>
          </a:p>
          <a:p>
            <a:pPr lvl="1"/>
            <a:r>
              <a:rPr lang="en-US" sz="2000" dirty="0" err="1" smtClean="0"/>
              <a:t>OpenSC</a:t>
            </a:r>
            <a:endParaRPr lang="en-US" sz="2000" dirty="0" smtClean="0"/>
          </a:p>
          <a:p>
            <a:r>
              <a:rPr lang="en-US" sz="2400" dirty="0" smtClean="0"/>
              <a:t>Has RNG</a:t>
            </a:r>
          </a:p>
          <a:p>
            <a:r>
              <a:rPr lang="en-US" sz="2400" dirty="0" smtClean="0"/>
              <a:t>Slow ~0.5-10 1024 RSA signatures per second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36511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into /</a:t>
            </a:r>
            <a:r>
              <a:rPr lang="en-US" dirty="0" err="1" smtClean="0"/>
              <a:t>dev</a:t>
            </a:r>
            <a:r>
              <a:rPr lang="en-US" smtClean="0"/>
              <a:t>/random (FBSD=</a:t>
            </a:r>
            <a:r>
              <a:rPr lang="en-US" dirty="0" err="1" smtClean="0"/>
              <a:t>dbrg+entropy</a:t>
            </a:r>
            <a:r>
              <a:rPr lang="en-US" dirty="0" smtClean="0"/>
              <a:t>/Linux=entropy?)</a:t>
            </a:r>
          </a:p>
          <a:p>
            <a:pPr>
              <a:buFont typeface="Wingdings" pitchFamily="2" charset="2"/>
              <a:buChar char="ü"/>
            </a:pPr>
            <a:r>
              <a:rPr lang="en-US" dirty="0" smtClean="0"/>
              <a:t>H/W, Quantum Mechanical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562768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US-NSTIC</a:t>
            </a:r>
            <a:endParaRPr lang="en-US"/>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99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dirty="0" smtClean="0"/>
              <a:t>Root, .FR, .CA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dirty="0" smtClean="0"/>
              <a:t>But FIPS 140-2 Level 3 is also common</a:t>
            </a:r>
          </a:p>
          <a:p>
            <a:r>
              <a:rPr lang="en-US" dirty="0" smtClean="0"/>
              <a:t>Many TLDs using Level 3 .com , .se, .</a:t>
            </a:r>
            <a:r>
              <a:rPr lang="en-US" dirty="0" err="1" smtClean="0"/>
              <a:t>uk</a:t>
            </a:r>
            <a:r>
              <a:rPr lang="en-US" dirty="0" smtClean="0"/>
              <a:t>, .com, etc… $10K-$40K</a:t>
            </a:r>
          </a:p>
          <a:p>
            <a:endParaRPr lang="en-US" dirty="0"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838200" y="3962400"/>
            <a:ext cx="2362200" cy="17716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sp>
        <p:nvSpPr>
          <p:cNvPr id="10" name="Content Placeholder 2"/>
          <p:cNvSpPr>
            <a:spLocks noGrp="1"/>
          </p:cNvSpPr>
          <p:nvPr>
            <p:ph idx="1"/>
          </p:nvPr>
        </p:nvSpPr>
        <p:spPr>
          <a:xfrm>
            <a:off x="304800" y="914400"/>
            <a:ext cx="8229600" cy="4754563"/>
          </a:xfrm>
        </p:spPr>
        <p:txBody>
          <a:bodyPr>
            <a:normAutofit fontScale="85000" lnSpcReduction="20000"/>
          </a:bodyPr>
          <a:lstStyle/>
          <a:p>
            <a:pPr>
              <a:spcBef>
                <a:spcPts val="700"/>
              </a:spcBef>
            </a:pPr>
            <a:r>
              <a:rPr lang="en-US" dirty="0" smtClean="0"/>
              <a:t> Deployed on </a:t>
            </a:r>
            <a:r>
              <a:rPr lang="en-US" dirty="0" smtClean="0"/>
              <a:t>95/316 </a:t>
            </a:r>
            <a:r>
              <a:rPr lang="en-US" dirty="0" smtClean="0"/>
              <a:t>TLDs (.</a:t>
            </a:r>
            <a:r>
              <a:rPr lang="en-US" dirty="0" err="1" smtClean="0"/>
              <a:t>br</a:t>
            </a:r>
            <a:r>
              <a:rPr lang="en-US" dirty="0" smtClean="0"/>
              <a:t>, .cl, .</a:t>
            </a:r>
            <a:r>
              <a:rPr lang="en-US" dirty="0" err="1" smtClean="0"/>
              <a:t>cr</a:t>
            </a:r>
            <a:r>
              <a:rPr lang="en-US" dirty="0" smtClean="0"/>
              <a:t>, .</a:t>
            </a:r>
            <a:r>
              <a:rPr lang="en-US" dirty="0" err="1" smtClean="0"/>
              <a:t>nl</a:t>
            </a:r>
            <a:r>
              <a:rPr lang="en-US" dirty="0" smtClean="0"/>
              <a:t>, .</a:t>
            </a:r>
            <a:r>
              <a:rPr lang="en-US" dirty="0" err="1" smtClean="0"/>
              <a:t>cz</a:t>
            </a:r>
            <a:r>
              <a:rPr lang="en-US" dirty="0" smtClean="0"/>
              <a:t>, .co, .com, .de</a:t>
            </a:r>
            <a:r>
              <a:rPr lang="en-US" smtClean="0"/>
              <a:t>, </a:t>
            </a:r>
            <a:r>
              <a:rPr lang="en-US" smtClean="0"/>
              <a:t>.</a:t>
            </a:r>
            <a:r>
              <a:rPr lang="en-US" dirty="0" err="1" smtClean="0"/>
              <a:t>pt</a:t>
            </a:r>
            <a:r>
              <a:rPr lang="en-US" dirty="0" smtClean="0"/>
              <a:t>, .in, .</a:t>
            </a:r>
            <a:r>
              <a:rPr lang="en-US" dirty="0" err="1" smtClean="0"/>
              <a:t>lk</a:t>
            </a:r>
            <a:r>
              <a:rPr lang="en-US" dirty="0" smtClean="0"/>
              <a:t>, .my </a:t>
            </a:r>
            <a:r>
              <a:rPr lang="ar-AE" dirty="0" smtClean="0"/>
              <a:t>مليسيا</a:t>
            </a:r>
            <a:r>
              <a:rPr lang="en-US" dirty="0" smtClean="0"/>
              <a:t> , .</a:t>
            </a:r>
            <a:r>
              <a:rPr lang="en-US" dirty="0" err="1" smtClean="0"/>
              <a:t>asia</a:t>
            </a:r>
            <a:r>
              <a:rPr lang="en-US" dirty="0" smtClean="0"/>
              <a:t>, .</a:t>
            </a:r>
            <a:r>
              <a:rPr lang="en-US" dirty="0" err="1" smtClean="0"/>
              <a:t>tw</a:t>
            </a:r>
            <a:r>
              <a:rPr lang="en-US" dirty="0" smtClean="0"/>
              <a:t> </a:t>
            </a:r>
            <a:r>
              <a:rPr lang="ja-JP" altLang="en-US" dirty="0" smtClean="0"/>
              <a:t>台灣</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a:t>
            </a:r>
            <a:r>
              <a:rPr lang="en-US" dirty="0" err="1" smtClean="0"/>
              <a:t>ua</a:t>
            </a:r>
            <a:r>
              <a:rPr lang="en-US" dirty="0" smtClean="0"/>
              <a:t>, .</a:t>
            </a:r>
            <a:r>
              <a:rPr lang="en-US" dirty="0" err="1" smtClean="0"/>
              <a:t>uk</a:t>
            </a:r>
            <a:r>
              <a:rPr lang="en-US" dirty="0" smtClean="0"/>
              <a:t>, .</a:t>
            </a:r>
            <a:r>
              <a:rPr lang="en-US" dirty="0" err="1" smtClean="0"/>
              <a:t>fr</a:t>
            </a:r>
            <a:r>
              <a:rPr lang="en-US" dirty="0" smtClean="0"/>
              <a:t>, .</a:t>
            </a:r>
            <a:r>
              <a:rPr lang="en-US" dirty="0" err="1" smtClean="0"/>
              <a:t>tt</a:t>
            </a:r>
            <a:r>
              <a:rPr lang="en-US" dirty="0" smtClean="0"/>
              <a:t>, </a:t>
            </a:r>
            <a:r>
              <a:rPr lang="en-US" dirty="0" err="1" smtClean="0"/>
              <a:t>.net</a:t>
            </a:r>
            <a:r>
              <a:rPr lang="en-US" dirty="0" smtClean="0"/>
              <a:t>, .post, …)</a:t>
            </a:r>
          </a:p>
          <a:p>
            <a:pPr>
              <a:spcBef>
                <a:spcPts val="700"/>
              </a:spcBef>
            </a:pPr>
            <a:r>
              <a:rPr lang="en-US" dirty="0" smtClean="0"/>
              <a:t>Root signed** and audited</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t>
            </a:r>
            <a:r>
              <a:rPr lang="en-US" dirty="0" err="1" smtClean="0"/>
              <a:t>GoDaddy</a:t>
            </a:r>
            <a:r>
              <a:rPr lang="en-US" dirty="0" smtClean="0"/>
              <a:t>, </a:t>
            </a:r>
            <a:r>
              <a:rPr lang="en-US" dirty="0" err="1" smtClean="0"/>
              <a:t>Binero</a:t>
            </a:r>
            <a:r>
              <a:rPr lang="en-US" dirty="0" smtClean="0"/>
              <a:t>, VeriSign…***</a:t>
            </a:r>
          </a:p>
          <a:p>
            <a:pPr>
              <a:spcBef>
                <a:spcPts val="700"/>
              </a:spcBef>
            </a:pPr>
            <a:r>
              <a:rPr lang="en-US" dirty="0" smtClean="0"/>
              <a:t>S/W H/W support: </a:t>
            </a:r>
            <a:r>
              <a:rPr lang="en-US" dirty="0" err="1" smtClean="0"/>
              <a:t>NLNetLabs</a:t>
            </a:r>
            <a:r>
              <a:rPr lang="en-US" dirty="0" smtClean="0"/>
              <a:t>/</a:t>
            </a:r>
            <a:r>
              <a:rPr lang="en-US" dirty="0" err="1" smtClean="0"/>
              <a:t>NSD+Unbound</a:t>
            </a:r>
            <a:r>
              <a:rPr lang="en-US" dirty="0" smtClean="0"/>
              <a:t>, ISC/BIND, Microsoft, </a:t>
            </a:r>
            <a:r>
              <a:rPr lang="en-US" dirty="0" err="1" smtClean="0"/>
              <a:t>PowerDNS</a:t>
            </a:r>
            <a:r>
              <a:rPr lang="en-US" dirty="0" smtClean="0"/>
              <a:t>, Secure64,…</a:t>
            </a:r>
          </a:p>
          <a:p>
            <a:pPr>
              <a:spcBef>
                <a:spcPts val="700"/>
              </a:spcBef>
            </a:pPr>
            <a:r>
              <a:rPr lang="en-US" dirty="0" smtClean="0"/>
              <a:t>IETF standard on DNSSEC SSL certificates (RFC6698)</a:t>
            </a:r>
          </a:p>
          <a:p>
            <a:pPr>
              <a:spcBef>
                <a:spcPts val="700"/>
              </a:spcBef>
            </a:pPr>
            <a:r>
              <a:rPr lang="en-US" dirty="0" smtClean="0"/>
              <a:t>Growing interest from others…</a:t>
            </a:r>
          </a:p>
        </p:txBody>
      </p:sp>
      <p:pic>
        <p:nvPicPr>
          <p:cNvPr id="1026" name="Picture 2"/>
          <p:cNvPicPr>
            <a:picLocks noChangeAspect="1" noChangeArrowheads="1"/>
          </p:cNvPicPr>
          <p:nvPr/>
        </p:nvPicPr>
        <p:blipFill>
          <a:blip r:embed="rId4" cstate="print"/>
          <a:srcRect/>
          <a:stretch>
            <a:fillRect/>
          </a:stretch>
        </p:blipFill>
        <p:spPr bwMode="auto">
          <a:xfrm>
            <a:off x="6698476" y="1676400"/>
            <a:ext cx="1493024" cy="762000"/>
          </a:xfrm>
          <a:prstGeom prst="rect">
            <a:avLst/>
          </a:prstGeom>
          <a:noFill/>
          <a:ln w="9525">
            <a:noFill/>
            <a:miter lim="800000"/>
            <a:headEnd/>
            <a:tailEnd/>
          </a:ln>
        </p:spPr>
      </p:pic>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Where we are</a:t>
            </a:r>
            <a:endParaRPr lang="en-US" sz="4000" b="1" dirty="0"/>
          </a:p>
        </p:txBody>
      </p:sp>
      <p:sp>
        <p:nvSpPr>
          <p:cNvPr id="12" name="Rectangle 11"/>
          <p:cNvSpPr/>
          <p:nvPr/>
        </p:nvSpPr>
        <p:spPr>
          <a:xfrm>
            <a:off x="381000" y="5802940"/>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3" name="TextBox 2"/>
          <p:cNvSpPr txBox="1"/>
          <p:nvPr/>
        </p:nvSpPr>
        <p:spPr>
          <a:xfrm>
            <a:off x="394063" y="6317248"/>
            <a:ext cx="8172450" cy="338554"/>
          </a:xfrm>
          <a:prstGeom prst="rect">
            <a:avLst/>
          </a:prstGeom>
          <a:noFill/>
        </p:spPr>
        <p:txBody>
          <a:bodyPr wrap="square" rtlCol="0">
            <a:spAutoFit/>
          </a:bodyPr>
          <a:lstStyle/>
          <a:p>
            <a:r>
              <a:rPr lang="en-US" sz="1600" b="1" dirty="0" smtClean="0"/>
              <a:t>**21 TCRs from: </a:t>
            </a:r>
            <a:r>
              <a:rPr lang="en-US" sz="1600" b="1" dirty="0"/>
              <a:t>TT, BF, RU, CN, US, SE, NL, UG, BR, </a:t>
            </a:r>
            <a:r>
              <a:rPr lang="en-US" sz="1600" b="1" dirty="0" smtClean="0"/>
              <a:t>Benin, </a:t>
            </a:r>
            <a:r>
              <a:rPr lang="en-US" sz="1600" b="1" dirty="0"/>
              <a:t>PT, NP, Mauritius, CZ, CA, JP, UK, </a:t>
            </a:r>
            <a:r>
              <a:rPr lang="en-US" sz="1600" b="1" dirty="0" smtClean="0"/>
              <a:t>NZ</a:t>
            </a:r>
            <a:endParaRPr lang="en-US" sz="1600" b="1" dirty="0"/>
          </a:p>
        </p:txBody>
      </p:sp>
      <p:sp>
        <p:nvSpPr>
          <p:cNvPr id="4" name="Rectangle 3"/>
          <p:cNvSpPr/>
          <p:nvPr/>
        </p:nvSpPr>
        <p:spPr>
          <a:xfrm>
            <a:off x="381000" y="6519446"/>
            <a:ext cx="8001000" cy="338554"/>
          </a:xfrm>
          <a:prstGeom prst="rect">
            <a:avLst/>
          </a:prstGeom>
        </p:spPr>
        <p:txBody>
          <a:bodyPr wrap="square">
            <a:spAutoFit/>
          </a:bodyPr>
          <a:lstStyle/>
          <a:p>
            <a:r>
              <a:rPr lang="en-US" sz="1600" b="1" dirty="0" smtClean="0"/>
              <a:t>*** Partial list of registrars: https</a:t>
            </a:r>
            <a:r>
              <a:rPr lang="en-US" sz="1600" b="1" dirty="0"/>
              <a:t>://www.icann.org/en/news/in-focus/dnssec/deployment</a:t>
            </a:r>
          </a:p>
        </p:txBody>
      </p:sp>
    </p:spTree>
    <p:extLst>
      <p:ext uri="{BB962C8B-B14F-4D97-AF65-F5344CB8AC3E}">
        <p14:creationId xmlns:p14="http://schemas.microsoft.com/office/powerpoint/2010/main" val="40701483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extLst>
      <p:ext uri="{BB962C8B-B14F-4D97-AF65-F5344CB8AC3E}">
        <p14:creationId xmlns:p14="http://schemas.microsoft.com/office/powerpoint/2010/main" val="943887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0" y="6172201"/>
            <a:ext cx="8915400" cy="646331"/>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extLst>
      <p:ext uri="{BB962C8B-B14F-4D97-AF65-F5344CB8AC3E}">
        <p14:creationId xmlns:p14="http://schemas.microsoft.com/office/powerpoint/2010/main" val="2069357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4089</Words>
  <Application>Microsoft Office PowerPoint</Application>
  <PresentationFormat>On-screen Show (4:3)</PresentationFormat>
  <Paragraphs>707</Paragraphs>
  <Slides>77</Slides>
  <Notes>38</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DNSSEC Sample Implementation Module 1 </vt:lpstr>
      <vt:lpstr>DNS+DNSSEC</vt:lpstr>
      <vt:lpstr>Game changing Internet Core Infrastructure Upgrade </vt:lpstr>
      <vt:lpstr>SSL Dilution of Trust  DNSSEC = Global “free” PKI</vt:lpstr>
      <vt:lpstr>DNSSEC: Plenty of Motivation</vt:lpstr>
      <vt:lpstr>DNS is a part of all IT ecosystems </vt:lpstr>
      <vt:lpstr>DNSSEC: Where we are</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Building in 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PowerPoint Presentation</vt:lpstr>
      <vt:lpstr>http://www.flickr.com/photos/kjd/sets/72157624302045698/</vt:lpstr>
      <vt:lpstr>PowerPoint Presentation</vt:lpstr>
      <vt:lpstr>PowerPoint Presentation</vt:lpstr>
      <vt:lpstr>Key Rollover Schedule - Root</vt:lpstr>
      <vt:lpstr>PowerPoint Presentation</vt:lpstr>
      <vt:lpstr>…or this     </vt:lpstr>
      <vt:lpstr>..or this  (from .cr)</vt:lpstr>
      <vt:lpstr>…or even this</vt:lpstr>
      <vt:lpstr>But all must have:</vt:lpstr>
      <vt:lpstr>Demo Implementation</vt:lpstr>
      <vt:lpstr>Off-Line Key generator and KSK Signer</vt:lpstr>
      <vt:lpstr>Off-Net Signer</vt:lpstr>
      <vt:lpstr>Key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 Lamb</cp:lastModifiedBy>
  <cp:revision>206</cp:revision>
  <dcterms:created xsi:type="dcterms:W3CDTF">2011-08-31T05:36:51Z</dcterms:created>
  <dcterms:modified xsi:type="dcterms:W3CDTF">2012-10-27T14:10:20Z</dcterms:modified>
</cp:coreProperties>
</file>