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352" r:id="rId3"/>
    <p:sldId id="331" r:id="rId4"/>
    <p:sldId id="305" r:id="rId5"/>
    <p:sldId id="277" r:id="rId6"/>
    <p:sldId id="344" r:id="rId7"/>
    <p:sldId id="345" r:id="rId8"/>
    <p:sldId id="346" r:id="rId9"/>
    <p:sldId id="347" r:id="rId10"/>
    <p:sldId id="348" r:id="rId11"/>
    <p:sldId id="349" r:id="rId12"/>
    <p:sldId id="354" r:id="rId13"/>
    <p:sldId id="318" r:id="rId14"/>
    <p:sldId id="332" r:id="rId15"/>
    <p:sldId id="336" r:id="rId16"/>
    <p:sldId id="350" r:id="rId17"/>
    <p:sldId id="359" r:id="rId18"/>
    <p:sldId id="341" r:id="rId19"/>
    <p:sldId id="321" r:id="rId20"/>
    <p:sldId id="339" r:id="rId21"/>
    <p:sldId id="360" r:id="rId22"/>
    <p:sldId id="323" r:id="rId23"/>
    <p:sldId id="333" r:id="rId24"/>
    <p:sldId id="324" r:id="rId25"/>
    <p:sldId id="357" r:id="rId26"/>
    <p:sldId id="306" r:id="rId27"/>
    <p:sldId id="299" r:id="rId28"/>
    <p:sldId id="353" r:id="rId29"/>
    <p:sldId id="340" r:id="rId30"/>
    <p:sldId id="334" r:id="rId31"/>
    <p:sldId id="325" r:id="rId32"/>
    <p:sldId id="326" r:id="rId33"/>
    <p:sldId id="327" r:id="rId34"/>
    <p:sldId id="328" r:id="rId35"/>
    <p:sldId id="329" r:id="rId36"/>
    <p:sldId id="335" r:id="rId37"/>
    <p:sldId id="330" r:id="rId38"/>
    <p:sldId id="309" r:id="rId39"/>
    <p:sldId id="358" r:id="rId40"/>
    <p:sldId id="343"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4" autoAdjust="0"/>
    <p:restoredTop sz="91122" autoAdjust="0"/>
  </p:normalViewPr>
  <p:slideViewPr>
    <p:cSldViewPr>
      <p:cViewPr varScale="1">
        <p:scale>
          <a:sx n="95" d="100"/>
          <a:sy n="95" d="100"/>
        </p:scale>
        <p:origin x="7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9/1/2017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BCBF6-4551-4E6A-BB16-D734B30D3085}"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115756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Plug in to show DNSEC lock available at https://www.dnssec-validator.cz/</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79232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a:p>
            <a:r>
              <a:rPr lang="en-US" baseline="0" dirty="0" smtClean="0"/>
              <a:t>94/316 </a:t>
            </a:r>
            <a:r>
              <a:rPr lang="en-US" baseline="0" dirty="0" err="1" smtClean="0"/>
              <a:t>tld</a:t>
            </a:r>
            <a:r>
              <a:rPr lang="en-US" baseline="0" dirty="0" smtClean="0"/>
              <a:t> + required for new </a:t>
            </a:r>
            <a:r>
              <a:rPr lang="en-US" baseline="0" dirty="0" err="1" smtClean="0"/>
              <a:t>gTLDs</a:t>
            </a:r>
            <a:r>
              <a:rPr lang="en-US" baseline="0" dirty="0" smtClean="0"/>
              <a:t>, 84% domains can deploy </a:t>
            </a:r>
            <a:r>
              <a:rPr lang="en-US" baseline="0" dirty="0" err="1" smtClean="0"/>
              <a:t>dnssec</a:t>
            </a:r>
            <a:r>
              <a:rPr lang="en-US" baseline="0" dirty="0" smtClean="0"/>
              <a:t> (but only 1% of 200M+)</a:t>
            </a:r>
            <a:r>
              <a:rPr lang="en-US" dirty="0" smtClean="0"/>
              <a:t> , s/w support,..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extLst>
      <p:ext uri="{BB962C8B-B14F-4D97-AF65-F5344CB8AC3E}">
        <p14:creationId xmlns:p14="http://schemas.microsoft.com/office/powerpoint/2010/main" val="76050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http://rick.eng.br/dnssecstat/</a:t>
            </a:r>
          </a:p>
          <a:p>
            <a:r>
              <a:rPr lang="en-US" dirty="0" smtClean="0"/>
              <a:t>Major layers: 8.8.8.8/Google,</a:t>
            </a:r>
            <a:r>
              <a:rPr lang="en-US" baseline="0" dirty="0" smtClean="0"/>
              <a:t> IOS6/Apple</a:t>
            </a:r>
          </a:p>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dirty="0"/>
              <a:t>US ISP Comcast DNSSEC deployment plan for 18M customers and &gt;5000 domain names </a:t>
            </a:r>
            <a:r>
              <a:rPr lang="en-US" u="sng" dirty="0">
                <a:hlinkClick r:id="rId4"/>
              </a:rPr>
              <a:t>http://blog.comcast.com/2011/12/dnssec-deployment-update.html</a:t>
            </a:r>
            <a:r>
              <a:rPr lang="en-US" dirty="0"/>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extLst>
      <p:ext uri="{BB962C8B-B14F-4D97-AF65-F5344CB8AC3E}">
        <p14:creationId xmlns:p14="http://schemas.microsoft.com/office/powerpoint/2010/main" val="109327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was beaten into submission by APNIC’s to-notch PC to clarify this.</a:t>
            </a:r>
          </a:p>
          <a:p>
            <a:r>
              <a:rPr lang="en-US" sz="1200" kern="1200" dirty="0" smtClean="0">
                <a:solidFill>
                  <a:schemeClr val="tx1"/>
                </a:solidFill>
                <a:effectLst/>
                <a:latin typeface="+mn-lt"/>
                <a:ea typeface="+mn-ea"/>
                <a:cs typeface="+mn-cs"/>
              </a:rPr>
              <a:t>The future value of end2end </a:t>
            </a:r>
            <a:r>
              <a:rPr lang="en-US" sz="1200" kern="1200" dirty="0" err="1" smtClean="0">
                <a:solidFill>
                  <a:schemeClr val="tx1"/>
                </a:solidFill>
                <a:effectLst/>
                <a:latin typeface="+mn-lt"/>
                <a:ea typeface="+mn-ea"/>
                <a:cs typeface="+mn-cs"/>
              </a:rPr>
              <a:t>dnssec</a:t>
            </a:r>
            <a:r>
              <a:rPr lang="en-US" sz="1200" kern="1200" dirty="0" smtClean="0">
                <a:solidFill>
                  <a:schemeClr val="tx1"/>
                </a:solidFill>
                <a:effectLst/>
                <a:latin typeface="+mn-lt"/>
                <a:ea typeface="+mn-ea"/>
                <a:cs typeface="+mn-cs"/>
              </a:rPr>
              <a:t> as a foothold for securing applications. </a:t>
            </a:r>
          </a:p>
          <a:p>
            <a:r>
              <a:rPr lang="en-US" sz="1200" kern="1200" dirty="0" smtClean="0">
                <a:solidFill>
                  <a:schemeClr val="tx1"/>
                </a:solidFill>
                <a:effectLst/>
                <a:latin typeface="+mn-lt"/>
                <a:ea typeface="+mn-ea"/>
                <a:cs typeface="+mn-cs"/>
              </a:rPr>
              <a:t>OS or browser needs to validate.  Not too hard a nut to crack but will take patience.</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that “hotel/airport/hotspot” and other DNS interception networks would have saved you from </a:t>
            </a:r>
            <a:r>
              <a:rPr lang="en-US" sz="1200" kern="1200" baseline="0" dirty="0" err="1" smtClean="0">
                <a:solidFill>
                  <a:schemeClr val="tx1"/>
                </a:solidFill>
                <a:effectLst/>
                <a:latin typeface="+mn-lt"/>
                <a:ea typeface="+mn-ea"/>
                <a:cs typeface="+mn-cs"/>
              </a:rPr>
              <a:t>DNSChanger</a:t>
            </a:r>
            <a:r>
              <a:rPr lang="en-US" sz="1200" kern="1200" baseline="0" dirty="0" smtClean="0">
                <a:solidFill>
                  <a:schemeClr val="tx1"/>
                </a:solidFill>
                <a:effectLst/>
                <a:latin typeface="+mn-lt"/>
                <a:ea typeface="+mn-ea"/>
                <a:cs typeface="+mn-cs"/>
              </a:rPr>
              <a:t> as well since many force DNS requests to their own DNS resolvers regardless.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still get their domains social engineered out from under them at the registry/</a:t>
            </a:r>
            <a:r>
              <a:rPr lang="en-US" sz="1200" kern="1200" dirty="0" err="1" smtClean="0">
                <a:solidFill>
                  <a:schemeClr val="tx1"/>
                </a:solidFill>
                <a:effectLst/>
                <a:latin typeface="+mn-lt"/>
                <a:ea typeface="+mn-ea"/>
                <a:cs typeface="+mn-cs"/>
              </a:rPr>
              <a:t>registar</a:t>
            </a:r>
            <a:r>
              <a:rPr lang="en-US" sz="1200" kern="1200" dirty="0" smtClean="0">
                <a:solidFill>
                  <a:schemeClr val="tx1"/>
                </a:solidFill>
                <a:effectLst/>
                <a:latin typeface="+mn-lt"/>
                <a:ea typeface="+mn-ea"/>
                <a:cs typeface="+mn-cs"/>
              </a:rPr>
              <a:t> level, but would agree that it is a useful component to a larger solution”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extLst>
      <p:ext uri="{BB962C8B-B14F-4D97-AF65-F5344CB8AC3E}">
        <p14:creationId xmlns:p14="http://schemas.microsoft.com/office/powerpoint/2010/main" val="126384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20</a:t>
            </a:fld>
            <a:endParaRPr lang="en-US"/>
          </a:p>
        </p:txBody>
      </p:sp>
    </p:spTree>
    <p:extLst>
      <p:ext uri="{BB962C8B-B14F-4D97-AF65-F5344CB8AC3E}">
        <p14:creationId xmlns:p14="http://schemas.microsoft.com/office/powerpoint/2010/main" val="313998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3892127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419305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a few others. See all the patent filings relying on DNSEC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23</a:t>
            </a:fld>
            <a:endParaRPr lang="en-US"/>
          </a:p>
        </p:txBody>
      </p:sp>
    </p:spTree>
    <p:extLst>
      <p:ext uri="{BB962C8B-B14F-4D97-AF65-F5344CB8AC3E}">
        <p14:creationId xmlns:p14="http://schemas.microsoft.com/office/powerpoint/2010/main" val="51455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24</a:t>
            </a:fld>
            <a:endParaRPr lang="en-US" smtClean="0"/>
          </a:p>
        </p:txBody>
      </p:sp>
    </p:spTree>
    <p:extLst>
      <p:ext uri="{BB962C8B-B14F-4D97-AF65-F5344CB8AC3E}">
        <p14:creationId xmlns:p14="http://schemas.microsoft.com/office/powerpoint/2010/main" val="3256041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smtClean="0"/>
              <a:t>Examples of this problem: </a:t>
            </a:r>
            <a:r>
              <a:rPr lang="en-US" dirty="0" err="1" smtClean="0"/>
              <a:t>Comodo</a:t>
            </a:r>
            <a:r>
              <a:rPr lang="en-US" dirty="0" smtClean="0"/>
              <a:t>, MD5 crack, </a:t>
            </a:r>
            <a:r>
              <a:rPr lang="en-US" dirty="0" err="1" smtClean="0"/>
              <a:t>DigiNotar</a:t>
            </a:r>
            <a:r>
              <a:rPr lang="en-US" dirty="0" smtClean="0"/>
              <a:t> etc..</a:t>
            </a:r>
            <a:r>
              <a:rPr lang="en-US" baseline="0" dirty="0" smtClean="0"/>
              <a:t> Failures.</a:t>
            </a:r>
            <a:endParaRPr lang="en-US" dirty="0" smtClean="0"/>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Looking forward:</a:t>
            </a:r>
          </a:p>
          <a:p>
            <a:endParaRPr lang="en-US" sz="1200"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 SMIMEA)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endParaRPr lang="en-US" sz="1200" dirty="0" smtClean="0"/>
          </a:p>
          <a:p>
            <a:r>
              <a:rPr lang="en-US" sz="1200" dirty="0" smtClean="0"/>
              <a:t>Cryptocurrency?? </a:t>
            </a:r>
          </a:p>
          <a:p>
            <a:endParaRPr lang="en-US" sz="1200"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339150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a:p>
            <a:r>
              <a:rPr lang="en-US" baseline="0" dirty="0" smtClean="0"/>
              <a:t>Inter email server exchange (SMTP)  security using DNSSEC+DANE+TLS is becoming very popular in Germany and elsewhere post-Snowden.</a:t>
            </a:r>
          </a:p>
          <a:p>
            <a:r>
              <a:rPr lang="en-US" baseline="0" dirty="0" smtClean="0"/>
              <a:t>At the 2015 Prague IETF meeting Snowden (via video conference) publicly singled out DNSSEC as a key technology for enhancing privacy.</a:t>
            </a:r>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27</a:t>
            </a:fld>
            <a:endParaRPr lang="en-US"/>
          </a:p>
        </p:txBody>
      </p:sp>
    </p:spTree>
    <p:extLst>
      <p:ext uri="{BB962C8B-B14F-4D97-AF65-F5344CB8AC3E}">
        <p14:creationId xmlns:p14="http://schemas.microsoft.com/office/powerpoint/2010/main" val="343419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28</a:t>
            </a:fld>
            <a:endParaRPr lang="en-US"/>
          </a:p>
        </p:txBody>
      </p:sp>
    </p:spTree>
    <p:extLst>
      <p:ext uri="{BB962C8B-B14F-4D97-AF65-F5344CB8AC3E}">
        <p14:creationId xmlns:p14="http://schemas.microsoft.com/office/powerpoint/2010/main" val="238561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*Like how the Internet itself is operated and managed</a:t>
            </a:r>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31</a:t>
            </a:fld>
            <a:endParaRPr lang="en-US" smtClean="0"/>
          </a:p>
        </p:txBody>
      </p:sp>
    </p:spTree>
    <p:extLst>
      <p:ext uri="{BB962C8B-B14F-4D97-AF65-F5344CB8AC3E}">
        <p14:creationId xmlns:p14="http://schemas.microsoft.com/office/powerpoint/2010/main" val="165604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dirty="0" smtClean="0">
                <a:hlinkClick r:id="rId3"/>
              </a:rPr>
              <a:t>http://www.pch.net/dnssec/zrh</a:t>
            </a: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32</a:t>
            </a:fld>
            <a:endParaRPr lang="en-US"/>
          </a:p>
        </p:txBody>
      </p:sp>
    </p:spTree>
    <p:extLst>
      <p:ext uri="{BB962C8B-B14F-4D97-AF65-F5344CB8AC3E}">
        <p14:creationId xmlns:p14="http://schemas.microsoft.com/office/powerpoint/2010/main" val="2405336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37</a:t>
            </a:fld>
            <a:endParaRPr lang="en-US"/>
          </a:p>
        </p:txBody>
      </p:sp>
    </p:spTree>
    <p:extLst>
      <p:ext uri="{BB962C8B-B14F-4D97-AF65-F5344CB8AC3E}">
        <p14:creationId xmlns:p14="http://schemas.microsoft.com/office/powerpoint/2010/main" val="778258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21661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5</a:t>
            </a:fld>
            <a:endParaRPr lang="en-US"/>
          </a:p>
        </p:txBody>
      </p:sp>
    </p:spTree>
    <p:extLst>
      <p:ext uri="{BB962C8B-B14F-4D97-AF65-F5344CB8AC3E}">
        <p14:creationId xmlns:p14="http://schemas.microsoft.com/office/powerpoint/2010/main" val="223406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1A57A-1C22-416B-B480-39CA6D4AB3C7}"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34564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310F7-E7C4-4F3A-9A0C-CF0602294B2C}"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9389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98B31-B893-4BA1-8BE4-D00998066198}"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21376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6B7F1-FA79-45A5-9E63-98FB1BE96023}"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424321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75745-B95E-4556-BC8A-F60522076934}"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26476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9/1/2017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9/1/2017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9/1/2017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9/1/2017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fedv6-deployment.antd.nist.gov/snap-all.html" TargetMode="External"/><Relationship Id="rId5" Type="http://schemas.openxmlformats.org/officeDocument/2006/relationships/hyperlink" Target="http://www.whitehouse.gov/sites/default/files/omb/memoranda/fy2008/m08-23.pdf"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rick.eng.br/dnssecst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Why DNSSEC</a:t>
            </a:r>
            <a:endParaRPr lang="en-US" b="1" dirty="0"/>
          </a:p>
        </p:txBody>
      </p:sp>
      <p:sp>
        <p:nvSpPr>
          <p:cNvPr id="3" name="Subtitle 2"/>
          <p:cNvSpPr>
            <a:spLocks noGrp="1"/>
          </p:cNvSpPr>
          <p:nvPr>
            <p:ph type="subTitle" idx="1"/>
          </p:nvPr>
        </p:nvSpPr>
        <p:spPr/>
        <p:txBody>
          <a:bodyPr>
            <a:normAutofit/>
          </a:bodyPr>
          <a:lstStyle/>
          <a:p>
            <a:pPr>
              <a:lnSpc>
                <a:spcPct val="80000"/>
              </a:lnSpc>
            </a:pPr>
            <a:r>
              <a:rPr lang="en-US" altLang="en-US" dirty="0" smtClean="0"/>
              <a:t>Riga, Latvia</a:t>
            </a:r>
            <a:endParaRPr lang="en-US" altLang="en-US" dirty="0" smtClean="0"/>
          </a:p>
          <a:p>
            <a:pPr>
              <a:lnSpc>
                <a:spcPct val="80000"/>
              </a:lnSpc>
            </a:pPr>
            <a:r>
              <a:rPr lang="en-US" altLang="en-US" dirty="0" smtClean="0"/>
              <a:t>Sep 2017</a:t>
            </a:r>
          </a:p>
          <a:p>
            <a:pPr>
              <a:lnSpc>
                <a:spcPct val="80000"/>
              </a:lnSpc>
            </a:pPr>
            <a:r>
              <a:rPr lang="en-US" altLang="en-US" dirty="0"/>
              <a:t>r</a:t>
            </a:r>
            <a:r>
              <a:rPr lang="en-US" altLang="en-US" dirty="0" smtClean="0"/>
              <a:t>ichard.Lamb@icann.org</a:t>
            </a:r>
            <a:endParaRPr lang="en-US" altLang="en-US" dirty="0"/>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Securing The Phone Book - DNS Security Extensions (DNSSEC)</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cxnSp>
        <p:nvCxnSpPr>
          <p:cNvPr id="43" name="Straight Arrow Connector 42"/>
          <p:cNvCxnSpPr/>
          <p:nvPr/>
        </p:nvCxnSpPr>
        <p:spPr>
          <a:xfrm>
            <a:off x="5029200" y="3581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39624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grpSp>
        <p:nvGrpSpPr>
          <p:cNvPr id="9" name="Group 62"/>
          <p:cNvGrpSpPr>
            <a:grpSpLocks/>
          </p:cNvGrpSpPr>
          <p:nvPr/>
        </p:nvGrpSpPr>
        <p:grpSpPr bwMode="auto">
          <a:xfrm>
            <a:off x="5029200" y="3733800"/>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2590800"/>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Attacker’s record does not validate – drop it</a:t>
              </a:r>
            </a:p>
          </p:txBody>
        </p:sp>
      </p:grpSp>
    </p:spTree>
    <p:extLst>
      <p:ext uri="{BB962C8B-B14F-4D97-AF65-F5344CB8AC3E}">
        <p14:creationId xmlns:p14="http://schemas.microsoft.com/office/powerpoint/2010/main" val="893194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Resolver only caches validated records</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sp>
        <p:nvSpPr>
          <p:cNvPr id="34821"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4822"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306564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48005" y="3647037"/>
            <a:ext cx="8872537" cy="4545850"/>
          </a:xfrm>
          <a:prstGeom prst="rect">
            <a:avLst/>
          </a:prstGeom>
        </p:spPr>
      </p:pic>
      <p:sp>
        <p:nvSpPr>
          <p:cNvPr id="2" name="Title 1"/>
          <p:cNvSpPr>
            <a:spLocks noGrp="1"/>
          </p:cNvSpPr>
          <p:nvPr>
            <p:ph type="title"/>
          </p:nvPr>
        </p:nvSpPr>
        <p:spPr/>
        <p:txBody>
          <a:bodyPr>
            <a:normAutofit/>
          </a:bodyPr>
          <a:lstStyle/>
          <a:p>
            <a:r>
              <a:rPr lang="en-US" b="1" dirty="0" smtClean="0"/>
              <a:t>Securing it</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(www.bncr.fi.cr) to numbers (201.220.29.26)</a:t>
            </a:r>
          </a:p>
          <a:p>
            <a:pPr marL="0" indent="0">
              <a:buNone/>
            </a:pPr>
            <a:endParaRPr lang="en-US" dirty="0" smtClean="0"/>
          </a:p>
        </p:txBody>
      </p:sp>
      <p:pic>
        <p:nvPicPr>
          <p:cNvPr id="13" name="Picture 12"/>
          <p:cNvPicPr>
            <a:picLocks noChangeAspect="1"/>
          </p:cNvPicPr>
          <p:nvPr/>
        </p:nvPicPr>
        <p:blipFill>
          <a:blip r:embed="rId4"/>
          <a:stretch>
            <a:fillRect/>
          </a:stretch>
        </p:blipFill>
        <p:spPr>
          <a:xfrm>
            <a:off x="838200" y="4951471"/>
            <a:ext cx="8758238" cy="4143375"/>
          </a:xfrm>
          <a:prstGeom prst="rect">
            <a:avLst/>
          </a:prstGeom>
        </p:spPr>
      </p:pic>
      <p:grpSp>
        <p:nvGrpSpPr>
          <p:cNvPr id="18" name="Group 17"/>
          <p:cNvGrpSpPr/>
          <p:nvPr/>
        </p:nvGrpSpPr>
        <p:grpSpPr>
          <a:xfrm>
            <a:off x="471488" y="2604988"/>
            <a:ext cx="8572500" cy="2850834"/>
            <a:chOff x="471488" y="2604988"/>
            <a:chExt cx="8572500" cy="2850834"/>
          </a:xfrm>
        </p:grpSpPr>
        <p:sp>
          <p:nvSpPr>
            <p:cNvPr id="7" name="TextBox 6"/>
            <p:cNvSpPr txBox="1"/>
            <p:nvPr/>
          </p:nvSpPr>
          <p:spPr>
            <a:xfrm>
              <a:off x="471488" y="2604988"/>
              <a:ext cx="85725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Make sure we get the right numbers (DNSSEC</a:t>
              </a:r>
              <a:r>
                <a:rPr lang="en-US" sz="3200" dirty="0" smtClean="0"/>
                <a:t>)</a:t>
              </a:r>
            </a:p>
            <a:p>
              <a:pPr marL="457200" indent="-457200">
                <a:buFont typeface="Arial" panose="020B0604020202020204" pitchFamily="34" charset="0"/>
                <a:buChar char="•"/>
              </a:pPr>
              <a:r>
                <a:rPr lang="en-US" sz="3200" dirty="0"/>
                <a:t>Verify the identity and encrypt </a:t>
              </a:r>
              <a:r>
                <a:rPr lang="en-US" sz="3200" dirty="0" smtClean="0"/>
                <a:t>data</a:t>
              </a:r>
              <a:endParaRPr lang="en-US" sz="3200" dirty="0"/>
            </a:p>
          </p:txBody>
        </p:sp>
        <p:sp>
          <p:nvSpPr>
            <p:cNvPr id="12" name="TextBox 11"/>
            <p:cNvSpPr txBox="1"/>
            <p:nvPr/>
          </p:nvSpPr>
          <p:spPr>
            <a:xfrm rot="18650489">
              <a:off x="7763949" y="4163243"/>
              <a:ext cx="1131419" cy="369332"/>
            </a:xfrm>
            <a:prstGeom prst="rect">
              <a:avLst/>
            </a:prstGeom>
            <a:noFill/>
          </p:spPr>
          <p:txBody>
            <a:bodyPr wrap="square" rtlCol="0">
              <a:spAutoFit/>
            </a:bodyPr>
            <a:lstStyle/>
            <a:p>
              <a:r>
                <a:rPr lang="en-US" b="1" dirty="0" smtClean="0"/>
                <a:t>DNSSEC</a:t>
              </a:r>
              <a:endParaRPr lang="en-US" b="1" dirty="0"/>
            </a:p>
          </p:txBody>
        </p:sp>
        <p:sp>
          <p:nvSpPr>
            <p:cNvPr id="4" name="Oval 3"/>
            <p:cNvSpPr/>
            <p:nvPr/>
          </p:nvSpPr>
          <p:spPr>
            <a:xfrm>
              <a:off x="7310176" y="4851383"/>
              <a:ext cx="1385888" cy="6044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69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34384" y="2786063"/>
            <a:ext cx="2314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Tree>
    <p:extLst>
      <p:ext uri="{BB962C8B-B14F-4D97-AF65-F5344CB8AC3E}">
        <p14:creationId xmlns:p14="http://schemas.microsoft.com/office/powerpoint/2010/main" val="176152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yber security is becoming a greater concern to enterprises, government, and end users. DNSSEC is a key tool and differentiator.</a:t>
            </a:r>
          </a:p>
          <a:p>
            <a:r>
              <a:rPr lang="en-US" dirty="0" smtClean="0"/>
              <a:t>DNSSEC is the biggest security upgrade to Internet infrastructure in over 20 years. It is a platform for new security applications (for those that see the opportunity).</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3301164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0125"/>
                    </a14:imgEffect>
                    <a14:imgEffect>
                      <a14:brightnessContrast bright="59000"/>
                    </a14:imgEffect>
                  </a14:imgLayer>
                </a14:imgProps>
              </a:ext>
              <a:ext uri="{28A0092B-C50C-407E-A947-70E740481C1C}">
                <a14:useLocalDpi xmlns:a14="http://schemas.microsoft.com/office/drawing/2010/main" val="0"/>
              </a:ext>
            </a:extLst>
          </a:blip>
          <a:srcRect/>
          <a:stretch>
            <a:fillRect/>
          </a:stretch>
        </p:blipFill>
        <p:spPr bwMode="auto">
          <a:xfrm>
            <a:off x="4838700" y="2590800"/>
            <a:ext cx="43053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304800" y="1465262"/>
            <a:ext cx="8229600" cy="4525963"/>
          </a:xfrm>
        </p:spPr>
        <p:txBody>
          <a:bodyPr>
            <a:normAutofit fontScale="92500" lnSpcReduction="10000"/>
          </a:bodyPr>
          <a:lstStyle/>
          <a:p>
            <a:r>
              <a:rPr lang="en-US" dirty="0" smtClean="0"/>
              <a:t>Sweden, Brazil, Netherlands, Czech Republic and others encourage DNSSEC deployment to varying degrees</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85% operational. </a:t>
            </a:r>
            <a:r>
              <a:rPr lang="en-US" sz="2400" dirty="0" smtClean="0"/>
              <a:t>[3]</a:t>
            </a:r>
            <a:endParaRPr lang="en-US" dirty="0" smtClean="0"/>
          </a:p>
        </p:txBody>
      </p:sp>
      <p:sp>
        <p:nvSpPr>
          <p:cNvPr id="4" name="Rectangle 3"/>
          <p:cNvSpPr/>
          <p:nvPr/>
        </p:nvSpPr>
        <p:spPr>
          <a:xfrm>
            <a:off x="152400" y="5826704"/>
            <a:ext cx="8991600" cy="954107"/>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a:t>
            </a:r>
            <a:r>
              <a:rPr lang="en-US" sz="1400" b="1" dirty="0" smtClean="0">
                <a:hlinkClick r:id="rId5"/>
              </a:rPr>
              <a:t>http://www.whitehouse.gov/sites/default/files/omb/memoranda/fy2008/m08-23.pdf</a:t>
            </a:r>
            <a:endParaRPr lang="en-US" sz="1400" b="1" dirty="0" smtClean="0"/>
          </a:p>
          <a:p>
            <a:r>
              <a:rPr lang="en-US" sz="1400" dirty="0">
                <a:hlinkClick r:id="rId6"/>
              </a:rPr>
              <a:t>http://fedv6-deployment.antd.nist.gov/snap-all.html</a:t>
            </a:r>
            <a:endParaRPr lang="en-US" sz="1400" b="1" dirty="0"/>
          </a:p>
        </p:txBody>
      </p:sp>
    </p:spTree>
    <p:extLst>
      <p:ext uri="{BB962C8B-B14F-4D97-AF65-F5344CB8AC3E}">
        <p14:creationId xmlns:p14="http://schemas.microsoft.com/office/powerpoint/2010/main" val="2232130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blip>
          <a:stretch>
            <a:fillRect/>
          </a:stretch>
        </p:blipFill>
        <p:spPr>
          <a:xfrm>
            <a:off x="252046" y="254161"/>
            <a:ext cx="8772525" cy="2971800"/>
          </a:xfrm>
          <a:prstGeom prst="rect">
            <a:avLst/>
          </a:prstGeom>
          <a:noFill/>
          <a:ln>
            <a:noFill/>
          </a:ln>
        </p:spPr>
      </p:pic>
      <p:pic>
        <p:nvPicPr>
          <p:cNvPr id="3079"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7710" y="609600"/>
            <a:ext cx="3886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710" y="3505199"/>
            <a:ext cx="4572000" cy="306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43200" y="4737379"/>
            <a:ext cx="1183664" cy="369332"/>
          </a:xfrm>
          <a:prstGeom prst="rect">
            <a:avLst/>
          </a:prstGeom>
          <a:noFill/>
        </p:spPr>
        <p:txBody>
          <a:bodyPr wrap="square" rtlCol="0">
            <a:spAutoFit/>
          </a:bodyPr>
          <a:lstStyle/>
          <a:p>
            <a:r>
              <a:rPr lang="en-US" b="1" dirty="0" smtClean="0"/>
              <a:t>NL</a:t>
            </a:r>
            <a:endParaRPr lang="en-US" b="1" dirty="0"/>
          </a:p>
        </p:txBody>
      </p:sp>
      <p:sp>
        <p:nvSpPr>
          <p:cNvPr id="13" name="TextBox 12"/>
          <p:cNvSpPr txBox="1"/>
          <p:nvPr/>
        </p:nvSpPr>
        <p:spPr>
          <a:xfrm rot="18650489">
            <a:off x="7074020" y="1076134"/>
            <a:ext cx="880174" cy="369332"/>
          </a:xfrm>
          <a:prstGeom prst="rect">
            <a:avLst/>
          </a:prstGeom>
          <a:noFill/>
        </p:spPr>
        <p:txBody>
          <a:bodyPr wrap="square" rtlCol="0">
            <a:spAutoFit/>
          </a:bodyPr>
          <a:lstStyle/>
          <a:p>
            <a:r>
              <a:rPr lang="en-US" b="1" dirty="0" smtClean="0"/>
              <a:t>COM</a:t>
            </a:r>
            <a:endParaRPr lang="en-US" b="1" dirty="0"/>
          </a:p>
        </p:txBody>
      </p:sp>
      <p:pic>
        <p:nvPicPr>
          <p:cNvPr id="1026" name="Picture 2" descr="http://rick.eng.br/dnssecstat/h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3505199"/>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8064857">
            <a:off x="7077072" y="4414212"/>
            <a:ext cx="1183664" cy="646331"/>
          </a:xfrm>
          <a:prstGeom prst="rect">
            <a:avLst/>
          </a:prstGeom>
          <a:noFill/>
        </p:spPr>
        <p:txBody>
          <a:bodyPr wrap="square" rtlCol="0">
            <a:spAutoFit/>
          </a:bodyPr>
          <a:lstStyle/>
          <a:p>
            <a:r>
              <a:rPr lang="en-US" b="1" dirty="0" smtClean="0"/>
              <a:t>DNSSEC TLDs </a:t>
            </a:r>
            <a:endParaRPr lang="en-US" b="1" dirty="0"/>
          </a:p>
        </p:txBody>
      </p:sp>
      <p:pic>
        <p:nvPicPr>
          <p:cNvPr id="2" name="Picture 1"/>
          <p:cNvPicPr>
            <a:picLocks noChangeAspect="1"/>
          </p:cNvPicPr>
          <p:nvPr/>
        </p:nvPicPr>
        <p:blipFill>
          <a:blip r:embed="rId6"/>
          <a:stretch>
            <a:fillRect/>
          </a:stretch>
        </p:blipFill>
        <p:spPr>
          <a:xfrm>
            <a:off x="457200" y="586154"/>
            <a:ext cx="3734580" cy="2085686"/>
          </a:xfrm>
          <a:prstGeom prst="rect">
            <a:avLst/>
          </a:prstGeom>
        </p:spPr>
      </p:pic>
      <p:sp>
        <p:nvSpPr>
          <p:cNvPr id="4" name="TextBox 3"/>
          <p:cNvSpPr txBox="1"/>
          <p:nvPr/>
        </p:nvSpPr>
        <p:spPr>
          <a:xfrm>
            <a:off x="482478" y="2592073"/>
            <a:ext cx="2057400" cy="307777"/>
          </a:xfrm>
          <a:prstGeom prst="rect">
            <a:avLst/>
          </a:prstGeom>
          <a:noFill/>
        </p:spPr>
        <p:txBody>
          <a:bodyPr wrap="square" rtlCol="0">
            <a:spAutoFit/>
          </a:bodyPr>
          <a:lstStyle/>
          <a:p>
            <a:r>
              <a:rPr lang="en-US" sz="1400" dirty="0" smtClean="0"/>
              <a:t>Thank you Geoff Huston</a:t>
            </a:r>
            <a:endParaRPr lang="en-US" sz="1400" dirty="0"/>
          </a:p>
        </p:txBody>
      </p:sp>
    </p:spTree>
    <p:extLst>
      <p:ext uri="{BB962C8B-B14F-4D97-AF65-F5344CB8AC3E}">
        <p14:creationId xmlns:p14="http://schemas.microsoft.com/office/powerpoint/2010/main" val="2439725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609600"/>
            <a:ext cx="7620000" cy="5328093"/>
          </a:xfrm>
          <a:prstGeom prst="rect">
            <a:avLst/>
          </a:prstGeom>
        </p:spPr>
      </p:pic>
    </p:spTree>
    <p:extLst>
      <p:ext uri="{BB962C8B-B14F-4D97-AF65-F5344CB8AC3E}">
        <p14:creationId xmlns:p14="http://schemas.microsoft.com/office/powerpoint/2010/main" val="2357710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1422" y="1014304"/>
            <a:ext cx="8701155" cy="546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64377" y="936154"/>
            <a:ext cx="8229600" cy="5057774"/>
          </a:xfrm>
        </p:spPr>
        <p:txBody>
          <a:bodyPr>
            <a:normAutofit fontScale="62500" lnSpcReduction="20000"/>
          </a:bodyPr>
          <a:lstStyle/>
          <a:p>
            <a:pPr>
              <a:spcBef>
                <a:spcPts val="700"/>
              </a:spcBef>
            </a:pPr>
            <a:r>
              <a:rPr lang="en-US" dirty="0" smtClean="0"/>
              <a:t> </a:t>
            </a:r>
            <a:r>
              <a:rPr lang="en-US" sz="3300" dirty="0" smtClean="0"/>
              <a:t>Deployed on 1397/1545 TLDs </a:t>
            </a:r>
            <a:r>
              <a:rPr lang="en-US" sz="3300" dirty="0"/>
              <a:t> </a:t>
            </a:r>
            <a:r>
              <a:rPr lang="en-US" sz="3300" dirty="0" smtClean="0"/>
              <a:t>(1 Sep 2017 .ax .</a:t>
            </a:r>
            <a:r>
              <a:rPr lang="en-US" sz="3300" dirty="0" err="1" smtClean="0"/>
              <a:t>sa</a:t>
            </a:r>
            <a:r>
              <a:rPr lang="en-US" sz="3300" dirty="0" smtClean="0"/>
              <a:t> .</a:t>
            </a:r>
            <a:r>
              <a:rPr lang="en-US" sz="3300" dirty="0" err="1" smtClean="0"/>
              <a:t>vn</a:t>
            </a:r>
            <a:r>
              <a:rPr lang="en-US" sz="3300" dirty="0" smtClean="0"/>
              <a:t> .</a:t>
            </a:r>
            <a:r>
              <a:rPr lang="en-US" sz="3300" dirty="0" err="1" smtClean="0"/>
              <a:t>cn</a:t>
            </a:r>
            <a:r>
              <a:rPr lang="en-US" sz="3300" dirty="0" smtClean="0"/>
              <a:t> .</a:t>
            </a:r>
            <a:r>
              <a:rPr lang="en-US" sz="3300" dirty="0" err="1" smtClean="0"/>
              <a:t>jp</a:t>
            </a:r>
            <a:r>
              <a:rPr lang="en-US" sz="3300" dirty="0" smtClean="0"/>
              <a:t> .</a:t>
            </a:r>
            <a:r>
              <a:rPr lang="en-US" sz="3300" dirty="0" err="1" smtClean="0"/>
              <a:t>nz</a:t>
            </a:r>
            <a:r>
              <a:rPr lang="en-US" sz="3300" dirty="0" smtClean="0"/>
              <a:t> .la .mm .</a:t>
            </a:r>
            <a:r>
              <a:rPr lang="en-US" sz="3300" dirty="0" err="1" smtClean="0"/>
              <a:t>th</a:t>
            </a:r>
            <a:r>
              <a:rPr lang="en-US" sz="3300" dirty="0" smtClean="0"/>
              <a:t> .in .id .</a:t>
            </a:r>
            <a:r>
              <a:rPr lang="en-US" sz="3300" dirty="0" err="1" smtClean="0"/>
              <a:t>tw</a:t>
            </a:r>
            <a:r>
              <a:rPr lang="en-US" sz="3300" dirty="0" smtClean="0"/>
              <a:t> .au .sg .</a:t>
            </a:r>
            <a:r>
              <a:rPr lang="en-US" sz="3300" dirty="0" err="1" smtClean="0"/>
              <a:t>lk</a:t>
            </a:r>
            <a:r>
              <a:rPr lang="en-US" sz="3300" dirty="0" smtClean="0"/>
              <a:t> .se .</a:t>
            </a:r>
            <a:r>
              <a:rPr lang="en-US" sz="3300" dirty="0"/>
              <a:t>de .</a:t>
            </a:r>
            <a:r>
              <a:rPr lang="en-US" sz="3300" dirty="0" err="1"/>
              <a:t>ru</a:t>
            </a:r>
            <a:r>
              <a:rPr lang="en-US" sz="3300" dirty="0"/>
              <a:t> .</a:t>
            </a:r>
            <a:r>
              <a:rPr lang="az-Cyrl-AZ" sz="3300" dirty="0" smtClean="0"/>
              <a:t>рф</a:t>
            </a:r>
            <a:r>
              <a:rPr lang="en-US" sz="3300" dirty="0" smtClean="0"/>
              <a:t> .com .</a:t>
            </a:r>
            <a:r>
              <a:rPr lang="en-US" sz="3300" dirty="0" err="1" smtClean="0"/>
              <a:t>uk</a:t>
            </a:r>
            <a:r>
              <a:rPr lang="en-US" sz="3300" dirty="0" smtClean="0"/>
              <a:t> .</a:t>
            </a:r>
            <a:r>
              <a:rPr lang="en-US" sz="3300" dirty="0" err="1" smtClean="0"/>
              <a:t>nl</a:t>
            </a:r>
            <a:r>
              <a:rPr lang="en-US" sz="3300" dirty="0" smtClean="0"/>
              <a:t> .</a:t>
            </a:r>
            <a:r>
              <a:rPr lang="en-US" sz="3300" dirty="0" err="1" smtClean="0"/>
              <a:t>fr</a:t>
            </a:r>
            <a:r>
              <a:rPr lang="en-US" sz="3300" dirty="0" smtClean="0"/>
              <a:t> .us .my </a:t>
            </a:r>
            <a:r>
              <a:rPr lang="ar-AE" sz="3300" dirty="0" smtClean="0"/>
              <a:t>مليسيا</a:t>
            </a:r>
            <a:r>
              <a:rPr lang="en-US" sz="3300" dirty="0" smtClean="0"/>
              <a:t>  .</a:t>
            </a:r>
            <a:r>
              <a:rPr lang="en-US" sz="3300" dirty="0" err="1" smtClean="0"/>
              <a:t>asia</a:t>
            </a:r>
            <a:r>
              <a:rPr lang="en-US" sz="3300" dirty="0" smtClean="0"/>
              <a:t> .</a:t>
            </a:r>
            <a:r>
              <a:rPr lang="en-US" sz="3300" dirty="0" err="1" smtClean="0"/>
              <a:t>tw</a:t>
            </a:r>
            <a:r>
              <a:rPr lang="en-US" sz="3300" dirty="0" smtClean="0"/>
              <a:t> </a:t>
            </a:r>
            <a:r>
              <a:rPr lang="ja-JP" altLang="en-US" sz="3300" dirty="0" smtClean="0"/>
              <a:t>台灣</a:t>
            </a:r>
            <a:r>
              <a:rPr lang="en-US" sz="3300" dirty="0" smtClean="0"/>
              <a:t>, .</a:t>
            </a:r>
            <a:r>
              <a:rPr lang="en-US" sz="3300" dirty="0" err="1" smtClean="0"/>
              <a:t>kr</a:t>
            </a:r>
            <a:r>
              <a:rPr lang="en-US" sz="3300" dirty="0" smtClean="0"/>
              <a:t> </a:t>
            </a:r>
            <a:r>
              <a:rPr lang="ko-KR" altLang="en-US" sz="3300" dirty="0" smtClean="0"/>
              <a:t>한국</a:t>
            </a:r>
            <a:r>
              <a:rPr lang="en-US" sz="3300" dirty="0" smtClean="0"/>
              <a:t> </a:t>
            </a:r>
            <a:r>
              <a:rPr lang="en-US" sz="3300" dirty="0" err="1" smtClean="0"/>
              <a:t>.net</a:t>
            </a:r>
            <a:r>
              <a:rPr lang="en-US" sz="3300" dirty="0" smtClean="0"/>
              <a:t>, .org, .post, +</a:t>
            </a:r>
            <a:r>
              <a:rPr lang="en-US" sz="3300" dirty="0" err="1" smtClean="0"/>
              <a:t>ntlds</a:t>
            </a:r>
            <a:r>
              <a:rPr lang="en-US" sz="3300" dirty="0" smtClean="0"/>
              <a:t>, .</a:t>
            </a:r>
            <a:r>
              <a:rPr lang="en-US" sz="3300" dirty="0" err="1" smtClean="0"/>
              <a:t>ibm</a:t>
            </a:r>
            <a:r>
              <a:rPr lang="en-US" sz="3300" dirty="0" smtClean="0"/>
              <a:t> .berlin)</a:t>
            </a:r>
          </a:p>
          <a:p>
            <a:pPr>
              <a:spcBef>
                <a:spcPts val="700"/>
              </a:spcBef>
            </a:pPr>
            <a:r>
              <a:rPr lang="en-US" sz="3300" dirty="0" smtClean="0"/>
              <a:t>Root signed** and audited</a:t>
            </a:r>
          </a:p>
          <a:p>
            <a:pPr>
              <a:spcBef>
                <a:spcPts val="700"/>
              </a:spcBef>
            </a:pPr>
            <a:r>
              <a:rPr lang="en-US" sz="3300" dirty="0" smtClean="0"/>
              <a:t>90% of domain names could have DNSSEC</a:t>
            </a:r>
          </a:p>
          <a:p>
            <a:pPr>
              <a:spcBef>
                <a:spcPts val="700"/>
              </a:spcBef>
            </a:pPr>
            <a:r>
              <a:rPr lang="en-US" sz="3300" dirty="0" smtClean="0"/>
              <a:t>Required in new </a:t>
            </a:r>
            <a:r>
              <a:rPr lang="en-US" sz="3300" dirty="0" err="1" smtClean="0"/>
              <a:t>gTLDs</a:t>
            </a:r>
            <a:r>
              <a:rPr lang="en-US" sz="3300" dirty="0" smtClean="0"/>
              <a:t>.  Basic support by ICANN registrars</a:t>
            </a:r>
          </a:p>
          <a:p>
            <a:pPr>
              <a:spcBef>
                <a:spcPts val="700"/>
              </a:spcBef>
            </a:pPr>
            <a:r>
              <a:rPr lang="en-US" sz="3300" dirty="0" smtClean="0"/>
              <a:t>Growing ISP support* - ~15% end users “validate”.</a:t>
            </a:r>
          </a:p>
          <a:p>
            <a:pPr>
              <a:spcBef>
                <a:spcPts val="700"/>
              </a:spcBef>
            </a:pPr>
            <a:r>
              <a:rPr lang="en-US" sz="3300" dirty="0" smtClean="0"/>
              <a:t>3</a:t>
            </a:r>
            <a:r>
              <a:rPr lang="en-US" sz="3300" baseline="30000" dirty="0" smtClean="0"/>
              <a:t>rd</a:t>
            </a:r>
            <a:r>
              <a:rPr lang="en-US" sz="3300" dirty="0" smtClean="0"/>
              <a:t> party signing solutions***</a:t>
            </a:r>
          </a:p>
          <a:p>
            <a:pPr>
              <a:spcBef>
                <a:spcPts val="700"/>
              </a:spcBef>
            </a:pPr>
            <a:r>
              <a:rPr lang="en-US" sz="3300" dirty="0" smtClean="0"/>
              <a:t>Growing S/W H/W support: BIND, NSD, KNOT, Microsoft DNS, </a:t>
            </a:r>
            <a:r>
              <a:rPr lang="en-US" sz="3300" dirty="0" err="1" smtClean="0"/>
              <a:t>PowerDNS</a:t>
            </a:r>
            <a:r>
              <a:rPr lang="en-US" sz="3300" dirty="0" smtClean="0"/>
              <a:t>, </a:t>
            </a:r>
            <a:r>
              <a:rPr lang="en-US" sz="3300" dirty="0" err="1" smtClean="0"/>
              <a:t>InfoBlox</a:t>
            </a:r>
            <a:r>
              <a:rPr lang="en-US" sz="3300" dirty="0" smtClean="0"/>
              <a:t>, </a:t>
            </a:r>
            <a:r>
              <a:rPr lang="en-US" sz="3300" dirty="0" err="1" smtClean="0"/>
              <a:t>Nominum</a:t>
            </a:r>
            <a:r>
              <a:rPr lang="en-US" sz="3300" dirty="0" smtClean="0"/>
              <a:t>, Secure64…</a:t>
            </a:r>
            <a:r>
              <a:rPr lang="en-US" sz="3300" dirty="0" err="1" smtClean="0"/>
              <a:t>openssl</a:t>
            </a:r>
            <a:r>
              <a:rPr lang="en-US" sz="3300" dirty="0" smtClean="0"/>
              <a:t>, postfix, XMPP, </a:t>
            </a:r>
            <a:r>
              <a:rPr lang="en-US" sz="3300" dirty="0" err="1" smtClean="0"/>
              <a:t>mozilla</a:t>
            </a:r>
            <a:r>
              <a:rPr lang="en-US" sz="3300" dirty="0" smtClean="0"/>
              <a:t>: DANE support</a:t>
            </a:r>
          </a:p>
          <a:p>
            <a:pPr>
              <a:spcBef>
                <a:spcPts val="700"/>
              </a:spcBef>
            </a:pPr>
            <a:r>
              <a:rPr lang="en-US" sz="3300" dirty="0" smtClean="0"/>
              <a:t>IETF standard on DNSSEC TLS certificates (RFC6698, RFC8162) and others</a:t>
            </a:r>
          </a:p>
          <a:p>
            <a:pPr>
              <a:spcBef>
                <a:spcPts val="700"/>
              </a:spcBef>
            </a:pPr>
            <a:r>
              <a:rPr lang="en-US" sz="3300" dirty="0" smtClean="0"/>
              <a:t>Growing support from major players…(Apple iPhone/iPad, Google 8.8.8.8, hosting co </a:t>
            </a:r>
            <a:r>
              <a:rPr lang="en-US" sz="3300" dirty="0" err="1" smtClean="0">
                <a:solidFill>
                  <a:srgbClr val="FF0000"/>
                </a:solidFill>
              </a:rPr>
              <a:t>Cloudflare</a:t>
            </a:r>
            <a:r>
              <a:rPr lang="en-US" sz="3300" dirty="0" smtClean="0"/>
              <a:t> DNSSEC by default, German email providers…)</a:t>
            </a:r>
          </a:p>
        </p:txBody>
      </p:sp>
      <p:sp>
        <p:nvSpPr>
          <p:cNvPr id="2" name="Title 1"/>
          <p:cNvSpPr>
            <a:spLocks noGrp="1"/>
          </p:cNvSpPr>
          <p:nvPr>
            <p:ph type="title"/>
          </p:nvPr>
        </p:nvSpPr>
        <p:spPr>
          <a:xfrm>
            <a:off x="524277" y="-371475"/>
            <a:ext cx="8229600" cy="1143000"/>
          </a:xfrm>
        </p:spPr>
        <p:txBody>
          <a:bodyPr>
            <a:normAutofit/>
          </a:bodyPr>
          <a:lstStyle/>
          <a:p>
            <a:pPr algn="ctr"/>
            <a:r>
              <a:rPr lang="en-US" sz="4000" b="1" dirty="0" smtClean="0"/>
              <a:t>DNSSEC - Where we are</a:t>
            </a:r>
            <a:endParaRPr lang="en-US" sz="4000" b="1" dirty="0"/>
          </a:p>
        </p:txBody>
      </p:sp>
      <p:sp>
        <p:nvSpPr>
          <p:cNvPr id="3" name="TextBox 2"/>
          <p:cNvSpPr txBox="1"/>
          <p:nvPr/>
        </p:nvSpPr>
        <p:spPr>
          <a:xfrm>
            <a:off x="371231" y="6276667"/>
            <a:ext cx="8535692" cy="276999"/>
          </a:xfrm>
          <a:prstGeom prst="rect">
            <a:avLst/>
          </a:prstGeom>
          <a:noFill/>
        </p:spPr>
        <p:txBody>
          <a:bodyPr wrap="square" rtlCol="0">
            <a:spAutoFit/>
          </a:bodyPr>
          <a:lstStyle/>
          <a:p>
            <a:r>
              <a:rPr lang="en-US" sz="1200" b="1" dirty="0" smtClean="0"/>
              <a:t>**Int’l bottom-up trust model /w 21 TCRs from: </a:t>
            </a:r>
            <a:r>
              <a:rPr lang="en-US" sz="1200" b="1" dirty="0"/>
              <a:t>TT, BF, RU, CN, US, SE, NL, UG, BR, </a:t>
            </a:r>
            <a:r>
              <a:rPr lang="en-US" sz="1200" b="1" dirty="0" smtClean="0"/>
              <a:t>Benin, </a:t>
            </a:r>
            <a:r>
              <a:rPr lang="en-US" sz="1200" b="1" dirty="0"/>
              <a:t>PT, NP, Mauritius, CZ, CA, JP, UK, </a:t>
            </a:r>
            <a:r>
              <a:rPr lang="en-US" sz="1200" b="1" dirty="0" smtClean="0"/>
              <a:t>NZ…</a:t>
            </a:r>
            <a:endParaRPr lang="en-US" sz="1200" b="1" dirty="0"/>
          </a:p>
        </p:txBody>
      </p:sp>
      <p:sp>
        <p:nvSpPr>
          <p:cNvPr id="8" name="Rectangle 7"/>
          <p:cNvSpPr/>
          <p:nvPr/>
        </p:nvSpPr>
        <p:spPr>
          <a:xfrm>
            <a:off x="371231" y="5882286"/>
            <a:ext cx="8001000" cy="461665"/>
          </a:xfrm>
          <a:prstGeom prst="rect">
            <a:avLst/>
          </a:prstGeom>
        </p:spPr>
        <p:txBody>
          <a:bodyPr wrap="square">
            <a:spAutoFit/>
          </a:bodyPr>
          <a:lstStyle/>
          <a:p>
            <a:r>
              <a:rPr lang="en-US" sz="1200" b="1" dirty="0" smtClean="0">
                <a:hlinkClick r:id="rId4"/>
              </a:rPr>
              <a:t>Stats: https</a:t>
            </a:r>
            <a:r>
              <a:rPr lang="en-US" sz="1200" b="1" dirty="0">
                <a:hlinkClick r:id="rId4"/>
              </a:rPr>
              <a:t>://rick.eng.br/dnssecstat</a:t>
            </a:r>
            <a:r>
              <a:rPr lang="en-US" sz="1200" b="1" dirty="0" smtClean="0">
                <a:hlinkClick r:id="rId4"/>
              </a:rPr>
              <a:t>/</a:t>
            </a:r>
            <a:endParaRPr lang="en-US" sz="1200" b="1" dirty="0" smtClean="0"/>
          </a:p>
          <a:p>
            <a:r>
              <a:rPr lang="en-US" sz="1200" b="1" dirty="0" smtClean="0"/>
              <a:t>* COMCAST /w 20M and others; most ISPs in SE ,CZ. </a:t>
            </a:r>
            <a:endParaRPr lang="en-US" sz="1200" b="1" dirty="0"/>
          </a:p>
        </p:txBody>
      </p:sp>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5943600" y="1620595"/>
            <a:ext cx="934075" cy="1054095"/>
          </a:xfrm>
          <a:prstGeom prst="rect">
            <a:avLst/>
          </a:prstGeom>
        </p:spPr>
      </p:pic>
    </p:spTree>
    <p:extLst>
      <p:ext uri="{BB962C8B-B14F-4D97-AF65-F5344CB8AC3E}">
        <p14:creationId xmlns:p14="http://schemas.microsoft.com/office/powerpoint/2010/main" val="1296919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457200" y="1433170"/>
            <a:ext cx="8229600" cy="4525963"/>
          </a:xfrm>
        </p:spPr>
        <p:txBody>
          <a:bodyPr>
            <a:normAutofit lnSpcReduction="10000"/>
          </a:bodyPr>
          <a:lstStyle/>
          <a:p>
            <a:r>
              <a:rPr lang="en-US" dirty="0" smtClean="0"/>
              <a:t>But deployed on only ~3% of 2</a:t>
            </a:r>
            <a:r>
              <a:rPr lang="en-US" baseline="30000" dirty="0" smtClean="0"/>
              <a:t>nd</a:t>
            </a:r>
            <a:r>
              <a:rPr lang="en-US" dirty="0" smtClean="0"/>
              <a:t> level domains.  Many have plans. Few have taken the step (</a:t>
            </a:r>
            <a:r>
              <a:rPr lang="en-US" sz="2800" dirty="0" smtClean="0"/>
              <a:t>e.g., yandex.com, paypal.com*, comcast.com</a:t>
            </a:r>
            <a:r>
              <a:rPr lang="en-US" dirty="0" smtClean="0"/>
              <a:t>).</a:t>
            </a:r>
          </a:p>
          <a:p>
            <a:r>
              <a:rPr lang="en-US" dirty="0" err="1" smtClean="0"/>
              <a:t>DNSChanger</a:t>
            </a:r>
            <a:r>
              <a:rPr lang="en-US" dirty="0" smtClean="0"/>
              <a:t> and other attacks highlight today’s need. (</a:t>
            </a:r>
            <a:r>
              <a:rPr lang="en-US" sz="2800" dirty="0" err="1" smtClean="0"/>
              <a:t>e.g</a:t>
            </a:r>
            <a:r>
              <a:rPr lang="en-US" sz="2800" dirty="0" smtClean="0"/>
              <a:t> </a:t>
            </a:r>
            <a:r>
              <a:rPr lang="en-US" sz="2800" dirty="0"/>
              <a:t>e</a:t>
            </a:r>
            <a:r>
              <a:rPr lang="en-US" sz="2800" dirty="0" smtClean="0"/>
              <a:t>nd-2-end </a:t>
            </a:r>
            <a:r>
              <a:rPr lang="en-US" sz="2800" dirty="0"/>
              <a:t>DNSSEC validation would have avoided the </a:t>
            </a:r>
            <a:r>
              <a:rPr lang="en-US" sz="2800" dirty="0" smtClean="0"/>
              <a:t>problems</a:t>
            </a:r>
            <a:r>
              <a:rPr lang="en-US" dirty="0" smtClean="0"/>
              <a:t>)</a:t>
            </a:r>
          </a:p>
          <a:p>
            <a:r>
              <a:rPr lang="en-US" dirty="0" smtClean="0"/>
              <a:t>Innovative security solutions (</a:t>
            </a:r>
            <a:r>
              <a:rPr lang="en-US" sz="2800" dirty="0" smtClean="0"/>
              <a:t>e.g., DANE</a:t>
            </a:r>
            <a:r>
              <a:rPr lang="en-US" dirty="0" smtClean="0"/>
              <a:t>) highlight tomorrow’s value.</a:t>
            </a:r>
          </a:p>
          <a:p>
            <a:endParaRPr lang="en-US" dirty="0" smtClean="0"/>
          </a:p>
          <a:p>
            <a:pPr>
              <a:buNone/>
            </a:pPr>
            <a:endParaRPr lang="en-US" dirty="0"/>
          </a:p>
        </p:txBody>
      </p:sp>
      <p:sp>
        <p:nvSpPr>
          <p:cNvPr id="6" name="Rectangle 5"/>
          <p:cNvSpPr/>
          <p:nvPr/>
        </p:nvSpPr>
        <p:spPr>
          <a:xfrm>
            <a:off x="76200" y="5962650"/>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extLst>
      <p:ext uri="{BB962C8B-B14F-4D97-AF65-F5344CB8AC3E}">
        <p14:creationId xmlns:p14="http://schemas.microsoft.com/office/powerpoint/2010/main" val="400208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DNS Basics</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a:t>
            </a:r>
            <a:r>
              <a:rPr lang="en-US" dirty="0" smtClean="0"/>
              <a:t>(</a:t>
            </a:r>
            <a:r>
              <a:rPr lang="en-US" dirty="0" smtClean="0"/>
              <a:t>www.lpb.lv</a:t>
            </a:r>
            <a:r>
              <a:rPr lang="en-US" dirty="0" smtClean="0"/>
              <a:t>) </a:t>
            </a:r>
            <a:r>
              <a:rPr lang="en-US" dirty="0" smtClean="0"/>
              <a:t>to numbers </a:t>
            </a:r>
            <a:r>
              <a:rPr lang="en-US" dirty="0" smtClean="0"/>
              <a:t>(</a:t>
            </a:r>
            <a:r>
              <a:rPr lang="en-US" dirty="0"/>
              <a:t>92.63.94.14</a:t>
            </a:r>
            <a:r>
              <a:rPr lang="en-US" dirty="0" smtClean="0"/>
              <a:t>)</a:t>
            </a:r>
            <a:endParaRPr lang="en-US" dirty="0" smtClean="0"/>
          </a:p>
          <a:p>
            <a:r>
              <a:rPr lang="en-US" dirty="0" smtClean="0"/>
              <a:t>..to identify services such as www and e-mail</a:t>
            </a:r>
          </a:p>
          <a:p>
            <a:r>
              <a:rPr lang="en-US" dirty="0" smtClean="0"/>
              <a:t>..that identify and link customers to business and visa versa</a:t>
            </a:r>
          </a:p>
        </p:txBody>
      </p:sp>
      <p:pic>
        <p:nvPicPr>
          <p:cNvPr id="5" name="Picture 4"/>
          <p:cNvPicPr>
            <a:picLocks noChangeAspect="1"/>
          </p:cNvPicPr>
          <p:nvPr/>
        </p:nvPicPr>
        <p:blipFill>
          <a:blip r:embed="rId3"/>
          <a:stretch>
            <a:fillRect/>
          </a:stretch>
        </p:blipFill>
        <p:spPr>
          <a:xfrm>
            <a:off x="152400" y="4191000"/>
            <a:ext cx="8872537" cy="4545850"/>
          </a:xfrm>
          <a:prstGeom prst="rect">
            <a:avLst/>
          </a:prstGeom>
        </p:spPr>
      </p:pic>
    </p:spTree>
    <p:extLst>
      <p:ext uri="{BB962C8B-B14F-4D97-AF65-F5344CB8AC3E}">
        <p14:creationId xmlns:p14="http://schemas.microsoft.com/office/powerpoint/2010/main" val="648724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enough IT departments know about it or are too busy putting out other security fires.</a:t>
            </a:r>
          </a:p>
          <a:p>
            <a:endParaRPr lang="en-US" dirty="0" smtClean="0"/>
          </a:p>
          <a:p>
            <a:r>
              <a:rPr lang="en-US" dirty="0" smtClean="0"/>
              <a:t>When they do look into it they hear old stories of FUD and lack of turnkey solutions; some CDN and resolver architectures break DNSSEC.</a:t>
            </a:r>
          </a:p>
          <a:p>
            <a:endParaRPr lang="en-US" dirty="0" smtClean="0"/>
          </a:p>
          <a:p>
            <a:r>
              <a:rPr lang="en-US" dirty="0" smtClean="0"/>
              <a:t> Registrars*/DNS providers see no demand leading to “chicken-and-egg” problems.</a:t>
            </a:r>
          </a:p>
          <a:p>
            <a:pPr>
              <a:buNone/>
            </a:pPr>
            <a:endParaRPr lang="en-US" sz="2000" dirty="0" smtClean="0"/>
          </a:p>
          <a:p>
            <a:pPr>
              <a:buNone/>
            </a:pPr>
            <a:r>
              <a:rPr lang="en-US" sz="2000" dirty="0" smtClean="0"/>
              <a:t>*but required by new ICANN registrar agreement</a:t>
            </a:r>
            <a:endParaRPr lang="en-US" dirty="0" smtClean="0"/>
          </a:p>
        </p:txBody>
      </p:sp>
    </p:spTree>
    <p:extLst>
      <p:ext uri="{BB962C8B-B14F-4D97-AF65-F5344CB8AC3E}">
        <p14:creationId xmlns:p14="http://schemas.microsoft.com/office/powerpoint/2010/main" val="33141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a:bodyPr>
          <a:lstStyle/>
          <a:p>
            <a:pPr algn="just"/>
            <a:r>
              <a:rPr lang="en-US" sz="2800" dirty="0">
                <a:latin typeface="Times New Roman" panose="02020603050405020304" pitchFamily="18" charset="0"/>
                <a:cs typeface="Times New Roman" panose="02020603050405020304" pitchFamily="18" charset="0"/>
              </a:rPr>
              <a:t>Enterprises – Sign their zones and validate lookups</a:t>
            </a:r>
          </a:p>
          <a:p>
            <a:pPr algn="just"/>
            <a:r>
              <a:rPr lang="en-US" sz="2800" dirty="0">
                <a:latin typeface="Times New Roman" panose="02020603050405020304" pitchFamily="18" charset="0"/>
                <a:cs typeface="Times New Roman" panose="02020603050405020304" pitchFamily="18" charset="0"/>
              </a:rPr>
              <a:t>TLD Operators – Sign the TLD</a:t>
            </a:r>
          </a:p>
          <a:p>
            <a:pPr algn="just"/>
            <a:r>
              <a:rPr lang="en-US" sz="2800" dirty="0">
                <a:latin typeface="Times New Roman" panose="02020603050405020304" pitchFamily="18" charset="0"/>
                <a:cs typeface="Times New Roman" panose="02020603050405020304" pitchFamily="18" charset="0"/>
              </a:rPr>
              <a:t>Domain Name holders – Sign their zones</a:t>
            </a:r>
          </a:p>
          <a:p>
            <a:pPr algn="just"/>
            <a:r>
              <a:rPr lang="en-US" sz="2800" dirty="0">
                <a:latin typeface="Times New Roman" panose="02020603050405020304" pitchFamily="18" charset="0"/>
                <a:cs typeface="Times New Roman" panose="02020603050405020304" pitchFamily="18" charset="0"/>
              </a:rPr>
              <a:t>Internet Service Providers – validate DNS lookups</a:t>
            </a:r>
          </a:p>
          <a:p>
            <a:pPr algn="just"/>
            <a:r>
              <a:rPr lang="en-US" sz="2800" dirty="0">
                <a:latin typeface="Times New Roman" panose="02020603050405020304" pitchFamily="18" charset="0"/>
                <a:cs typeface="Times New Roman" panose="02020603050405020304" pitchFamily="18" charset="0"/>
              </a:rPr>
              <a:t>Hosting Provider – offer signing services to customers</a:t>
            </a:r>
          </a:p>
          <a:p>
            <a:pPr algn="just"/>
            <a:r>
              <a:rPr lang="en-US" sz="2800" dirty="0">
                <a:latin typeface="Times New Roman" panose="02020603050405020304" pitchFamily="18" charset="0"/>
                <a:cs typeface="Times New Roman" panose="02020603050405020304" pitchFamily="18" charset="0"/>
              </a:rPr>
              <a:t>Registrars – accept DNSSEC records (e.g., DS)</a:t>
            </a:r>
          </a:p>
          <a:p>
            <a:pPr marL="0" indent="0" eaLnBrk="1" hangingPunct="1">
              <a:spcBef>
                <a:spcPts val="325"/>
              </a:spcBef>
              <a:buNone/>
            </a:pPr>
            <a:endParaRPr lang="en-US" sz="2800" dirty="0" smtClean="0"/>
          </a:p>
        </p:txBody>
      </p:sp>
      <p:sp>
        <p:nvSpPr>
          <p:cNvPr id="14339" name="Title 2"/>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Who Can Implement DNSSEC </a:t>
            </a:r>
          </a:p>
        </p:txBody>
      </p:sp>
    </p:spTree>
    <p:extLst>
      <p:ext uri="{BB962C8B-B14F-4D97-AF65-F5344CB8AC3E}">
        <p14:creationId xmlns:p14="http://schemas.microsoft.com/office/powerpoint/2010/main" val="4195355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lnSpcReduction="10000"/>
          </a:bodyPr>
          <a:lstStyle/>
          <a:p>
            <a:pPr eaLnBrk="1" hangingPunct="1">
              <a:spcBef>
                <a:spcPts val="325"/>
              </a:spcBef>
            </a:pPr>
            <a:r>
              <a:rPr lang="en-US" sz="2800" b="1" i="1" dirty="0" smtClean="0"/>
              <a:t>For Companies:</a:t>
            </a:r>
          </a:p>
          <a:p>
            <a:pPr lvl="1" eaLnBrk="1" hangingPunct="1"/>
            <a:r>
              <a:rPr lang="en-US" dirty="0" smtClean="0"/>
              <a:t>Sign your corporate domain names</a:t>
            </a:r>
          </a:p>
          <a:p>
            <a:pPr lvl="1" eaLnBrk="1" hangingPunct="1"/>
            <a:r>
              <a:rPr lang="en-US" dirty="0" smtClean="0"/>
              <a:t>Just turn on validation on corporate DNS resolvers</a:t>
            </a:r>
          </a:p>
          <a:p>
            <a:pPr eaLnBrk="1" hangingPunct="1">
              <a:spcBef>
                <a:spcPts val="325"/>
              </a:spcBef>
            </a:pPr>
            <a:r>
              <a:rPr lang="en-US" sz="2800" b="1" i="1" dirty="0" smtClean="0"/>
              <a:t>For Users:</a:t>
            </a:r>
          </a:p>
          <a:p>
            <a:pPr lvl="1" eaLnBrk="1" hangingPunct="1"/>
            <a:r>
              <a:rPr lang="en-US" dirty="0" smtClean="0"/>
              <a:t>Ask ISP to turn on validation on their DNS resolvers</a:t>
            </a:r>
          </a:p>
          <a:p>
            <a:pPr eaLnBrk="1" hangingPunct="1"/>
            <a:r>
              <a:rPr lang="en-US" sz="2800" b="1" i="1" dirty="0" smtClean="0"/>
              <a:t>For All:</a:t>
            </a:r>
          </a:p>
          <a:p>
            <a:pPr lvl="1"/>
            <a:r>
              <a:rPr lang="en-US" dirty="0" smtClean="0"/>
              <a:t>Take advantage of ICANN, ISOC and other organizations offering DNSSEC education and training</a:t>
            </a:r>
          </a:p>
        </p:txBody>
      </p:sp>
      <p:sp>
        <p:nvSpPr>
          <p:cNvPr id="14339" name="Title 2"/>
          <p:cNvSpPr>
            <a:spLocks noGrp="1"/>
          </p:cNvSpPr>
          <p:nvPr>
            <p:ph type="title"/>
          </p:nvPr>
        </p:nvSpPr>
        <p:spPr/>
        <p:txBody>
          <a:bodyPr/>
          <a:lstStyle/>
          <a:p>
            <a:pPr eaLnBrk="1" hangingPunct="1"/>
            <a:r>
              <a:rPr lang="en-US" b="1" dirty="0" smtClean="0"/>
              <a:t>What you can do</a:t>
            </a:r>
          </a:p>
        </p:txBody>
      </p:sp>
    </p:spTree>
    <p:extLst>
      <p:ext uri="{BB962C8B-B14F-4D97-AF65-F5344CB8AC3E}">
        <p14:creationId xmlns:p14="http://schemas.microsoft.com/office/powerpoint/2010/main" val="141431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r>
              <a:rPr lang="en-US" sz="4000" b="1" dirty="0" smtClean="0"/>
              <a:t>DNSSEC: A Global Platform for Innovation</a:t>
            </a:r>
            <a:r>
              <a:rPr lang="en-US" b="1" dirty="0" smtClean="0"/>
              <a:t/>
            </a:r>
            <a:br>
              <a:rPr lang="en-US" b="1" dirty="0" smtClean="0"/>
            </a:br>
            <a:r>
              <a:rPr lang="en-US" b="1" dirty="0" smtClean="0"/>
              <a:t>or..</a:t>
            </a:r>
            <a:br>
              <a:rPr lang="en-US" b="1" dirty="0" smtClean="0"/>
            </a:br>
            <a:r>
              <a:rPr lang="en-US" b="1" dirty="0" smtClean="0"/>
              <a:t>I* $</a:t>
            </a:r>
            <a:r>
              <a:rPr lang="en-US" b="1" dirty="0" err="1" smtClean="0"/>
              <a:t>mell</a:t>
            </a:r>
            <a:r>
              <a:rPr lang="en-US" b="1" dirty="0" smtClean="0"/>
              <a:t> opportunity !</a:t>
            </a:r>
            <a:endParaRPr lang="en-US" b="1" dirty="0"/>
          </a:p>
        </p:txBody>
      </p:sp>
    </p:spTree>
    <p:extLst>
      <p:ext uri="{BB962C8B-B14F-4D97-AF65-F5344CB8AC3E}">
        <p14:creationId xmlns:p14="http://schemas.microsoft.com/office/powerpoint/2010/main" val="3187521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dirty="0" smtClean="0"/>
              <a:t>“More has happened here today than meets the eye. An infrastructure has been created for a hierarchical security system, which can be purposed and re‐purposed in a number of different ways. ..” – Vint Cerf (June 2010)</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Game changing Internet Core Infrastructure Upgrade </a:t>
            </a:r>
            <a:endParaRPr lang="en-US" b="1" dirty="0"/>
          </a:p>
        </p:txBody>
      </p:sp>
    </p:spTree>
    <p:extLst>
      <p:ext uri="{BB962C8B-B14F-4D97-AF65-F5344CB8AC3E}">
        <p14:creationId xmlns:p14="http://schemas.microsoft.com/office/powerpoint/2010/main" val="1200959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229600" cy="1143000"/>
          </a:xfrm>
        </p:spPr>
        <p:txBody>
          <a:bodyPr/>
          <a:lstStyle/>
          <a:p>
            <a:r>
              <a:rPr lang="en-US" dirty="0" smtClean="0"/>
              <a:t>For Techies and other Dreamers</a:t>
            </a:r>
            <a:endParaRPr lang="en-US" dirty="0"/>
          </a:p>
        </p:txBody>
      </p:sp>
    </p:spTree>
    <p:extLst>
      <p:ext uri="{BB962C8B-B14F-4D97-AF65-F5344CB8AC3E}">
        <p14:creationId xmlns:p14="http://schemas.microsoft.com/office/powerpoint/2010/main" val="3999302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Too many CAs. Which one can we trust? DNSSEC to the rescue….</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981075" y="1328639"/>
            <a:ext cx="2971800" cy="646331"/>
          </a:xfrm>
          <a:prstGeom prst="rect">
            <a:avLst/>
          </a:prstGeom>
          <a:noFill/>
          <a:ln w="9525">
            <a:noFill/>
            <a:miter lim="800000"/>
            <a:headEnd/>
            <a:tailEnd/>
          </a:ln>
        </p:spPr>
        <p:txBody>
          <a:bodyPr>
            <a:spAutoFit/>
          </a:bodyPr>
          <a:lstStyle/>
          <a:p>
            <a:r>
              <a:rPr lang="en-US" dirty="0">
                <a:latin typeface="Calibri" pitchFamily="34" charset="0"/>
              </a:rPr>
              <a:t>CA Certificate roots ~</a:t>
            </a:r>
            <a:r>
              <a:rPr lang="en-US" dirty="0" smtClean="0">
                <a:latin typeface="Calibri" pitchFamily="34" charset="0"/>
              </a:rPr>
              <a:t>1482</a:t>
            </a:r>
          </a:p>
          <a:p>
            <a:r>
              <a:rPr lang="en-US" dirty="0" smtClean="0">
                <a:latin typeface="Calibri" pitchFamily="34" charset="0"/>
              </a:rPr>
              <a:t>Symantec, Thawte, </a:t>
            </a:r>
            <a:r>
              <a:rPr lang="en-US" dirty="0" err="1" smtClean="0">
                <a:latin typeface="Calibri" pitchFamily="34" charset="0"/>
              </a:rPr>
              <a:t>Godaddy</a:t>
            </a:r>
            <a:endParaRPr lang="en-US" dirty="0">
              <a:latin typeface="Calibri" pitchFamily="34" charset="0"/>
            </a:endParaRP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b="1" dirty="0" smtClean="0">
                <a:latin typeface="Calibri" pitchFamily="34" charset="0"/>
              </a:rPr>
              <a:t>DANE</a:t>
            </a:r>
            <a:r>
              <a:rPr lang="en-US" sz="1700" dirty="0" smtClean="0">
                <a:latin typeface="Calibri" pitchFamily="34" charset="0"/>
              </a:rPr>
              <a:t>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 </a:t>
            </a:r>
            <a:r>
              <a:rPr lang="en-US" sz="1700" b="1" dirty="0" smtClean="0">
                <a:latin typeface="Calibri" pitchFamily="34" charset="0"/>
              </a:rPr>
              <a:t>DANE</a:t>
            </a:r>
            <a:endParaRPr lang="en-US" sz="1700" b="1" dirty="0">
              <a:latin typeface="Calibri" pitchFamily="34" charset="0"/>
            </a:endParaRPr>
          </a:p>
        </p:txBody>
      </p:sp>
      <p:sp>
        <p:nvSpPr>
          <p:cNvPr id="30737" name="TextBox 12"/>
          <p:cNvSpPr txBox="1">
            <a:spLocks noChangeArrowheads="1"/>
          </p:cNvSpPr>
          <p:nvPr/>
        </p:nvSpPr>
        <p:spPr bwMode="auto">
          <a:xfrm>
            <a:off x="4343400" y="4876800"/>
            <a:ext cx="2057400" cy="615553"/>
          </a:xfrm>
          <a:prstGeom prst="rect">
            <a:avLst/>
          </a:prstGeom>
          <a:solidFill>
            <a:schemeClr val="bg1"/>
          </a:solidFill>
          <a:ln w="9525">
            <a:solidFill>
              <a:schemeClr val="tx1"/>
            </a:solidFill>
            <a:miter lim="800000"/>
            <a:headEnd/>
            <a:tailEnd/>
          </a:ln>
        </p:spPr>
        <p:txBody>
          <a:bodyPr>
            <a:spAutoFit/>
          </a:bodyPr>
          <a:lstStyle/>
          <a:p>
            <a:r>
              <a:rPr lang="en-US" sz="1700" dirty="0" smtClean="0">
                <a:latin typeface="Calibri" pitchFamily="34" charset="0"/>
              </a:rPr>
              <a:t>Crypto currencies and e-commerce?</a:t>
            </a:r>
            <a:endParaRPr lang="en-US" sz="1700" dirty="0">
              <a:latin typeface="Calibri" pitchFamily="34" charset="0"/>
            </a:endParaRPr>
          </a:p>
        </p:txBody>
      </p:sp>
      <p:sp>
        <p:nvSpPr>
          <p:cNvPr id="30738" name="TextBox 12"/>
          <p:cNvSpPr txBox="1">
            <a:spLocks noChangeArrowheads="1"/>
          </p:cNvSpPr>
          <p:nvPr/>
        </p:nvSpPr>
        <p:spPr bwMode="auto">
          <a:xfrm>
            <a:off x="6553200" y="3352800"/>
            <a:ext cx="1905000" cy="1400383"/>
          </a:xfrm>
          <a:prstGeom prst="rect">
            <a:avLst/>
          </a:prstGeom>
          <a:solidFill>
            <a:schemeClr val="bg1"/>
          </a:solidFill>
          <a:ln w="9525">
            <a:solidFill>
              <a:schemeClr val="tx1"/>
            </a:solidFill>
            <a:miter lim="800000"/>
            <a:headEnd/>
            <a:tailEnd/>
          </a:ln>
        </p:spPr>
        <p:txBody>
          <a:bodyPr>
            <a:spAutoFit/>
          </a:bodyPr>
          <a:lstStyle/>
          <a:p>
            <a:r>
              <a:rPr lang="en-US" sz="1700" dirty="0">
                <a:latin typeface="Calibri" pitchFamily="34" charset="0"/>
              </a:rPr>
              <a:t>Cross-organizational and trans-national </a:t>
            </a:r>
            <a:r>
              <a:rPr lang="en-US" sz="1700" dirty="0" smtClean="0">
                <a:latin typeface="Calibri" pitchFamily="34" charset="0"/>
              </a:rPr>
              <a:t>authentication and security</a:t>
            </a:r>
            <a:endParaRPr lang="en-US" sz="1700" dirty="0">
              <a:latin typeface="Calibri" pitchFamily="34" charset="0"/>
            </a:endParaRPr>
          </a:p>
        </p:txBody>
      </p:sp>
      <p:sp>
        <p:nvSpPr>
          <p:cNvPr id="30739" name="TextBox 12"/>
          <p:cNvSpPr txBox="1">
            <a:spLocks noChangeArrowheads="1"/>
          </p:cNvSpPr>
          <p:nvPr/>
        </p:nvSpPr>
        <p:spPr bwMode="auto">
          <a:xfrm>
            <a:off x="6705600" y="5105400"/>
            <a:ext cx="2209800" cy="615553"/>
          </a:xfrm>
          <a:prstGeom prst="rect">
            <a:avLst/>
          </a:prstGeom>
          <a:solidFill>
            <a:schemeClr val="bg1"/>
          </a:solidFill>
          <a:ln w="9525">
            <a:solidFill>
              <a:schemeClr val="tx1"/>
            </a:solidFill>
            <a:miter lim="800000"/>
            <a:headEnd/>
            <a:tailEnd/>
          </a:ln>
        </p:spPr>
        <p:txBody>
          <a:bodyPr wrap="square">
            <a:spAutoFit/>
          </a:bodyPr>
          <a:lstStyle/>
          <a:p>
            <a:r>
              <a:rPr lang="en-US" sz="1700" dirty="0">
                <a:latin typeface="Calibri" pitchFamily="34" charset="0"/>
              </a:rPr>
              <a:t>E-mail </a:t>
            </a:r>
            <a:r>
              <a:rPr lang="en-US" sz="1700" dirty="0" smtClean="0">
                <a:latin typeface="Calibri" pitchFamily="34" charset="0"/>
              </a:rPr>
              <a:t>security SMIME,</a:t>
            </a:r>
            <a:endParaRPr lang="en-US" sz="1700" dirty="0">
              <a:latin typeface="Calibri" pitchFamily="34" charset="0"/>
            </a:endParaRPr>
          </a:p>
          <a:p>
            <a:r>
              <a:rPr lang="en-US" sz="1700" dirty="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
        <p:nvSpPr>
          <p:cNvPr id="30" name="TextBox 12"/>
          <p:cNvSpPr txBox="1">
            <a:spLocks noChangeArrowheads="1"/>
          </p:cNvSpPr>
          <p:nvPr/>
        </p:nvSpPr>
        <p:spPr bwMode="auto">
          <a:xfrm>
            <a:off x="3505200" y="2435225"/>
            <a:ext cx="1752600" cy="615553"/>
          </a:xfrm>
          <a:prstGeom prst="rect">
            <a:avLst/>
          </a:prstGeom>
          <a:noFill/>
          <a:ln w="9525">
            <a:solidFill>
              <a:schemeClr val="tx1"/>
            </a:solidFill>
            <a:miter lim="800000"/>
            <a:headEnd/>
            <a:tailEnd/>
          </a:ln>
        </p:spPr>
        <p:txBody>
          <a:bodyPr wrap="square">
            <a:spAutoFit/>
          </a:bodyPr>
          <a:lstStyle/>
          <a:p>
            <a:pPr algn="ctr"/>
            <a:r>
              <a:rPr lang="en-US" sz="1700" dirty="0" smtClean="0">
                <a:latin typeface="Calibri" pitchFamily="34" charset="0"/>
              </a:rPr>
              <a:t>Internet of Things </a:t>
            </a:r>
          </a:p>
          <a:p>
            <a:pPr algn="ctr"/>
            <a:r>
              <a:rPr lang="en-US" sz="1700" b="1" dirty="0" err="1" smtClean="0">
                <a:latin typeface="Calibri" pitchFamily="34" charset="0"/>
              </a:rPr>
              <a:t>IoT</a:t>
            </a:r>
            <a:endParaRPr lang="en-US" sz="1700" b="1" dirty="0">
              <a:latin typeface="Calibri" pitchFamily="34" charset="0"/>
            </a:endParaRPr>
          </a:p>
        </p:txBody>
      </p:sp>
      <p:sp>
        <p:nvSpPr>
          <p:cNvPr id="31" name="Line 24"/>
          <p:cNvSpPr>
            <a:spLocks noChangeShapeType="1"/>
          </p:cNvSpPr>
          <p:nvPr/>
        </p:nvSpPr>
        <p:spPr bwMode="auto">
          <a:xfrm flipH="1">
            <a:off x="5257800" y="2681288"/>
            <a:ext cx="457200" cy="80962"/>
          </a:xfrm>
          <a:prstGeom prst="line">
            <a:avLst/>
          </a:prstGeom>
          <a:noFill/>
          <a:ln w="444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Solutions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85000" lnSpcReduction="20000"/>
          </a:bodyPr>
          <a:lstStyle/>
          <a:p>
            <a:r>
              <a:rPr lang="en-US" dirty="0" smtClean="0"/>
              <a:t>Improved Web SSL and certificates for all*</a:t>
            </a:r>
          </a:p>
          <a:p>
            <a:r>
              <a:rPr lang="en-US" dirty="0" smtClean="0"/>
              <a:t>Secured e-mail (SMTP+S/MIME) for all*</a:t>
            </a:r>
          </a:p>
          <a:p>
            <a:r>
              <a:rPr lang="en-US" dirty="0" smtClean="0"/>
              <a:t>Validated remote login SSH, IPSEC*</a:t>
            </a:r>
          </a:p>
          <a:p>
            <a:r>
              <a:rPr lang="en-US" dirty="0" smtClean="0"/>
              <a:t>Securing VoIP</a:t>
            </a:r>
          </a:p>
          <a:p>
            <a:r>
              <a:rPr lang="en-US" dirty="0" smtClean="0"/>
              <a:t>Cross organizational authentication, security</a:t>
            </a:r>
          </a:p>
          <a:p>
            <a:r>
              <a:rPr lang="en-US" dirty="0" smtClean="0"/>
              <a:t>Secured content delivery (e.g. configurations, updates, keys) – Internet of Things</a:t>
            </a:r>
          </a:p>
          <a:p>
            <a:r>
              <a:rPr lang="en-US" dirty="0" smtClean="0"/>
              <a:t>Securing Smart Grid efforts</a:t>
            </a:r>
          </a:p>
          <a:p>
            <a:r>
              <a:rPr lang="en-US" dirty="0" smtClean="0"/>
              <a:t>Increasing trust in e-commerce</a:t>
            </a:r>
          </a:p>
          <a:p>
            <a:r>
              <a:rPr lang="en-US" dirty="0" smtClean="0"/>
              <a:t>Securing cryptocurrencies and other new models</a:t>
            </a:r>
          </a:p>
          <a:p>
            <a:r>
              <a:rPr lang="en-US" dirty="0"/>
              <a:t>First global FREE PKI</a:t>
            </a:r>
          </a:p>
          <a:p>
            <a:pPr marL="0" indent="0">
              <a:buNone/>
            </a:pPr>
            <a:endParaRPr lang="en-US" dirty="0"/>
          </a:p>
        </p:txBody>
      </p:sp>
      <p:sp>
        <p:nvSpPr>
          <p:cNvPr id="6" name="Rectangle 5"/>
          <p:cNvSpPr/>
          <p:nvPr/>
        </p:nvSpPr>
        <p:spPr>
          <a:xfrm>
            <a:off x="381000" y="6150114"/>
            <a:ext cx="8769531" cy="646331"/>
          </a:xfrm>
          <a:prstGeom prst="rect">
            <a:avLst/>
          </a:prstGeom>
        </p:spPr>
        <p:txBody>
          <a:bodyPr wrap="square">
            <a:spAutoFit/>
          </a:bodyPr>
          <a:lstStyle/>
          <a:p>
            <a:r>
              <a:rPr lang="en-US" b="1" dirty="0" smtClean="0"/>
              <a:t>A good ref </a:t>
            </a:r>
            <a:r>
              <a:rPr lang="en-US" b="1" dirty="0" smtClean="0">
                <a:hlinkClick r:id="rId5"/>
              </a:rPr>
              <a:t>http://www.internetsociety.org/deploy360/dnssec/</a:t>
            </a:r>
            <a:endParaRPr lang="en-US" b="1" dirty="0" smtClean="0"/>
          </a:p>
          <a:p>
            <a:r>
              <a:rPr lang="en-US" b="1" dirty="0" smtClean="0"/>
              <a:t>*IETF standards complete and interest by </a:t>
            </a:r>
            <a:r>
              <a:rPr lang="en-US" b="1" dirty="0" err="1" smtClean="0"/>
              <a:t>govt</a:t>
            </a:r>
            <a:r>
              <a:rPr lang="en-US" b="1" dirty="0" smtClean="0"/>
              <a:t> procurement</a:t>
            </a:r>
            <a:endParaRPr lang="en-US" b="1" dirty="0"/>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64602" y="4484337"/>
            <a:ext cx="8826998" cy="1473434"/>
          </a:xfrm>
          <a:prstGeom prst="rect">
            <a:avLst/>
          </a:prstGeom>
          <a:noFill/>
          <a:ln w="31750">
            <a:solidFill>
              <a:schemeClr val="dk1">
                <a:shade val="95000"/>
                <a:satMod val="105000"/>
              </a:schemeClr>
            </a:solidFill>
            <a:prstDash val="dash"/>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A thought: Scalable Security for </a:t>
            </a:r>
            <a:r>
              <a:rPr lang="en-US" dirty="0" err="1" smtClean="0"/>
              <a:t>IoT</a:t>
            </a:r>
            <a:endParaRPr lang="en-US" dirty="0"/>
          </a:p>
        </p:txBody>
      </p:sp>
      <p:sp>
        <p:nvSpPr>
          <p:cNvPr id="13" name="Flowchart: Connector 12"/>
          <p:cNvSpPr/>
          <p:nvPr/>
        </p:nvSpPr>
        <p:spPr bwMode="auto">
          <a:xfrm>
            <a:off x="4017169" y="1876399"/>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TextBox 38"/>
          <p:cNvSpPr txBox="1">
            <a:spLocks noChangeArrowheads="1"/>
          </p:cNvSpPr>
          <p:nvPr/>
        </p:nvSpPr>
        <p:spPr bwMode="auto">
          <a:xfrm>
            <a:off x="2968600" y="2060291"/>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com</a:t>
            </a:r>
            <a:endParaRPr lang="en-US" altLang="en-US" sz="1800" dirty="0"/>
          </a:p>
        </p:txBody>
      </p:sp>
      <p:sp>
        <p:nvSpPr>
          <p:cNvPr id="16" name="TextBox 39"/>
          <p:cNvSpPr txBox="1">
            <a:spLocks noChangeArrowheads="1"/>
          </p:cNvSpPr>
          <p:nvPr/>
        </p:nvSpPr>
        <p:spPr bwMode="auto">
          <a:xfrm>
            <a:off x="4637857" y="2798110"/>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err="1" smtClean="0"/>
              <a:t>za</a:t>
            </a:r>
            <a:endParaRPr lang="en-US" altLang="en-US" sz="1800" dirty="0"/>
          </a:p>
        </p:txBody>
      </p:sp>
      <p:sp>
        <p:nvSpPr>
          <p:cNvPr id="17" name="TextBox 40"/>
          <p:cNvSpPr txBox="1">
            <a:spLocks noChangeArrowheads="1"/>
          </p:cNvSpPr>
          <p:nvPr/>
        </p:nvSpPr>
        <p:spPr bwMode="auto">
          <a:xfrm>
            <a:off x="3712369" y="1559425"/>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root</a:t>
            </a:r>
          </a:p>
        </p:txBody>
      </p:sp>
      <p:cxnSp>
        <p:nvCxnSpPr>
          <p:cNvPr id="19" name="Straight Connector 18"/>
          <p:cNvCxnSpPr>
            <a:endCxn id="58" idx="0"/>
          </p:cNvCxnSpPr>
          <p:nvPr/>
        </p:nvCxnSpPr>
        <p:spPr bwMode="auto">
          <a:xfrm>
            <a:off x="2164555" y="4127784"/>
            <a:ext cx="170336" cy="523061"/>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24" name="TextBox 51"/>
          <p:cNvSpPr txBox="1">
            <a:spLocks noChangeArrowheads="1"/>
          </p:cNvSpPr>
          <p:nvPr/>
        </p:nvSpPr>
        <p:spPr bwMode="auto">
          <a:xfrm>
            <a:off x="5003898" y="3160361"/>
            <a:ext cx="850108"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a:t>
            </a:r>
            <a:r>
              <a:rPr lang="en-US" altLang="en-US" sz="1800" dirty="0" smtClean="0"/>
              <a:t>o.za</a:t>
            </a:r>
            <a:endParaRPr lang="en-US" altLang="en-US" sz="1800" dirty="0"/>
          </a:p>
        </p:txBody>
      </p:sp>
      <p:sp>
        <p:nvSpPr>
          <p:cNvPr id="25" name="TextBox 51"/>
          <p:cNvSpPr txBox="1">
            <a:spLocks noChangeArrowheads="1"/>
          </p:cNvSpPr>
          <p:nvPr/>
        </p:nvSpPr>
        <p:spPr bwMode="auto">
          <a:xfrm>
            <a:off x="6980634" y="3851018"/>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iotdevices.co.za</a:t>
            </a:r>
            <a:endParaRPr lang="en-US" altLang="en-US" sz="1800" dirty="0"/>
          </a:p>
        </p:txBody>
      </p:sp>
      <p:cxnSp>
        <p:nvCxnSpPr>
          <p:cNvPr id="33" name="Straight Connector 32"/>
          <p:cNvCxnSpPr/>
          <p:nvPr/>
        </p:nvCxnSpPr>
        <p:spPr bwMode="auto">
          <a:xfrm flipH="1">
            <a:off x="3998787" y="4160487"/>
            <a:ext cx="903911" cy="1098575"/>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a:off x="4890790" y="3441804"/>
            <a:ext cx="1999356" cy="6747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4572000" y="3033427"/>
            <a:ext cx="306884" cy="40837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4026619" y="1866900"/>
            <a:ext cx="559446" cy="119328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H="1">
            <a:off x="6585346" y="4150303"/>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flipH="1">
            <a:off x="2152651" y="3441804"/>
            <a:ext cx="2738139" cy="68745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a:off x="6921692" y="4153892"/>
            <a:ext cx="1125370" cy="8929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a:off x="4890791" y="3457942"/>
            <a:ext cx="11906" cy="7142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0" name="TextBox 51"/>
          <p:cNvSpPr txBox="1">
            <a:spLocks noChangeArrowheads="1"/>
          </p:cNvSpPr>
          <p:nvPr/>
        </p:nvSpPr>
        <p:spPr bwMode="auto">
          <a:xfrm>
            <a:off x="31030" y="511849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window.rickshome.security.co.za</a:t>
            </a:r>
            <a:endParaRPr lang="en-US" altLang="en-US" sz="1400" b="1" dirty="0"/>
          </a:p>
        </p:txBody>
      </p:sp>
      <p:sp>
        <p:nvSpPr>
          <p:cNvPr id="52" name="TextBox 51"/>
          <p:cNvSpPr txBox="1">
            <a:spLocks noChangeArrowheads="1"/>
          </p:cNvSpPr>
          <p:nvPr/>
        </p:nvSpPr>
        <p:spPr bwMode="auto">
          <a:xfrm>
            <a:off x="250031" y="3986775"/>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security.co.za</a:t>
            </a:r>
            <a:endParaRPr lang="en-US" altLang="en-US" sz="1800" dirty="0"/>
          </a:p>
        </p:txBody>
      </p:sp>
      <p:sp>
        <p:nvSpPr>
          <p:cNvPr id="54" name="TextBox 53"/>
          <p:cNvSpPr txBox="1">
            <a:spLocks noChangeArrowheads="1"/>
          </p:cNvSpPr>
          <p:nvPr/>
        </p:nvSpPr>
        <p:spPr bwMode="auto">
          <a:xfrm>
            <a:off x="3207841" y="3948341"/>
            <a:ext cx="1694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electric.co.za</a:t>
            </a:r>
            <a:endParaRPr lang="en-US" altLang="en-US" sz="1800" dirty="0"/>
          </a:p>
        </p:txBody>
      </p:sp>
      <p:cxnSp>
        <p:nvCxnSpPr>
          <p:cNvPr id="56" name="Straight Connector 55"/>
          <p:cNvCxnSpPr>
            <a:endCxn id="50" idx="0"/>
          </p:cNvCxnSpPr>
          <p:nvPr/>
        </p:nvCxnSpPr>
        <p:spPr bwMode="auto">
          <a:xfrm flipH="1">
            <a:off x="1634430" y="4127784"/>
            <a:ext cx="518219" cy="99070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8" name="TextBox 51"/>
          <p:cNvSpPr txBox="1">
            <a:spLocks noChangeArrowheads="1"/>
          </p:cNvSpPr>
          <p:nvPr/>
        </p:nvSpPr>
        <p:spPr bwMode="auto">
          <a:xfrm>
            <a:off x="846534" y="4650845"/>
            <a:ext cx="297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a:t>
            </a:r>
            <a:r>
              <a:rPr lang="en-US" altLang="en-US" sz="1400" b="1" dirty="0" smtClean="0"/>
              <a:t>ater.rickshome.security.co.za</a:t>
            </a:r>
            <a:endParaRPr lang="en-US" altLang="en-US" sz="1400" b="1" dirty="0"/>
          </a:p>
        </p:txBody>
      </p:sp>
      <p:cxnSp>
        <p:nvCxnSpPr>
          <p:cNvPr id="59" name="Straight Connector 58"/>
          <p:cNvCxnSpPr/>
          <p:nvPr/>
        </p:nvCxnSpPr>
        <p:spPr bwMode="auto">
          <a:xfrm flipH="1">
            <a:off x="1810047" y="4129263"/>
            <a:ext cx="330696" cy="1304193"/>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6871690" y="4140513"/>
            <a:ext cx="581477" cy="133134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72" name="Straight Connector 71"/>
          <p:cNvCxnSpPr>
            <a:stCxn id="54" idx="3"/>
          </p:cNvCxnSpPr>
          <p:nvPr/>
        </p:nvCxnSpPr>
        <p:spPr bwMode="auto">
          <a:xfrm>
            <a:off x="4902697" y="4133007"/>
            <a:ext cx="635943" cy="6483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83" name="TextBox 51"/>
          <p:cNvSpPr txBox="1">
            <a:spLocks noChangeArrowheads="1"/>
          </p:cNvSpPr>
          <p:nvPr/>
        </p:nvSpPr>
        <p:spPr bwMode="auto">
          <a:xfrm>
            <a:off x="250031" y="5544428"/>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door.rickshome.security.co.za</a:t>
            </a:r>
            <a:endParaRPr lang="en-US" altLang="en-US" sz="1400" b="1" dirty="0"/>
          </a:p>
        </p:txBody>
      </p:sp>
      <p:sp>
        <p:nvSpPr>
          <p:cNvPr id="91" name="TextBox 51"/>
          <p:cNvSpPr txBox="1">
            <a:spLocks noChangeArrowheads="1"/>
          </p:cNvSpPr>
          <p:nvPr/>
        </p:nvSpPr>
        <p:spPr bwMode="auto">
          <a:xfrm>
            <a:off x="2300359" y="5310691"/>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meter.rickshome.electric.co.za</a:t>
            </a:r>
            <a:endParaRPr lang="en-US" altLang="en-US" sz="1400" b="1" dirty="0"/>
          </a:p>
        </p:txBody>
      </p:sp>
      <p:sp>
        <p:nvSpPr>
          <p:cNvPr id="92" name="TextBox 51"/>
          <p:cNvSpPr txBox="1">
            <a:spLocks noChangeArrowheads="1"/>
          </p:cNvSpPr>
          <p:nvPr/>
        </p:nvSpPr>
        <p:spPr bwMode="auto">
          <a:xfrm>
            <a:off x="3702101" y="481258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aircond.rickshome.electric.co.za</a:t>
            </a:r>
            <a:endParaRPr lang="en-US" altLang="en-US" sz="1400" b="1" dirty="0"/>
          </a:p>
        </p:txBody>
      </p:sp>
      <p:cxnSp>
        <p:nvCxnSpPr>
          <p:cNvPr id="99" name="Straight Connector 98"/>
          <p:cNvCxnSpPr/>
          <p:nvPr/>
        </p:nvCxnSpPr>
        <p:spPr bwMode="auto">
          <a:xfrm flipH="1">
            <a:off x="3723048" y="1929098"/>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0" name="TextBox 51"/>
          <p:cNvSpPr txBox="1">
            <a:spLocks noChangeArrowheads="1"/>
          </p:cNvSpPr>
          <p:nvPr/>
        </p:nvSpPr>
        <p:spPr bwMode="auto">
          <a:xfrm>
            <a:off x="5538640" y="4581985"/>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car.rickshome.iotdevices.co.za</a:t>
            </a:r>
            <a:endParaRPr lang="en-US" altLang="en-US" sz="1400" b="1" dirty="0"/>
          </a:p>
        </p:txBody>
      </p:sp>
      <p:sp>
        <p:nvSpPr>
          <p:cNvPr id="101" name="TextBox 51"/>
          <p:cNvSpPr txBox="1">
            <a:spLocks noChangeArrowheads="1"/>
          </p:cNvSpPr>
          <p:nvPr/>
        </p:nvSpPr>
        <p:spPr bwMode="auto">
          <a:xfrm>
            <a:off x="5366145" y="5578855"/>
            <a:ext cx="3609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refrigerator.rickshome.iotdevices.co.za</a:t>
            </a:r>
            <a:endParaRPr lang="en-US" altLang="en-US" sz="1400" b="1" dirty="0"/>
          </a:p>
        </p:txBody>
      </p:sp>
      <p:sp>
        <p:nvSpPr>
          <p:cNvPr id="103" name="TextBox 51"/>
          <p:cNvSpPr txBox="1">
            <a:spLocks noChangeArrowheads="1"/>
          </p:cNvSpPr>
          <p:nvPr/>
        </p:nvSpPr>
        <p:spPr bwMode="auto">
          <a:xfrm>
            <a:off x="5500240" y="5090422"/>
            <a:ext cx="3542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thermostat.rickshome.iotdevices.co.za</a:t>
            </a:r>
            <a:endParaRPr lang="en-US" altLang="en-US" sz="1400" b="1" dirty="0"/>
          </a:p>
        </p:txBody>
      </p:sp>
      <p:sp>
        <p:nvSpPr>
          <p:cNvPr id="106" name="TextBox 105"/>
          <p:cNvSpPr txBox="1">
            <a:spLocks noChangeArrowheads="1"/>
          </p:cNvSpPr>
          <p:nvPr/>
        </p:nvSpPr>
        <p:spPr bwMode="auto">
          <a:xfrm>
            <a:off x="1863253" y="2539104"/>
            <a:ext cx="180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g</a:t>
            </a:r>
            <a:r>
              <a:rPr lang="en-US" altLang="en-US" sz="1800" dirty="0" smtClean="0"/>
              <a:t>oogle.com</a:t>
            </a:r>
            <a:endParaRPr lang="en-US" altLang="en-US" sz="1800" dirty="0"/>
          </a:p>
        </p:txBody>
      </p:sp>
      <p:cxnSp>
        <p:nvCxnSpPr>
          <p:cNvPr id="107" name="Straight Connector 106"/>
          <p:cNvCxnSpPr/>
          <p:nvPr/>
        </p:nvCxnSpPr>
        <p:spPr bwMode="auto">
          <a:xfrm flipH="1">
            <a:off x="3409208" y="2343912"/>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8" name="TextBox 51"/>
          <p:cNvSpPr txBox="1">
            <a:spLocks noChangeArrowheads="1"/>
          </p:cNvSpPr>
          <p:nvPr/>
        </p:nvSpPr>
        <p:spPr bwMode="auto">
          <a:xfrm>
            <a:off x="5422103" y="1508132"/>
            <a:ext cx="3179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 is already there</a:t>
            </a:r>
            <a:endParaRPr lang="en-US" altLang="en-US" sz="2400" b="1" dirty="0"/>
          </a:p>
        </p:txBody>
      </p:sp>
      <p:sp>
        <p:nvSpPr>
          <p:cNvPr id="109" name="TextBox 51"/>
          <p:cNvSpPr txBox="1">
            <a:spLocks noChangeArrowheads="1"/>
          </p:cNvSpPr>
          <p:nvPr/>
        </p:nvSpPr>
        <p:spPr bwMode="auto">
          <a:xfrm>
            <a:off x="5428952" y="1900702"/>
            <a:ext cx="3410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DNSSEC adds security</a:t>
            </a:r>
            <a:endParaRPr lang="en-US" altLang="en-US" sz="2400" b="1" dirty="0"/>
          </a:p>
        </p:txBody>
      </p:sp>
      <p:pic>
        <p:nvPicPr>
          <p:cNvPr id="111" name="Picture 5" descr="MCj04315990000[1]"/>
          <p:cNvPicPr>
            <a:picLocks noChangeAspect="1" noChangeArrowheads="1"/>
          </p:cNvPicPr>
          <p:nvPr/>
        </p:nvPicPr>
        <p:blipFill>
          <a:blip r:embed="rId3" cstate="print"/>
          <a:srcRect/>
          <a:stretch>
            <a:fillRect/>
          </a:stretch>
        </p:blipFill>
        <p:spPr bwMode="auto">
          <a:xfrm>
            <a:off x="4411079" y="2053728"/>
            <a:ext cx="506796" cy="517007"/>
          </a:xfrm>
          <a:prstGeom prst="rect">
            <a:avLst/>
          </a:prstGeom>
          <a:noFill/>
          <a:ln w="9525">
            <a:noFill/>
            <a:miter lim="800000"/>
            <a:headEnd/>
            <a:tailEnd/>
          </a:ln>
        </p:spPr>
      </p:pic>
      <p:pic>
        <p:nvPicPr>
          <p:cNvPr id="112" name="Picture 5" descr="MCj04315990000[1]"/>
          <p:cNvPicPr>
            <a:picLocks noChangeAspect="1" noChangeArrowheads="1"/>
          </p:cNvPicPr>
          <p:nvPr/>
        </p:nvPicPr>
        <p:blipFill>
          <a:blip r:embed="rId3" cstate="print"/>
          <a:srcRect/>
          <a:stretch>
            <a:fillRect/>
          </a:stretch>
        </p:blipFill>
        <p:spPr bwMode="auto">
          <a:xfrm>
            <a:off x="4643346" y="4423183"/>
            <a:ext cx="506796" cy="517007"/>
          </a:xfrm>
          <a:prstGeom prst="rect">
            <a:avLst/>
          </a:prstGeom>
          <a:noFill/>
          <a:ln w="9525">
            <a:noFill/>
            <a:miter lim="800000"/>
            <a:headEnd/>
            <a:tailEnd/>
          </a:ln>
        </p:spPr>
      </p:pic>
      <p:pic>
        <p:nvPicPr>
          <p:cNvPr id="113" name="Picture 5" descr="MCj04315990000[1]"/>
          <p:cNvPicPr>
            <a:picLocks noChangeAspect="1" noChangeArrowheads="1"/>
          </p:cNvPicPr>
          <p:nvPr/>
        </p:nvPicPr>
        <p:blipFill>
          <a:blip r:embed="rId3" cstate="print"/>
          <a:srcRect/>
          <a:stretch>
            <a:fillRect/>
          </a:stretch>
        </p:blipFill>
        <p:spPr bwMode="auto">
          <a:xfrm>
            <a:off x="4976068" y="2744309"/>
            <a:ext cx="506796" cy="517007"/>
          </a:xfrm>
          <a:prstGeom prst="rect">
            <a:avLst/>
          </a:prstGeom>
          <a:noFill/>
          <a:ln w="9525">
            <a:noFill/>
            <a:miter lim="800000"/>
            <a:headEnd/>
            <a:tailEnd/>
          </a:ln>
        </p:spPr>
      </p:pic>
      <p:pic>
        <p:nvPicPr>
          <p:cNvPr id="114" name="Picture 5" descr="MCj04315990000[1]"/>
          <p:cNvPicPr>
            <a:picLocks noChangeAspect="1" noChangeArrowheads="1"/>
          </p:cNvPicPr>
          <p:nvPr/>
        </p:nvPicPr>
        <p:blipFill>
          <a:blip r:embed="rId3" cstate="print"/>
          <a:srcRect/>
          <a:stretch>
            <a:fillRect/>
          </a:stretch>
        </p:blipFill>
        <p:spPr bwMode="auto">
          <a:xfrm>
            <a:off x="6442292" y="3439615"/>
            <a:ext cx="506796" cy="517007"/>
          </a:xfrm>
          <a:prstGeom prst="rect">
            <a:avLst/>
          </a:prstGeom>
          <a:noFill/>
          <a:ln w="9525">
            <a:noFill/>
            <a:miter lim="800000"/>
            <a:headEnd/>
            <a:tailEnd/>
          </a:ln>
        </p:spPr>
      </p:pic>
      <p:pic>
        <p:nvPicPr>
          <p:cNvPr id="115" name="Picture 5" descr="MCj04315990000[1]"/>
          <p:cNvPicPr>
            <a:picLocks noChangeAspect="1" noChangeArrowheads="1"/>
          </p:cNvPicPr>
          <p:nvPr/>
        </p:nvPicPr>
        <p:blipFill>
          <a:blip r:embed="rId3" cstate="print"/>
          <a:srcRect/>
          <a:stretch>
            <a:fillRect/>
          </a:stretch>
        </p:blipFill>
        <p:spPr bwMode="auto">
          <a:xfrm>
            <a:off x="4948070" y="3635118"/>
            <a:ext cx="506796" cy="517007"/>
          </a:xfrm>
          <a:prstGeom prst="rect">
            <a:avLst/>
          </a:prstGeom>
          <a:noFill/>
          <a:ln w="9525">
            <a:noFill/>
            <a:miter lim="800000"/>
            <a:headEnd/>
            <a:tailEnd/>
          </a:ln>
        </p:spPr>
      </p:pic>
      <p:pic>
        <p:nvPicPr>
          <p:cNvPr id="116" name="Picture 5" descr="MCj04315990000[1]"/>
          <p:cNvPicPr>
            <a:picLocks noChangeAspect="1" noChangeArrowheads="1"/>
          </p:cNvPicPr>
          <p:nvPr/>
        </p:nvPicPr>
        <p:blipFill>
          <a:blip r:embed="rId3" cstate="print"/>
          <a:srcRect/>
          <a:stretch>
            <a:fillRect/>
          </a:stretch>
        </p:blipFill>
        <p:spPr bwMode="auto">
          <a:xfrm>
            <a:off x="2300359" y="3431334"/>
            <a:ext cx="506796" cy="517007"/>
          </a:xfrm>
          <a:prstGeom prst="rect">
            <a:avLst/>
          </a:prstGeom>
          <a:noFill/>
          <a:ln w="9525">
            <a:noFill/>
            <a:miter lim="800000"/>
            <a:headEnd/>
            <a:tailEnd/>
          </a:ln>
        </p:spPr>
      </p:pic>
      <p:pic>
        <p:nvPicPr>
          <p:cNvPr id="117" name="Picture 5" descr="MCj04315990000[1]"/>
          <p:cNvPicPr>
            <a:picLocks noChangeAspect="1" noChangeArrowheads="1"/>
          </p:cNvPicPr>
          <p:nvPr/>
        </p:nvPicPr>
        <p:blipFill>
          <a:blip r:embed="rId3" cstate="print"/>
          <a:srcRect/>
          <a:stretch>
            <a:fillRect/>
          </a:stretch>
        </p:blipFill>
        <p:spPr bwMode="auto">
          <a:xfrm>
            <a:off x="463490" y="4537371"/>
            <a:ext cx="506796" cy="517007"/>
          </a:xfrm>
          <a:prstGeom prst="rect">
            <a:avLst/>
          </a:prstGeom>
          <a:noFill/>
          <a:ln w="9525">
            <a:noFill/>
            <a:miter lim="800000"/>
            <a:headEnd/>
            <a:tailEnd/>
          </a:ln>
        </p:spPr>
      </p:pic>
      <p:pic>
        <p:nvPicPr>
          <p:cNvPr id="118" name="Picture 5" descr="MCj04315990000[1]"/>
          <p:cNvPicPr>
            <a:picLocks noChangeAspect="1" noChangeArrowheads="1"/>
          </p:cNvPicPr>
          <p:nvPr/>
        </p:nvPicPr>
        <p:blipFill>
          <a:blip r:embed="rId3" cstate="print"/>
          <a:srcRect/>
          <a:stretch>
            <a:fillRect/>
          </a:stretch>
        </p:blipFill>
        <p:spPr bwMode="auto">
          <a:xfrm>
            <a:off x="8444786" y="4575961"/>
            <a:ext cx="506796" cy="517007"/>
          </a:xfrm>
          <a:prstGeom prst="rect">
            <a:avLst/>
          </a:prstGeom>
          <a:noFill/>
          <a:ln w="9525">
            <a:noFill/>
            <a:miter lim="800000"/>
            <a:headEnd/>
            <a:tailEnd/>
          </a:ln>
        </p:spPr>
      </p:pic>
      <p:sp>
        <p:nvSpPr>
          <p:cNvPr id="119" name="TextBox 51"/>
          <p:cNvSpPr txBox="1">
            <a:spLocks noChangeArrowheads="1"/>
          </p:cNvSpPr>
          <p:nvPr/>
        </p:nvSpPr>
        <p:spPr bwMode="auto">
          <a:xfrm>
            <a:off x="6695690" y="2238096"/>
            <a:ext cx="24483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and crosses organizational boundaries.</a:t>
            </a:r>
            <a:endParaRPr lang="en-US" altLang="en-US" sz="2400" b="1" dirty="0"/>
          </a:p>
        </p:txBody>
      </p:sp>
      <p:cxnSp>
        <p:nvCxnSpPr>
          <p:cNvPr id="120" name="Straight Connector 119"/>
          <p:cNvCxnSpPr>
            <a:stCxn id="54" idx="1"/>
          </p:cNvCxnSpPr>
          <p:nvPr/>
        </p:nvCxnSpPr>
        <p:spPr bwMode="auto">
          <a:xfrm flipH="1">
            <a:off x="2443835" y="4133007"/>
            <a:ext cx="764006" cy="27480"/>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bwMode="auto">
          <a:xfrm flipH="1">
            <a:off x="5381665" y="4181371"/>
            <a:ext cx="1313433" cy="84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bwMode="auto">
          <a:xfrm flipH="1">
            <a:off x="3132362" y="4971758"/>
            <a:ext cx="647863" cy="21746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bwMode="auto">
          <a:xfrm flipH="1">
            <a:off x="5355106" y="5345118"/>
            <a:ext cx="535362" cy="12637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flipV="1">
            <a:off x="4878884" y="5578488"/>
            <a:ext cx="540160" cy="11776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bwMode="auto">
          <a:xfrm flipH="1" flipV="1">
            <a:off x="3769438" y="4770228"/>
            <a:ext cx="413855" cy="4235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3" name="Straight Connector 132"/>
          <p:cNvCxnSpPr>
            <a:stCxn id="91" idx="2"/>
          </p:cNvCxnSpPr>
          <p:nvPr/>
        </p:nvCxnSpPr>
        <p:spPr bwMode="auto">
          <a:xfrm flipH="1">
            <a:off x="3255897" y="5618468"/>
            <a:ext cx="647862" cy="13408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bwMode="auto">
          <a:xfrm flipH="1" flipV="1">
            <a:off x="3528929" y="2853021"/>
            <a:ext cx="977721" cy="46379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flipH="1">
            <a:off x="2940644" y="2999139"/>
            <a:ext cx="400445" cy="58720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6802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ppt_x"/>
                                          </p:val>
                                        </p:tav>
                                        <p:tav tm="100000">
                                          <p:val>
                                            <p:strVal val="#ppt_x"/>
                                          </p:val>
                                        </p:tav>
                                      </p:tavLst>
                                    </p:anim>
                                    <p:anim calcmode="lin" valueType="num">
                                      <p:cBhvr additive="base">
                                        <p:cTn id="26" dur="500" fill="hold"/>
                                        <p:tgtEl>
                                          <p:spTgt spid="1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ppt_x"/>
                                          </p:val>
                                        </p:tav>
                                        <p:tav tm="100000">
                                          <p:val>
                                            <p:strVal val="#ppt_x"/>
                                          </p:val>
                                        </p:tav>
                                      </p:tavLst>
                                    </p:anim>
                                    <p:anim calcmode="lin" valueType="num">
                                      <p:cBhvr additive="base">
                                        <p:cTn id="38" dur="500" fill="hold"/>
                                        <p:tgtEl>
                                          <p:spTgt spid="1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ppt_x"/>
                                          </p:val>
                                        </p:tav>
                                        <p:tav tm="100000">
                                          <p:val>
                                            <p:strVal val="#ppt_x"/>
                                          </p:val>
                                        </p:tav>
                                      </p:tavLst>
                                    </p:anim>
                                    <p:anim calcmode="lin" valueType="num">
                                      <p:cBhvr additive="base">
                                        <p:cTn id="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additive="base">
                                        <p:cTn id="51" dur="500" fill="hold"/>
                                        <p:tgtEl>
                                          <p:spTgt spid="119"/>
                                        </p:tgtEl>
                                        <p:attrNameLst>
                                          <p:attrName>ppt_x</p:attrName>
                                        </p:attrNameLst>
                                      </p:cBhvr>
                                      <p:tavLst>
                                        <p:tav tm="0">
                                          <p:val>
                                            <p:strVal val="#ppt_x"/>
                                          </p:val>
                                        </p:tav>
                                        <p:tav tm="100000">
                                          <p:val>
                                            <p:strVal val="#ppt_x"/>
                                          </p:val>
                                        </p:tav>
                                      </p:tavLst>
                                    </p:anim>
                                    <p:anim calcmode="lin" valueType="num">
                                      <p:cBhvr additive="base">
                                        <p:cTn id="52" dur="500" fill="hold"/>
                                        <p:tgtEl>
                                          <p:spTgt spid="1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500" fill="hold"/>
                                        <p:tgtEl>
                                          <p:spTgt spid="138"/>
                                        </p:tgtEl>
                                        <p:attrNameLst>
                                          <p:attrName>ppt_x</p:attrName>
                                        </p:attrNameLst>
                                      </p:cBhvr>
                                      <p:tavLst>
                                        <p:tav tm="0">
                                          <p:val>
                                            <p:strVal val="#ppt_x"/>
                                          </p:val>
                                        </p:tav>
                                        <p:tav tm="100000">
                                          <p:val>
                                            <p:strVal val="#ppt_x"/>
                                          </p:val>
                                        </p:tav>
                                      </p:tavLst>
                                    </p:anim>
                                    <p:anim calcmode="lin" valueType="num">
                                      <p:cBhvr additive="base">
                                        <p:cTn id="56" dur="5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anim calcmode="lin" valueType="num">
                                      <p:cBhvr additive="base">
                                        <p:cTn id="59" dur="500" fill="hold"/>
                                        <p:tgtEl>
                                          <p:spTgt spid="135"/>
                                        </p:tgtEl>
                                        <p:attrNameLst>
                                          <p:attrName>ppt_x</p:attrName>
                                        </p:attrNameLst>
                                      </p:cBhvr>
                                      <p:tavLst>
                                        <p:tav tm="0">
                                          <p:val>
                                            <p:strVal val="#ppt_x"/>
                                          </p:val>
                                        </p:tav>
                                        <p:tav tm="100000">
                                          <p:val>
                                            <p:strVal val="#ppt_x"/>
                                          </p:val>
                                        </p:tav>
                                      </p:tavLst>
                                    </p:anim>
                                    <p:anim calcmode="lin" valueType="num">
                                      <p:cBhvr additive="base">
                                        <p:cTn id="60" dur="500" fill="hold"/>
                                        <p:tgtEl>
                                          <p:spTgt spid="13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 calcmode="lin" valueType="num">
                                      <p:cBhvr additive="base">
                                        <p:cTn id="63" dur="500" fill="hold"/>
                                        <p:tgtEl>
                                          <p:spTgt spid="120"/>
                                        </p:tgtEl>
                                        <p:attrNameLst>
                                          <p:attrName>ppt_x</p:attrName>
                                        </p:attrNameLst>
                                      </p:cBhvr>
                                      <p:tavLst>
                                        <p:tav tm="0">
                                          <p:val>
                                            <p:strVal val="#ppt_x"/>
                                          </p:val>
                                        </p:tav>
                                        <p:tav tm="100000">
                                          <p:val>
                                            <p:strVal val="#ppt_x"/>
                                          </p:val>
                                        </p:tav>
                                      </p:tavLst>
                                    </p:anim>
                                    <p:anim calcmode="lin" valueType="num">
                                      <p:cBhvr additive="base">
                                        <p:cTn id="64" dur="500" fill="hold"/>
                                        <p:tgtEl>
                                          <p:spTgt spid="1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 calcmode="lin" valueType="num">
                                      <p:cBhvr additive="base">
                                        <p:cTn id="67" dur="500" fill="hold"/>
                                        <p:tgtEl>
                                          <p:spTgt spid="123"/>
                                        </p:tgtEl>
                                        <p:attrNameLst>
                                          <p:attrName>ppt_x</p:attrName>
                                        </p:attrNameLst>
                                      </p:cBhvr>
                                      <p:tavLst>
                                        <p:tav tm="0">
                                          <p:val>
                                            <p:strVal val="#ppt_x"/>
                                          </p:val>
                                        </p:tav>
                                        <p:tav tm="100000">
                                          <p:val>
                                            <p:strVal val="#ppt_x"/>
                                          </p:val>
                                        </p:tav>
                                      </p:tavLst>
                                    </p:anim>
                                    <p:anim calcmode="lin" valueType="num">
                                      <p:cBhvr additive="base">
                                        <p:cTn id="68" dur="500" fill="hold"/>
                                        <p:tgtEl>
                                          <p:spTgt spid="1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additive="base">
                                        <p:cTn id="71" dur="500" fill="hold"/>
                                        <p:tgtEl>
                                          <p:spTgt spid="127"/>
                                        </p:tgtEl>
                                        <p:attrNameLst>
                                          <p:attrName>ppt_x</p:attrName>
                                        </p:attrNameLst>
                                      </p:cBhvr>
                                      <p:tavLst>
                                        <p:tav tm="0">
                                          <p:val>
                                            <p:strVal val="#ppt_x"/>
                                          </p:val>
                                        </p:tav>
                                        <p:tav tm="100000">
                                          <p:val>
                                            <p:strVal val="#ppt_x"/>
                                          </p:val>
                                        </p:tav>
                                      </p:tavLst>
                                    </p:anim>
                                    <p:anim calcmode="lin" valueType="num">
                                      <p:cBhvr additive="base">
                                        <p:cTn id="72" dur="500" fill="hold"/>
                                        <p:tgtEl>
                                          <p:spTgt spid="1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anim calcmode="lin" valueType="num">
                                      <p:cBhvr additive="base">
                                        <p:cTn id="83" dur="500" fill="hold"/>
                                        <p:tgtEl>
                                          <p:spTgt spid="125"/>
                                        </p:tgtEl>
                                        <p:attrNameLst>
                                          <p:attrName>ppt_x</p:attrName>
                                        </p:attrNameLst>
                                      </p:cBhvr>
                                      <p:tavLst>
                                        <p:tav tm="0">
                                          <p:val>
                                            <p:strVal val="#ppt_x"/>
                                          </p:val>
                                        </p:tav>
                                        <p:tav tm="100000">
                                          <p:val>
                                            <p:strVal val="#ppt_x"/>
                                          </p:val>
                                        </p:tav>
                                      </p:tavLst>
                                    </p:anim>
                                    <p:anim calcmode="lin" valueType="num">
                                      <p:cBhvr additive="base">
                                        <p:cTn id="84" dur="500" fill="hold"/>
                                        <p:tgtEl>
                                          <p:spTgt spid="1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additive="base">
                                        <p:cTn id="87" dur="500" fill="hold"/>
                                        <p:tgtEl>
                                          <p:spTgt spid="131"/>
                                        </p:tgtEl>
                                        <p:attrNameLst>
                                          <p:attrName>ppt_x</p:attrName>
                                        </p:attrNameLst>
                                      </p:cBhvr>
                                      <p:tavLst>
                                        <p:tav tm="0">
                                          <p:val>
                                            <p:strVal val="#ppt_x"/>
                                          </p:val>
                                        </p:tav>
                                        <p:tav tm="100000">
                                          <p:val>
                                            <p:strVal val="#ppt_x"/>
                                          </p:val>
                                        </p:tav>
                                      </p:tavLst>
                                    </p:anim>
                                    <p:anim calcmode="lin" valueType="num">
                                      <p:cBhvr additive="base">
                                        <p:cTn id="8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93355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26763" y="3572"/>
            <a:ext cx="28575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5"/>
          <p:cNvSpPr txBox="1">
            <a:spLocks noChangeArrowheads="1"/>
          </p:cNvSpPr>
          <p:nvPr/>
        </p:nvSpPr>
        <p:spPr bwMode="auto">
          <a:xfrm rot="16200000">
            <a:off x="-971687" y="331787"/>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a:t>
            </a:r>
            <a:r>
              <a:rPr lang="en-US" sz="2000" b="1" dirty="0" smtClean="0">
                <a:solidFill>
                  <a:schemeClr val="bg1">
                    <a:lumMod val="75000"/>
                  </a:schemeClr>
                </a:solidFill>
                <a:latin typeface="+mn-lt"/>
                <a:cs typeface="+mn-cs"/>
              </a:rPr>
              <a:t>         </a:t>
            </a:r>
            <a:r>
              <a:rPr lang="en-US" sz="2000" b="1" dirty="0">
                <a:solidFill>
                  <a:schemeClr val="bg1">
                    <a:lumMod val="75000"/>
                  </a:schemeClr>
                </a:solidFill>
                <a:latin typeface="+mn-lt"/>
                <a:cs typeface="+mn-cs"/>
              </a:rPr>
              <a:t>VoIP</a:t>
            </a:r>
          </a:p>
        </p:txBody>
      </p:sp>
      <p:sp>
        <p:nvSpPr>
          <p:cNvPr id="19473" name="Title 1"/>
          <p:cNvSpPr>
            <a:spLocks noGrp="1"/>
          </p:cNvSpPr>
          <p:nvPr>
            <p:ph type="title"/>
          </p:nvPr>
        </p:nvSpPr>
        <p:spPr>
          <a:xfrm>
            <a:off x="608013" y="473438"/>
            <a:ext cx="8229600" cy="1143000"/>
          </a:xfrm>
        </p:spPr>
        <p:txBody>
          <a:bodyPr>
            <a:normAutofit fontScale="90000"/>
          </a:bodyPr>
          <a:lstStyle/>
          <a:p>
            <a:pPr algn="l" eaLnBrk="1" hangingPunct="1"/>
            <a:r>
              <a:rPr lang="en-US" b="1" i="1" dirty="0" smtClean="0">
                <a:ln w="0"/>
                <a:effectLst>
                  <a:outerShdw blurRad="38100" dist="19050" dir="2700000" algn="tl" rotWithShape="0">
                    <a:schemeClr val="dk1">
                      <a:alpha val="40000"/>
                    </a:schemeClr>
                  </a:outerShdw>
                </a:effectLst>
              </a:rPr>
              <a:t>DNS is a part of all IT ecosystems</a:t>
            </a:r>
            <a:br>
              <a:rPr lang="en-US" b="1" i="1" dirty="0" smtClean="0">
                <a:ln w="0"/>
                <a:effectLst>
                  <a:outerShdw blurRad="38100" dist="19050" dir="2700000" algn="tl" rotWithShape="0">
                    <a:schemeClr val="dk1">
                      <a:alpha val="40000"/>
                    </a:schemeClr>
                  </a:outerShdw>
                </a:effectLst>
              </a:rPr>
            </a:br>
            <a:r>
              <a:rPr lang="en-US" b="1" i="1" dirty="0" smtClean="0">
                <a:ln w="0"/>
                <a:effectLst>
                  <a:outerShdw blurRad="38100" dist="19050" dir="2700000" algn="tl" rotWithShape="0">
                    <a:schemeClr val="dk1">
                      <a:alpha val="40000"/>
                    </a:schemeClr>
                  </a:outerShdw>
                </a:effectLst>
              </a:rPr>
              <a:t>(much more than one expects) </a:t>
            </a:r>
          </a:p>
        </p:txBody>
      </p:sp>
    </p:spTree>
    <p:extLst>
      <p:ext uri="{BB962C8B-B14F-4D97-AF65-F5344CB8AC3E}">
        <p14:creationId xmlns:p14="http://schemas.microsoft.com/office/powerpoint/2010/main" val="47938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b="1" dirty="0" smtClean="0"/>
              <a:t>More Techie stuff..</a:t>
            </a:r>
            <a:br>
              <a:rPr lang="en-US" b="1" dirty="0" smtClean="0"/>
            </a:br>
            <a:r>
              <a:rPr lang="en-US" b="1" dirty="0" smtClean="0"/>
              <a:t>Hmm…how do I trust it?</a:t>
            </a:r>
            <a:br>
              <a:rPr lang="en-US" b="1" dirty="0" smtClean="0"/>
            </a:br>
            <a:r>
              <a:rPr lang="en-US" sz="3600" b="1" dirty="0" smtClean="0"/>
              <a:t>(transparency </a:t>
            </a:r>
            <a:r>
              <a:rPr lang="en-US" sz="3600" b="1" dirty="0" err="1" smtClean="0"/>
              <a:t>transparency</a:t>
            </a:r>
            <a:r>
              <a:rPr lang="en-US" sz="3600" b="1" dirty="0" smtClean="0"/>
              <a:t> transparency!)</a:t>
            </a:r>
            <a:endParaRPr lang="en-US" sz="3600" b="1" dirty="0"/>
          </a:p>
        </p:txBody>
      </p:sp>
    </p:spTree>
    <p:extLst>
      <p:ext uri="{BB962C8B-B14F-4D97-AF65-F5344CB8AC3E}">
        <p14:creationId xmlns:p14="http://schemas.microsoft.com/office/powerpoint/2010/main" val="1733803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0" y="3592201"/>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normAutofit fontScale="90000"/>
          </a:bodyPr>
          <a:lstStyle/>
          <a:p>
            <a:r>
              <a:rPr lang="en-US" b="1" dirty="0" smtClean="0"/>
              <a:t>ICANN DNSSEC Deployment @Root</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2" name="TextBox 5"/>
          <p:cNvSpPr txBox="1">
            <a:spLocks noChangeArrowheads="1"/>
          </p:cNvSpPr>
          <p:nvPr/>
        </p:nvSpPr>
        <p:spPr bwMode="auto">
          <a:xfrm>
            <a:off x="381000" y="1371599"/>
            <a:ext cx="8305800" cy="2246769"/>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b="1" dirty="0" smtClean="0">
                <a:latin typeface="Calibri" pitchFamily="34" charset="0"/>
              </a:rPr>
              <a:t>Multi-stakeholder, bottom-up trust model* /w 21 crypto officers from around the world</a:t>
            </a:r>
          </a:p>
          <a:p>
            <a:pPr marL="457200" indent="-457200">
              <a:buFont typeface="Arial" pitchFamily="34" charset="0"/>
              <a:buChar char="•"/>
            </a:pPr>
            <a:r>
              <a:rPr lang="en-US" sz="2800" b="1" dirty="0" smtClean="0">
                <a:latin typeface="Calibri" pitchFamily="34" charset="0"/>
              </a:rPr>
              <a:t>Broadcast Key Ceremonies and public docs</a:t>
            </a:r>
          </a:p>
          <a:p>
            <a:pPr marL="457200" indent="-457200">
              <a:buFont typeface="Arial" pitchFamily="34" charset="0"/>
              <a:buChar char="•"/>
            </a:pPr>
            <a:r>
              <a:rPr lang="en-US" sz="2800" b="1" dirty="0" err="1" smtClean="0">
                <a:latin typeface="Calibri" pitchFamily="34" charset="0"/>
              </a:rPr>
              <a:t>SysTrust</a:t>
            </a:r>
            <a:r>
              <a:rPr lang="en-US" sz="2800" b="1" dirty="0" smtClean="0">
                <a:latin typeface="Calibri" pitchFamily="34" charset="0"/>
              </a:rPr>
              <a:t> audited</a:t>
            </a:r>
          </a:p>
          <a:p>
            <a:pPr marL="457200" indent="-457200">
              <a:buFont typeface="Arial" pitchFamily="34" charset="0"/>
              <a:buChar char="•"/>
            </a:pPr>
            <a:r>
              <a:rPr lang="en-US" sz="2800" b="1" dirty="0" smtClean="0">
                <a:latin typeface="Calibri" pitchFamily="34" charset="0"/>
              </a:rPr>
              <a:t>FIPS 140-2 level 4 HSMs</a:t>
            </a:r>
            <a:endParaRPr lang="en-US" sz="2800" b="1" dirty="0">
              <a:latin typeface="Calibri" pitchFamily="34" charset="0"/>
            </a:endParaRPr>
          </a:p>
        </p:txBody>
      </p:sp>
      <p:sp>
        <p:nvSpPr>
          <p:cNvPr id="37894" name="TextBox 6"/>
          <p:cNvSpPr txBox="1">
            <a:spLocks noChangeArrowheads="1"/>
          </p:cNvSpPr>
          <p:nvPr/>
        </p:nvSpPr>
        <p:spPr bwMode="auto">
          <a:xfrm>
            <a:off x="76200" y="6027002"/>
            <a:ext cx="3276600" cy="830997"/>
          </a:xfrm>
          <a:prstGeom prst="rect">
            <a:avLst/>
          </a:prstGeom>
          <a:noFill/>
          <a:ln w="9525">
            <a:noFill/>
            <a:miter lim="800000"/>
            <a:headEnd/>
            <a:tailEnd/>
          </a:ln>
        </p:spPr>
        <p:txBody>
          <a:bodyPr>
            <a:spAutoFit/>
          </a:bodyPr>
          <a:lstStyle/>
          <a:p>
            <a:r>
              <a:rPr lang="en-US" sz="2800" b="1" dirty="0">
                <a:latin typeface="Calibri" pitchFamily="34" charset="0"/>
              </a:rPr>
              <a:t>Root </a:t>
            </a:r>
            <a:r>
              <a:rPr lang="en-US" sz="2800" b="1" dirty="0" smtClean="0">
                <a:latin typeface="Calibri" pitchFamily="34" charset="0"/>
              </a:rPr>
              <a:t>DPS</a:t>
            </a:r>
          </a:p>
          <a:p>
            <a:r>
              <a:rPr lang="en-US" sz="2000" b="1" dirty="0" smtClean="0">
                <a:latin typeface="Calibri" pitchFamily="34" charset="0"/>
              </a:rPr>
              <a:t>DNSSEC Practice Statement </a:t>
            </a:r>
          </a:p>
        </p:txBody>
      </p:sp>
      <p:sp>
        <p:nvSpPr>
          <p:cNvPr id="2" name="Rectangle 1"/>
          <p:cNvSpPr/>
          <p:nvPr/>
        </p:nvSpPr>
        <p:spPr>
          <a:xfrm>
            <a:off x="5410200" y="5688448"/>
            <a:ext cx="4572000" cy="338554"/>
          </a:xfrm>
          <a:prstGeom prst="rect">
            <a:avLst/>
          </a:prstGeom>
        </p:spPr>
        <p:txBody>
          <a:bodyPr>
            <a:spAutoFit/>
          </a:bodyPr>
          <a:lstStyle/>
          <a:p>
            <a:pPr>
              <a:spcBef>
                <a:spcPct val="0"/>
              </a:spcBef>
            </a:pPr>
            <a:r>
              <a:rPr lang="en-US" sz="1600" b="1" dirty="0" smtClean="0"/>
              <a:t>*Managed by technical </a:t>
            </a:r>
            <a:r>
              <a:rPr lang="en-US" sz="1600" b="1" dirty="0" err="1" smtClean="0"/>
              <a:t>community+ICANN</a:t>
            </a:r>
            <a:endParaRPr lang="en-US" sz="1600" b="1" dirty="0"/>
          </a:p>
        </p:txBody>
      </p:sp>
    </p:spTree>
    <p:extLst>
      <p:ext uri="{BB962C8B-B14F-4D97-AF65-F5344CB8AC3E}">
        <p14:creationId xmlns:p14="http://schemas.microsoft.com/office/powerpoint/2010/main" val="3454711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ICANN DNSSEC Deployment @</a:t>
            </a:r>
            <a:r>
              <a:rPr lang="en-US" b="1" dirty="0" smtClean="0"/>
              <a:t>Root </a:t>
            </a:r>
            <a:r>
              <a:rPr lang="en-US" sz="4000" b="1" dirty="0" smtClean="0"/>
              <a:t>(and elsewhere)</a:t>
            </a:r>
            <a:endParaRPr lang="en-US" sz="4000"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
        <p:nvSpPr>
          <p:cNvPr id="3" name="TextBox 2"/>
          <p:cNvSpPr txBox="1"/>
          <p:nvPr/>
        </p:nvSpPr>
        <p:spPr>
          <a:xfrm>
            <a:off x="3946430" y="4846048"/>
            <a:ext cx="1387569" cy="646331"/>
          </a:xfrm>
          <a:prstGeom prst="rect">
            <a:avLst/>
          </a:prstGeom>
          <a:noFill/>
        </p:spPr>
        <p:txBody>
          <a:bodyPr wrap="square" rtlCol="0">
            <a:spAutoFit/>
          </a:bodyPr>
          <a:lstStyle/>
          <a:p>
            <a:r>
              <a:rPr lang="en-US" b="1" dirty="0" smtClean="0"/>
              <a:t>DCID 6/9 “SCIF” spec</a:t>
            </a:r>
            <a:endParaRPr lang="en-US" b="1" dirty="0"/>
          </a:p>
        </p:txBody>
      </p:sp>
      <p:sp>
        <p:nvSpPr>
          <p:cNvPr id="11" name="TextBox 10"/>
          <p:cNvSpPr txBox="1"/>
          <p:nvPr/>
        </p:nvSpPr>
        <p:spPr>
          <a:xfrm>
            <a:off x="457200" y="3244334"/>
            <a:ext cx="1905000" cy="369332"/>
          </a:xfrm>
          <a:prstGeom prst="rect">
            <a:avLst/>
          </a:prstGeom>
          <a:noFill/>
        </p:spPr>
        <p:txBody>
          <a:bodyPr wrap="square" rtlCol="0">
            <a:spAutoFit/>
          </a:bodyPr>
          <a:lstStyle/>
          <a:p>
            <a:r>
              <a:rPr lang="en-US" b="1" dirty="0" smtClean="0"/>
              <a:t>FIPS 140-2 level 4</a:t>
            </a:r>
            <a:endParaRPr lang="en-US" b="1" dirty="0"/>
          </a:p>
        </p:txBody>
      </p:sp>
      <p:sp>
        <p:nvSpPr>
          <p:cNvPr id="13" name="TextBox 12"/>
          <p:cNvSpPr txBox="1"/>
          <p:nvPr/>
        </p:nvSpPr>
        <p:spPr>
          <a:xfrm>
            <a:off x="226951" y="3656156"/>
            <a:ext cx="1905000" cy="369332"/>
          </a:xfrm>
          <a:prstGeom prst="rect">
            <a:avLst/>
          </a:prstGeom>
          <a:noFill/>
        </p:spPr>
        <p:txBody>
          <a:bodyPr wrap="square" rtlCol="0">
            <a:spAutoFit/>
          </a:bodyPr>
          <a:lstStyle/>
          <a:p>
            <a:r>
              <a:rPr lang="en-US" b="1" dirty="0" smtClean="0"/>
              <a:t>Next .. ISO 19790</a:t>
            </a:r>
            <a:endParaRPr lang="en-US" b="1" dirty="0"/>
          </a:p>
        </p:txBody>
      </p:sp>
    </p:spTree>
    <p:extLst>
      <p:ext uri="{BB962C8B-B14F-4D97-AF65-F5344CB8AC3E}">
        <p14:creationId xmlns:p14="http://schemas.microsoft.com/office/powerpoint/2010/main" val="2536530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dirty="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
        <p:nvSpPr>
          <p:cNvPr id="8" name="TextBox 7"/>
          <p:cNvSpPr txBox="1"/>
          <p:nvPr/>
        </p:nvSpPr>
        <p:spPr>
          <a:xfrm>
            <a:off x="5012328" y="6300651"/>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1331492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extLst>
      <p:ext uri="{BB962C8B-B14F-4D97-AF65-F5344CB8AC3E}">
        <p14:creationId xmlns:p14="http://schemas.microsoft.com/office/powerpoint/2010/main" val="1027961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extLst>
      <p:ext uri="{BB962C8B-B14F-4D97-AF65-F5344CB8AC3E}">
        <p14:creationId xmlns:p14="http://schemas.microsoft.com/office/powerpoint/2010/main" val="1930751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15553"/>
            <a:ext cx="43338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3581400"/>
            <a:ext cx="29051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0035"/>
            <a:ext cx="28098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673" y="767603"/>
            <a:ext cx="39719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592" y="152400"/>
            <a:ext cx="36290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8" y="152400"/>
            <a:ext cx="28479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22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
        <p:nvSpPr>
          <p:cNvPr id="3" name="TextBox 2"/>
          <p:cNvSpPr txBox="1"/>
          <p:nvPr/>
        </p:nvSpPr>
        <p:spPr>
          <a:xfrm>
            <a:off x="13063" y="6236256"/>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23022388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dirty="0" smtClean="0"/>
              <a:t>Tech Details of a DNSSEC Lookup</a:t>
            </a:r>
            <a:endParaRPr lang="en-US" dirty="0"/>
          </a:p>
        </p:txBody>
      </p:sp>
    </p:spTree>
    <p:extLst>
      <p:ext uri="{BB962C8B-B14F-4D97-AF65-F5344CB8AC3E}">
        <p14:creationId xmlns:p14="http://schemas.microsoft.com/office/powerpoint/2010/main" val="199275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lstStyle/>
          <a:p>
            <a:r>
              <a:rPr lang="en-US" dirty="0" smtClean="0"/>
              <a:t>CPU and bandwidth advances make legacy DNS vulnerable to MITM attacks</a:t>
            </a:r>
          </a:p>
          <a:p>
            <a:r>
              <a:rPr lang="en-US" dirty="0"/>
              <a:t>DNS Security Extensions </a:t>
            </a:r>
            <a:r>
              <a:rPr lang="en-US" dirty="0" smtClean="0"/>
              <a:t>(DNSSEC) introduces digital signatures into DNS to cryptographically protect contents </a:t>
            </a:r>
          </a:p>
          <a:p>
            <a:r>
              <a:rPr lang="en-US" dirty="0" smtClean="0"/>
              <a:t>With DNSSEC fully deployed a business can be sure a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dirty="0" smtClean="0">
                  <a:latin typeface="Lucida Sans Unicode" pitchFamily="34" charset="0"/>
                </a:rPr>
                <a:t>www.bank.se</a:t>
              </a:r>
              <a:r>
                <a:rPr lang="en-US" sz="1600" b="1" dirty="0">
                  <a:latin typeface="Lucida Sans Unicode" pitchFamily="34" charset="0"/>
                </a:rPr>
                <a:t>=?</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accent1"/>
            </a:solidFill>
            <a:miter lim="800000"/>
            <a:headEnd/>
            <a:tailEnd/>
          </a:ln>
        </p:spPr>
        <p:txBody>
          <a:bodyPr>
            <a:spAutoFit/>
          </a:bodyPr>
          <a:lstStyle/>
          <a:p>
            <a:endParaRPr lang="en-US" sz="1600" b="1" dirty="0">
              <a:solidFill>
                <a:schemeClr val="accent1"/>
              </a:solidFill>
              <a:latin typeface="Lucida Sans Unicode" pitchFamily="34" charset="0"/>
            </a:endParaRPr>
          </a:p>
          <a:p>
            <a:r>
              <a:rPr lang="en-US" sz="1600" b="1" dirty="0" err="1">
                <a:solidFill>
                  <a:schemeClr val="accent1"/>
                </a:solidFill>
                <a:latin typeface="Lucida Sans Unicode" pitchFamily="34" charset="0"/>
              </a:rPr>
              <a:t>webserverwww</a:t>
            </a:r>
            <a:r>
              <a:rPr lang="en-US" sz="1600" b="1" dirty="0">
                <a:solidFill>
                  <a:schemeClr val="accent1"/>
                </a:solidFill>
                <a:latin typeface="Lucida Sans Unicode" pitchFamily="34" charset="0"/>
              </a:rPr>
              <a:t> @ 1.2.3.4</a:t>
            </a:r>
          </a:p>
        </p:txBody>
      </p:sp>
      <p:sp>
        <p:nvSpPr>
          <p:cNvPr id="29705" name="TextBox 37"/>
          <p:cNvSpPr txBox="1">
            <a:spLocks noChangeArrowheads="1"/>
          </p:cNvSpPr>
          <p:nvPr/>
        </p:nvSpPr>
        <p:spPr bwMode="auto">
          <a:xfrm>
            <a:off x="4114800" y="1828800"/>
            <a:ext cx="11430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 Resolver</a:t>
            </a:r>
          </a:p>
        </p:txBody>
      </p:sp>
      <p:sp>
        <p:nvSpPr>
          <p:cNvPr id="29709" name="TextBox 57"/>
          <p:cNvSpPr txBox="1">
            <a:spLocks noChangeArrowheads="1"/>
          </p:cNvSpPr>
          <p:nvPr/>
        </p:nvSpPr>
        <p:spPr bwMode="auto">
          <a:xfrm>
            <a:off x="7061982" y="1828800"/>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sp>
        <p:nvSpPr>
          <p:cNvPr id="45" name="Rectangle 44"/>
          <p:cNvSpPr/>
          <p:nvPr/>
        </p:nvSpPr>
        <p:spPr>
          <a:xfrm>
            <a:off x="3886200" y="1523999"/>
            <a:ext cx="1676400" cy="3204369"/>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solidFill>
                  <a:schemeClr val="accent1"/>
                </a:solidFill>
                <a:latin typeface="+mn-lt"/>
                <a:cs typeface="Arial" charset="0"/>
              </a:rPr>
              <a:t>ISP/ </a:t>
            </a:r>
            <a:r>
              <a:rPr lang="en-US" b="1" dirty="0" err="1" smtClean="0">
                <a:solidFill>
                  <a:schemeClr val="accent1"/>
                </a:solidFill>
                <a:latin typeface="+mn-lt"/>
                <a:cs typeface="Arial" charset="0"/>
              </a:rPr>
              <a:t>HotSpot</a:t>
            </a:r>
            <a:r>
              <a:rPr lang="en-US" b="1" dirty="0" smtClean="0">
                <a:solidFill>
                  <a:schemeClr val="accent1"/>
                </a:solidFill>
                <a:latin typeface="+mn-lt"/>
                <a:cs typeface="Arial" charset="0"/>
              </a:rPr>
              <a:t> / Enterprise/ End Node</a:t>
            </a:r>
            <a:endParaRPr lang="en-US" b="1" dirty="0">
              <a:solidFill>
                <a:schemeClr val="accent1"/>
              </a:solidFill>
              <a:latin typeface="+mn-lt"/>
              <a:cs typeface="Arial" charset="0"/>
            </a:endParaRPr>
          </a:p>
        </p:txBody>
      </p:sp>
      <p:sp>
        <p:nvSpPr>
          <p:cNvPr id="48" name="TextBox 47"/>
          <p:cNvSpPr txBox="1"/>
          <p:nvPr/>
        </p:nvSpPr>
        <p:spPr>
          <a:xfrm>
            <a:off x="6632452" y="3658676"/>
            <a:ext cx="2584696" cy="369332"/>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bank.se </a:t>
            </a:r>
            <a:r>
              <a:rPr lang="en-US" b="1" dirty="0">
                <a:solidFill>
                  <a:schemeClr val="accent1"/>
                </a:solidFill>
                <a:latin typeface="Lucida Sans Unicode" pitchFamily="34" charset="0"/>
                <a:cs typeface="Arial" charset="0"/>
              </a:rPr>
              <a:t>(Registrant)</a:t>
            </a:r>
            <a:endParaRPr lang="en-US" b="1" dirty="0">
              <a:solidFill>
                <a:schemeClr val="accent1"/>
              </a:solidFill>
              <a:cs typeface="Arial" charset="0"/>
            </a:endParaRPr>
          </a:p>
        </p:txBody>
      </p:sp>
      <p:sp>
        <p:nvSpPr>
          <p:cNvPr id="50" name="Rectangle 49"/>
          <p:cNvSpPr/>
          <p:nvPr/>
        </p:nvSpPr>
        <p:spPr>
          <a:xfrm>
            <a:off x="5867400" y="1524000"/>
            <a:ext cx="3048000" cy="2514600"/>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.se </a:t>
            </a:r>
            <a:r>
              <a:rPr lang="en-US" b="1" dirty="0">
                <a:solidFill>
                  <a:schemeClr val="accent1"/>
                </a:solidFill>
                <a:latin typeface="Lucida Sans Unicode" pitchFamily="34" charset="0"/>
                <a:cs typeface="Arial" charset="0"/>
              </a:rPr>
              <a:t>(</a:t>
            </a:r>
            <a:r>
              <a:rPr lang="en-US" b="1" dirty="0" smtClean="0">
                <a:solidFill>
                  <a:schemeClr val="accent1"/>
                </a:solidFill>
                <a:latin typeface="Lucida Sans Unicode" pitchFamily="34" charset="0"/>
                <a:cs typeface="Arial" charset="0"/>
              </a:rPr>
              <a:t>Registry)</a:t>
            </a:r>
            <a:endParaRPr lang="en-US" b="1" dirty="0">
              <a:solidFill>
                <a:schemeClr val="accent1"/>
              </a:solidFill>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  .  (Root)</a:t>
            </a:r>
            <a:endParaRPr lang="en-US" b="1" dirty="0">
              <a:solidFill>
                <a:schemeClr val="accent1"/>
              </a:solidFill>
              <a:cs typeface="Arial" charset="0"/>
            </a:endParaRPr>
          </a:p>
        </p:txBody>
      </p:sp>
      <p:sp>
        <p:nvSpPr>
          <p:cNvPr id="7" name="TextBox 6"/>
          <p:cNvSpPr txBox="1"/>
          <p:nvPr/>
        </p:nvSpPr>
        <p:spPr>
          <a:xfrm>
            <a:off x="228600" y="6172992"/>
            <a:ext cx="1828800" cy="523220"/>
          </a:xfrm>
          <a:prstGeom prst="rect">
            <a:avLst/>
          </a:prstGeom>
          <a:noFill/>
        </p:spPr>
        <p:txBody>
          <a:bodyPr wrap="square" rtlCol="0">
            <a:spAutoFit/>
          </a:bodyPr>
          <a:lstStyle/>
          <a:p>
            <a:r>
              <a:rPr lang="en-US" sz="1400" b="1" dirty="0" smtClean="0"/>
              <a:t>Details – yuk!</a:t>
            </a:r>
          </a:p>
          <a:p>
            <a:r>
              <a:rPr lang="en-US" sz="1400" b="1" dirty="0" smtClean="0"/>
              <a:t>Animated slide</a:t>
            </a:r>
            <a:endParaRPr lang="en-US" sz="1400" b="1" dirty="0"/>
          </a:p>
        </p:txBody>
      </p:sp>
      <p:grpSp>
        <p:nvGrpSpPr>
          <p:cNvPr id="16" name="Group 15"/>
          <p:cNvGrpSpPr/>
          <p:nvPr/>
        </p:nvGrpSpPr>
        <p:grpSpPr>
          <a:xfrm>
            <a:off x="5257800" y="2151857"/>
            <a:ext cx="1524000" cy="3735388"/>
            <a:chOff x="5257800" y="2151857"/>
            <a:chExt cx="1524000" cy="3735388"/>
          </a:xfrm>
        </p:grpSpPr>
        <p:cxnSp>
          <p:nvCxnSpPr>
            <p:cNvPr id="11" name="Straight Arrow Connector 10"/>
            <p:cNvCxnSpPr>
              <a:stCxn id="29705" idx="3"/>
              <a:endCxn id="59" idx="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4047158">
              <a:off x="5269783" y="4690996"/>
              <a:ext cx="1711238" cy="369332"/>
            </a:xfrm>
            <a:prstGeom prst="rect">
              <a:avLst/>
            </a:prstGeom>
          </p:spPr>
          <p:txBody>
            <a:bodyPr wrap="none">
              <a:spAutoFit/>
            </a:bodyPr>
            <a:lstStyle/>
            <a:p>
              <a:pPr lvl="0"/>
              <a:r>
                <a:rPr lang="en-US" b="1" dirty="0">
                  <a:solidFill>
                    <a:prstClr val="black"/>
                  </a:solidFill>
                </a:rPr>
                <a:t>www.bank.se=?</a:t>
              </a:r>
            </a:p>
          </p:txBody>
        </p:sp>
      </p:grpSp>
      <p:grpSp>
        <p:nvGrpSpPr>
          <p:cNvPr id="49" name="Group 48"/>
          <p:cNvGrpSpPr/>
          <p:nvPr/>
        </p:nvGrpSpPr>
        <p:grpSpPr>
          <a:xfrm rot="10800000">
            <a:off x="5257800" y="2062742"/>
            <a:ext cx="1524000" cy="3735388"/>
            <a:chOff x="5257800" y="2151857"/>
            <a:chExt cx="1524000" cy="3735388"/>
          </a:xfrm>
        </p:grpSpPr>
        <p:cxnSp>
          <p:nvCxnSpPr>
            <p:cNvPr id="51" name="Straight Arrow Connector 5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14886391">
              <a:off x="5702049" y="4690996"/>
              <a:ext cx="846707" cy="369332"/>
            </a:xfrm>
            <a:prstGeom prst="rect">
              <a:avLst/>
            </a:prstGeom>
          </p:spPr>
          <p:txBody>
            <a:bodyPr wrap="none">
              <a:spAutoFit/>
            </a:bodyPr>
            <a:lstStyle/>
            <a:p>
              <a:pPr lvl="0"/>
              <a:r>
                <a:rPr lang="en-US" b="1" dirty="0" smtClean="0">
                  <a:solidFill>
                    <a:prstClr val="black"/>
                  </a:solidFill>
                </a:rPr>
                <a:t>Ask .se</a:t>
              </a:r>
              <a:endParaRPr lang="en-US" b="1" dirty="0">
                <a:solidFill>
                  <a:prstClr val="black"/>
                </a:solidFill>
              </a:endParaRPr>
            </a:p>
          </p:txBody>
        </p:sp>
      </p:grpSp>
      <p:grpSp>
        <p:nvGrpSpPr>
          <p:cNvPr id="53" name="Group 52"/>
          <p:cNvGrpSpPr/>
          <p:nvPr/>
        </p:nvGrpSpPr>
        <p:grpSpPr>
          <a:xfrm>
            <a:off x="5257799" y="2056831"/>
            <a:ext cx="1518043" cy="2587369"/>
            <a:chOff x="5257800" y="2151857"/>
            <a:chExt cx="1524000" cy="3735388"/>
          </a:xfrm>
        </p:grpSpPr>
        <p:cxnSp>
          <p:nvCxnSpPr>
            <p:cNvPr id="62" name="Straight Arrow Connector 6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rot="3496172">
              <a:off x="4717741" y="3372670"/>
              <a:ext cx="1711238" cy="369332"/>
            </a:xfrm>
            <a:prstGeom prst="rect">
              <a:avLst/>
            </a:prstGeom>
          </p:spPr>
          <p:txBody>
            <a:bodyPr wrap="none">
              <a:spAutoFit/>
            </a:bodyPr>
            <a:lstStyle/>
            <a:p>
              <a:pPr lvl="0"/>
              <a:r>
                <a:rPr lang="en-US" b="1" dirty="0">
                  <a:solidFill>
                    <a:prstClr val="black"/>
                  </a:solidFill>
                </a:rPr>
                <a:t>www.bank.se=?</a:t>
              </a:r>
            </a:p>
          </p:txBody>
        </p:sp>
      </p:grpSp>
      <p:grpSp>
        <p:nvGrpSpPr>
          <p:cNvPr id="65" name="Group 64"/>
          <p:cNvGrpSpPr/>
          <p:nvPr/>
        </p:nvGrpSpPr>
        <p:grpSpPr>
          <a:xfrm rot="10800000">
            <a:off x="5257798" y="2047435"/>
            <a:ext cx="1518043" cy="2587369"/>
            <a:chOff x="5257800" y="2151857"/>
            <a:chExt cx="1524000" cy="3735388"/>
          </a:xfrm>
        </p:grpSpPr>
        <p:cxnSp>
          <p:nvCxnSpPr>
            <p:cNvPr id="67" name="Straight Arrow Connector 66"/>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14306585">
              <a:off x="5126177" y="4602295"/>
              <a:ext cx="1902784" cy="370781"/>
            </a:xfrm>
            <a:prstGeom prst="rect">
              <a:avLst/>
            </a:prstGeom>
          </p:spPr>
          <p:txBody>
            <a:bodyPr wrap="none">
              <a:spAutoFit/>
            </a:bodyPr>
            <a:lstStyle/>
            <a:p>
              <a:pPr lvl="0"/>
              <a:r>
                <a:rPr lang="en-US" b="1" dirty="0" smtClean="0">
                  <a:solidFill>
                    <a:prstClr val="black"/>
                  </a:solidFill>
                </a:rPr>
                <a:t>Ask bank.se</a:t>
              </a:r>
              <a:endParaRPr lang="en-US" b="1" dirty="0">
                <a:solidFill>
                  <a:prstClr val="black"/>
                </a:solidFill>
              </a:endParaRPr>
            </a:p>
          </p:txBody>
        </p:sp>
      </p:grpSp>
      <p:grpSp>
        <p:nvGrpSpPr>
          <p:cNvPr id="21" name="Group 20"/>
          <p:cNvGrpSpPr/>
          <p:nvPr/>
        </p:nvGrpSpPr>
        <p:grpSpPr>
          <a:xfrm>
            <a:off x="5257800" y="1783969"/>
            <a:ext cx="1804182" cy="367888"/>
            <a:chOff x="5257800" y="1783969"/>
            <a:chExt cx="1804182" cy="367888"/>
          </a:xfrm>
        </p:grpSpPr>
        <p:cxnSp>
          <p:nvCxnSpPr>
            <p:cNvPr id="81" name="Straight Arrow Connector 80"/>
            <p:cNvCxnSpPr>
              <a:stCxn id="29705" idx="3"/>
              <a:endCxn id="29709" idx="1"/>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282159" y="1783969"/>
              <a:ext cx="1185313" cy="367888"/>
            </a:xfrm>
            <a:prstGeom prst="rect">
              <a:avLst/>
            </a:prstGeom>
          </p:spPr>
          <p:txBody>
            <a:bodyPr wrap="none">
              <a:spAutoFit/>
            </a:bodyPr>
            <a:lstStyle/>
            <a:p>
              <a:pPr lvl="0"/>
              <a:r>
                <a:rPr lang="en-US" b="1" dirty="0">
                  <a:solidFill>
                    <a:prstClr val="black"/>
                  </a:solidFill>
                </a:rPr>
                <a:t>www.bank.se=?</a:t>
              </a:r>
            </a:p>
          </p:txBody>
        </p:sp>
      </p:grpSp>
      <p:grpSp>
        <p:nvGrpSpPr>
          <p:cNvPr id="84" name="Group 83"/>
          <p:cNvGrpSpPr/>
          <p:nvPr/>
        </p:nvGrpSpPr>
        <p:grpSpPr>
          <a:xfrm rot="10800000">
            <a:off x="5230834" y="2134969"/>
            <a:ext cx="2254656" cy="646331"/>
            <a:chOff x="4838700" y="1530872"/>
            <a:chExt cx="2254656" cy="646331"/>
          </a:xfrm>
        </p:grpSpPr>
        <p:cxnSp>
          <p:nvCxnSpPr>
            <p:cNvPr id="85" name="Straight Arrow Connector 84"/>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rot="10800000">
              <a:off x="4838700" y="1530872"/>
              <a:ext cx="2254656" cy="646331"/>
            </a:xfrm>
            <a:prstGeom prst="rect">
              <a:avLst/>
            </a:prstGeom>
          </p:spPr>
          <p:txBody>
            <a:bodyPr wrap="none">
              <a:spAutoFit/>
            </a:bodyPr>
            <a:lstStyle/>
            <a:p>
              <a:pPr lvl="0"/>
              <a:r>
                <a:rPr lang="en-US" b="1" dirty="0" smtClean="0">
                  <a:solidFill>
                    <a:prstClr val="black"/>
                  </a:solidFill>
                </a:rPr>
                <a:t>www.bank.se=1.2.3.4</a:t>
              </a:r>
            </a:p>
            <a:p>
              <a:pPr lvl="0"/>
              <a:r>
                <a:rPr lang="en-US" b="1" dirty="0" smtClean="0">
                  <a:solidFill>
                    <a:prstClr val="black"/>
                  </a:solidFill>
                </a:rPr>
                <a:t>RRSIG=636345</a:t>
              </a:r>
              <a:endParaRPr lang="en-US" b="1" dirty="0">
                <a:solidFill>
                  <a:prstClr val="black"/>
                </a:solidFill>
              </a:endParaRPr>
            </a:p>
          </p:txBody>
        </p:sp>
      </p:grpSp>
      <p:grpSp>
        <p:nvGrpSpPr>
          <p:cNvPr id="99" name="Group 98"/>
          <p:cNvGrpSpPr/>
          <p:nvPr/>
        </p:nvGrpSpPr>
        <p:grpSpPr>
          <a:xfrm>
            <a:off x="5249591" y="2134969"/>
            <a:ext cx="1524000" cy="3735388"/>
            <a:chOff x="5257800" y="2151857"/>
            <a:chExt cx="1524000" cy="3735388"/>
          </a:xfrm>
        </p:grpSpPr>
        <p:cxnSp>
          <p:nvCxnSpPr>
            <p:cNvPr id="100" name="Straight Arrow Connector 99"/>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4176447">
              <a:off x="5136512" y="4690996"/>
              <a:ext cx="1977786" cy="369332"/>
            </a:xfrm>
            <a:prstGeom prst="rect">
              <a:avLst/>
            </a:prstGeom>
          </p:spPr>
          <p:txBody>
            <a:bodyPr wrap="none">
              <a:spAutoFit/>
            </a:bodyPr>
            <a:lstStyle/>
            <a:p>
              <a:pPr lvl="0"/>
              <a:r>
                <a:rPr lang="en-US" b="1" dirty="0" smtClean="0">
                  <a:solidFill>
                    <a:prstClr val="black"/>
                  </a:solidFill>
                </a:rPr>
                <a:t>. DNSKEY+RRSIG=?</a:t>
              </a:r>
              <a:endParaRPr lang="en-US" b="1" dirty="0">
                <a:solidFill>
                  <a:prstClr val="black"/>
                </a:solidFill>
              </a:endParaRPr>
            </a:p>
          </p:txBody>
        </p:sp>
      </p:grpSp>
      <p:grpSp>
        <p:nvGrpSpPr>
          <p:cNvPr id="102" name="Group 101"/>
          <p:cNvGrpSpPr/>
          <p:nvPr/>
        </p:nvGrpSpPr>
        <p:grpSpPr>
          <a:xfrm rot="10800000">
            <a:off x="5229413" y="2073534"/>
            <a:ext cx="1524000" cy="3735388"/>
            <a:chOff x="5257800" y="2151857"/>
            <a:chExt cx="1524000" cy="3735388"/>
          </a:xfrm>
        </p:grpSpPr>
        <p:cxnSp>
          <p:nvCxnSpPr>
            <p:cNvPr id="103" name="Straight Arrow Connector 102"/>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14789849">
              <a:off x="4546301" y="4198425"/>
              <a:ext cx="2806538" cy="369332"/>
            </a:xfrm>
            <a:prstGeom prst="rect">
              <a:avLst/>
            </a:prstGeom>
          </p:spPr>
          <p:txBody>
            <a:bodyPr wrap="none">
              <a:spAutoFit/>
            </a:bodyPr>
            <a:lstStyle/>
            <a:p>
              <a:pPr lvl="0"/>
              <a:r>
                <a:rPr lang="en-US" b="1" dirty="0" smtClean="0">
                  <a:solidFill>
                    <a:prstClr val="black"/>
                  </a:solidFill>
                </a:rPr>
                <a:t>. DNSKEY+RRSIG=77567577</a:t>
              </a:r>
              <a:endParaRPr lang="en-US" b="1" dirty="0">
                <a:solidFill>
                  <a:prstClr val="black"/>
                </a:solidFill>
              </a:endParaRPr>
            </a:p>
          </p:txBody>
        </p:sp>
      </p:grpSp>
      <p:grpSp>
        <p:nvGrpSpPr>
          <p:cNvPr id="105" name="Group 104"/>
          <p:cNvGrpSpPr/>
          <p:nvPr/>
        </p:nvGrpSpPr>
        <p:grpSpPr>
          <a:xfrm>
            <a:off x="5262208" y="2160314"/>
            <a:ext cx="1524000" cy="3735388"/>
            <a:chOff x="5257800" y="2151857"/>
            <a:chExt cx="1524000" cy="3735388"/>
          </a:xfrm>
        </p:grpSpPr>
        <p:cxnSp>
          <p:nvCxnSpPr>
            <p:cNvPr id="106" name="Straight Arrow Connector 105"/>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4176447">
              <a:off x="5319254" y="4690996"/>
              <a:ext cx="1612301" cy="369332"/>
            </a:xfrm>
            <a:prstGeom prst="rect">
              <a:avLst/>
            </a:prstGeom>
          </p:spPr>
          <p:txBody>
            <a:bodyPr wrap="none">
              <a:spAutoFit/>
            </a:bodyPr>
            <a:lstStyle/>
            <a:p>
              <a:pPr lvl="0"/>
              <a:r>
                <a:rPr lang="en-US" b="1" dirty="0" smtClean="0">
                  <a:solidFill>
                    <a:prstClr val="black"/>
                  </a:solidFill>
                </a:rPr>
                <a:t>se DS+RRSIG=?</a:t>
              </a:r>
              <a:endParaRPr lang="en-US" b="1" dirty="0">
                <a:solidFill>
                  <a:prstClr val="black"/>
                </a:solidFill>
              </a:endParaRPr>
            </a:p>
          </p:txBody>
        </p:sp>
      </p:grpSp>
      <p:grpSp>
        <p:nvGrpSpPr>
          <p:cNvPr id="108" name="Group 107"/>
          <p:cNvGrpSpPr/>
          <p:nvPr/>
        </p:nvGrpSpPr>
        <p:grpSpPr>
          <a:xfrm rot="10800000">
            <a:off x="5229412" y="2094703"/>
            <a:ext cx="1524000" cy="3735388"/>
            <a:chOff x="5257800" y="2151857"/>
            <a:chExt cx="1524000" cy="3735388"/>
          </a:xfrm>
        </p:grpSpPr>
        <p:cxnSp>
          <p:nvCxnSpPr>
            <p:cNvPr id="109" name="Straight Arrow Connector 108"/>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rot="14789849">
              <a:off x="4787551" y="4198425"/>
              <a:ext cx="2324034" cy="369332"/>
            </a:xfrm>
            <a:prstGeom prst="rect">
              <a:avLst/>
            </a:prstGeom>
          </p:spPr>
          <p:txBody>
            <a:bodyPr wrap="none">
              <a:spAutoFit/>
            </a:bodyPr>
            <a:lstStyle/>
            <a:p>
              <a:pPr lvl="0"/>
              <a:r>
                <a:rPr lang="en-US" b="1" dirty="0" smtClean="0">
                  <a:solidFill>
                    <a:prstClr val="black"/>
                  </a:solidFill>
                </a:rPr>
                <a:t>se DS+RRSIG=7633423</a:t>
              </a:r>
              <a:endParaRPr lang="en-US" b="1" dirty="0">
                <a:solidFill>
                  <a:prstClr val="black"/>
                </a:solidFill>
              </a:endParaRPr>
            </a:p>
          </p:txBody>
        </p:sp>
      </p:grpSp>
      <p:grpSp>
        <p:nvGrpSpPr>
          <p:cNvPr id="111" name="Group 110"/>
          <p:cNvGrpSpPr/>
          <p:nvPr/>
        </p:nvGrpSpPr>
        <p:grpSpPr>
          <a:xfrm>
            <a:off x="5224819" y="2011160"/>
            <a:ext cx="1518043" cy="2887573"/>
            <a:chOff x="5257800" y="2151857"/>
            <a:chExt cx="1524000" cy="4168794"/>
          </a:xfrm>
        </p:grpSpPr>
        <p:cxnSp>
          <p:nvCxnSpPr>
            <p:cNvPr id="112" name="Straight Arrow Connector 11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rot="3550816">
              <a:off x="4544607" y="4602296"/>
              <a:ext cx="3065929"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a:t>
              </a:r>
              <a:endParaRPr lang="en-US" b="1" dirty="0">
                <a:solidFill>
                  <a:prstClr val="black"/>
                </a:solidFill>
              </a:endParaRPr>
            </a:p>
          </p:txBody>
        </p:sp>
      </p:grpSp>
      <p:grpSp>
        <p:nvGrpSpPr>
          <p:cNvPr id="114" name="Group 113"/>
          <p:cNvGrpSpPr/>
          <p:nvPr/>
        </p:nvGrpSpPr>
        <p:grpSpPr>
          <a:xfrm rot="10800000">
            <a:off x="5249591" y="1720653"/>
            <a:ext cx="1518043" cy="3069430"/>
            <a:chOff x="5257800" y="1923754"/>
            <a:chExt cx="1524000" cy="4431342"/>
          </a:xfrm>
        </p:grpSpPr>
        <p:cxnSp>
          <p:nvCxnSpPr>
            <p:cNvPr id="115" name="Straight Arrow Connector 114"/>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rot="14401664">
              <a:off x="3539726" y="3954034"/>
              <a:ext cx="4431342"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DNSKEY+RRSIG=654376466</a:t>
              </a:r>
              <a:endParaRPr lang="en-US" b="1" dirty="0">
                <a:solidFill>
                  <a:prstClr val="black"/>
                </a:solidFill>
              </a:endParaRPr>
            </a:p>
          </p:txBody>
        </p:sp>
      </p:grpSp>
      <p:grpSp>
        <p:nvGrpSpPr>
          <p:cNvPr id="117" name="Group 116"/>
          <p:cNvGrpSpPr/>
          <p:nvPr/>
        </p:nvGrpSpPr>
        <p:grpSpPr>
          <a:xfrm>
            <a:off x="5255548" y="1977669"/>
            <a:ext cx="1518043" cy="2897993"/>
            <a:chOff x="5257800" y="2151857"/>
            <a:chExt cx="1524000" cy="4183839"/>
          </a:xfrm>
        </p:grpSpPr>
        <p:cxnSp>
          <p:nvCxnSpPr>
            <p:cNvPr id="118" name="Straight Arrow Connector 117"/>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rot="3550816">
              <a:off x="4529564" y="4602297"/>
              <a:ext cx="3096016"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a:t>
              </a:r>
              <a:endParaRPr lang="en-US" b="1" dirty="0">
                <a:solidFill>
                  <a:prstClr val="black"/>
                </a:solidFill>
              </a:endParaRPr>
            </a:p>
          </p:txBody>
        </p:sp>
      </p:grpSp>
      <p:grpSp>
        <p:nvGrpSpPr>
          <p:cNvPr id="120" name="Group 119"/>
          <p:cNvGrpSpPr/>
          <p:nvPr/>
        </p:nvGrpSpPr>
        <p:grpSpPr>
          <a:xfrm rot="10800000">
            <a:off x="5230834" y="1889065"/>
            <a:ext cx="1518043" cy="2687811"/>
            <a:chOff x="5257800" y="2151857"/>
            <a:chExt cx="1524000" cy="3880397"/>
          </a:xfrm>
        </p:grpSpPr>
        <p:cxnSp>
          <p:nvCxnSpPr>
            <p:cNvPr id="121" name="Straight Arrow Connector 12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4401664">
              <a:off x="3862563" y="3954031"/>
              <a:ext cx="3785665"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DS+RRSIG=11324</a:t>
              </a:r>
              <a:endParaRPr lang="en-US" b="1" dirty="0">
                <a:solidFill>
                  <a:prstClr val="black"/>
                </a:solidFill>
              </a:endParaRPr>
            </a:p>
          </p:txBody>
        </p:sp>
      </p:grpSp>
      <p:grpSp>
        <p:nvGrpSpPr>
          <p:cNvPr id="123" name="Group 122"/>
          <p:cNvGrpSpPr/>
          <p:nvPr/>
        </p:nvGrpSpPr>
        <p:grpSpPr>
          <a:xfrm>
            <a:off x="5180027" y="1501059"/>
            <a:ext cx="1928092" cy="646331"/>
            <a:chOff x="5195845" y="1505526"/>
            <a:chExt cx="1928092" cy="646331"/>
          </a:xfrm>
        </p:grpSpPr>
        <p:cxnSp>
          <p:nvCxnSpPr>
            <p:cNvPr id="124" name="Straight Arrow Connector 123"/>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5195845" y="1505526"/>
              <a:ext cx="1928092"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a:t>
              </a:r>
              <a:endParaRPr lang="en-US" b="1" dirty="0">
                <a:solidFill>
                  <a:prstClr val="black"/>
                </a:solidFill>
              </a:endParaRPr>
            </a:p>
          </p:txBody>
        </p:sp>
      </p:grpSp>
      <p:grpSp>
        <p:nvGrpSpPr>
          <p:cNvPr id="126" name="Group 125"/>
          <p:cNvGrpSpPr/>
          <p:nvPr/>
        </p:nvGrpSpPr>
        <p:grpSpPr>
          <a:xfrm rot="10800000">
            <a:off x="5230834" y="2072372"/>
            <a:ext cx="1858201" cy="646331"/>
            <a:chOff x="5235155" y="1530872"/>
            <a:chExt cx="1858201" cy="646331"/>
          </a:xfrm>
        </p:grpSpPr>
        <p:cxnSp>
          <p:nvCxnSpPr>
            <p:cNvPr id="127" name="Straight Arrow Connector 126"/>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rot="10800000">
              <a:off x="5235155" y="1530872"/>
              <a:ext cx="1858201"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RRSIG=455536</a:t>
              </a:r>
            </a:p>
          </p:txBody>
        </p:sp>
      </p:grpSp>
      <p:grpSp>
        <p:nvGrpSpPr>
          <p:cNvPr id="129" name="Group 73"/>
          <p:cNvGrpSpPr>
            <a:grpSpLocks/>
          </p:cNvGrpSpPr>
          <p:nvPr/>
        </p:nvGrpSpPr>
        <p:grpSpPr bwMode="auto">
          <a:xfrm>
            <a:off x="859229" y="2667000"/>
            <a:ext cx="5791200" cy="338138"/>
            <a:chOff x="838200" y="2514600"/>
            <a:chExt cx="5791200" cy="338554"/>
          </a:xfrm>
        </p:grpSpPr>
        <p:sp>
          <p:nvSpPr>
            <p:cNvPr id="130"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131" name="Straight Arrow Connector 13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2" name="Group 74"/>
          <p:cNvGrpSpPr>
            <a:grpSpLocks/>
          </p:cNvGrpSpPr>
          <p:nvPr/>
        </p:nvGrpSpPr>
        <p:grpSpPr bwMode="auto">
          <a:xfrm>
            <a:off x="850423" y="2912269"/>
            <a:ext cx="5791200" cy="338138"/>
            <a:chOff x="838200" y="2743200"/>
            <a:chExt cx="5791200" cy="338554"/>
          </a:xfrm>
        </p:grpSpPr>
        <p:cxnSp>
          <p:nvCxnSpPr>
            <p:cNvPr id="133" name="Straight Arrow Connector 132"/>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4"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135" name="Group 75"/>
          <p:cNvGrpSpPr>
            <a:grpSpLocks/>
          </p:cNvGrpSpPr>
          <p:nvPr/>
        </p:nvGrpSpPr>
        <p:grpSpPr bwMode="auto">
          <a:xfrm>
            <a:off x="609600" y="3124200"/>
            <a:ext cx="6019800" cy="338138"/>
            <a:chOff x="609600" y="3124200"/>
            <a:chExt cx="6019800" cy="338554"/>
          </a:xfrm>
        </p:grpSpPr>
        <p:sp>
          <p:nvSpPr>
            <p:cNvPr id="136"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137" name="Straight Arrow Connector 136"/>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8" name="Group 76"/>
          <p:cNvGrpSpPr>
            <a:grpSpLocks/>
          </p:cNvGrpSpPr>
          <p:nvPr/>
        </p:nvGrpSpPr>
        <p:grpSpPr bwMode="auto">
          <a:xfrm>
            <a:off x="1447800" y="3352800"/>
            <a:ext cx="5181600" cy="338138"/>
            <a:chOff x="1447800" y="3352800"/>
            <a:chExt cx="5181600" cy="338554"/>
          </a:xfrm>
        </p:grpSpPr>
        <p:cxnSp>
          <p:nvCxnSpPr>
            <p:cNvPr id="139" name="Straight Arrow Connector 138"/>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0"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Tree>
    <p:extLst>
      <p:ext uri="{BB962C8B-B14F-4D97-AF65-F5344CB8AC3E}">
        <p14:creationId xmlns:p14="http://schemas.microsoft.com/office/powerpoint/2010/main" val="39205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500" fill="hold"/>
                                        <p:tgtEl>
                                          <p:spTgt spid="65"/>
                                        </p:tgtEl>
                                        <p:attrNameLst>
                                          <p:attrName>ppt_x</p:attrName>
                                        </p:attrNameLst>
                                      </p:cBhvr>
                                      <p:tavLst>
                                        <p:tav tm="0">
                                          <p:val>
                                            <p:strVal val="#ppt_x"/>
                                          </p:val>
                                        </p:tav>
                                        <p:tav tm="100000">
                                          <p:val>
                                            <p:strVal val="#ppt_x"/>
                                          </p:val>
                                        </p:tav>
                                      </p:tavLst>
                                    </p:anim>
                                    <p:anim calcmode="lin" valueType="num">
                                      <p:cBhvr additive="base">
                                        <p:cTn id="4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5"/>
                                        </p:tgtEl>
                                      </p:cBhvr>
                                    </p:animEffect>
                                    <p:set>
                                      <p:cBhvr>
                                        <p:cTn id="52" dur="1" fill="hold">
                                          <p:stCondLst>
                                            <p:cond delay="499"/>
                                          </p:stCondLst>
                                        </p:cTn>
                                        <p:tgtEl>
                                          <p:spTgt spid="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84"/>
                                        </p:tgtEl>
                                      </p:cBhvr>
                                    </p:animEffect>
                                    <p:set>
                                      <p:cBhvr>
                                        <p:cTn id="74" dur="1" fill="hold">
                                          <p:stCondLst>
                                            <p:cond delay="499"/>
                                          </p:stCondLst>
                                        </p:cTn>
                                        <p:tgtEl>
                                          <p:spTgt spid="8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additive="base">
                                        <p:cTn id="79" dur="500" fill="hold"/>
                                        <p:tgtEl>
                                          <p:spTgt spid="99"/>
                                        </p:tgtEl>
                                        <p:attrNameLst>
                                          <p:attrName>ppt_x</p:attrName>
                                        </p:attrNameLst>
                                      </p:cBhvr>
                                      <p:tavLst>
                                        <p:tav tm="0">
                                          <p:val>
                                            <p:strVal val="#ppt_x"/>
                                          </p:val>
                                        </p:tav>
                                        <p:tav tm="100000">
                                          <p:val>
                                            <p:strVal val="#ppt_x"/>
                                          </p:val>
                                        </p:tav>
                                      </p:tavLst>
                                    </p:anim>
                                    <p:anim calcmode="lin" valueType="num">
                                      <p:cBhvr additive="base">
                                        <p:cTn id="8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99"/>
                                        </p:tgtEl>
                                      </p:cBhvr>
                                    </p:animEffect>
                                    <p:set>
                                      <p:cBhvr>
                                        <p:cTn id="85" dur="1" fill="hold">
                                          <p:stCondLst>
                                            <p:cond delay="499"/>
                                          </p:stCondLst>
                                        </p:cTn>
                                        <p:tgtEl>
                                          <p:spTgt spid="9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2"/>
                                        </p:tgtEl>
                                        <p:attrNameLst>
                                          <p:attrName>style.visibility</p:attrName>
                                        </p:attrNameLst>
                                      </p:cBhvr>
                                      <p:to>
                                        <p:strVal val="visible"/>
                                      </p:to>
                                    </p:set>
                                    <p:anim calcmode="lin" valueType="num">
                                      <p:cBhvr additive="base">
                                        <p:cTn id="90" dur="500" fill="hold"/>
                                        <p:tgtEl>
                                          <p:spTgt spid="102"/>
                                        </p:tgtEl>
                                        <p:attrNameLst>
                                          <p:attrName>ppt_x</p:attrName>
                                        </p:attrNameLst>
                                      </p:cBhvr>
                                      <p:tavLst>
                                        <p:tav tm="0">
                                          <p:val>
                                            <p:strVal val="#ppt_x"/>
                                          </p:val>
                                        </p:tav>
                                        <p:tav tm="100000">
                                          <p:val>
                                            <p:strVal val="#ppt_x"/>
                                          </p:val>
                                        </p:tav>
                                      </p:tavLst>
                                    </p:anim>
                                    <p:anim calcmode="lin" valueType="num">
                                      <p:cBhvr additive="base">
                                        <p:cTn id="9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05"/>
                                        </p:tgtEl>
                                        <p:attrNameLst>
                                          <p:attrName>style.visibility</p:attrName>
                                        </p:attrNameLst>
                                      </p:cBhvr>
                                      <p:to>
                                        <p:strVal val="visible"/>
                                      </p:to>
                                    </p:set>
                                    <p:anim calcmode="lin" valueType="num">
                                      <p:cBhvr additive="base">
                                        <p:cTn id="101" dur="500" fill="hold"/>
                                        <p:tgtEl>
                                          <p:spTgt spid="105"/>
                                        </p:tgtEl>
                                        <p:attrNameLst>
                                          <p:attrName>ppt_x</p:attrName>
                                        </p:attrNameLst>
                                      </p:cBhvr>
                                      <p:tavLst>
                                        <p:tav tm="0">
                                          <p:val>
                                            <p:strVal val="#ppt_x"/>
                                          </p:val>
                                        </p:tav>
                                        <p:tav tm="100000">
                                          <p:val>
                                            <p:strVal val="#ppt_x"/>
                                          </p:val>
                                        </p:tav>
                                      </p:tavLst>
                                    </p:anim>
                                    <p:anim calcmode="lin" valueType="num">
                                      <p:cBhvr additive="base">
                                        <p:cTn id="10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additive="base">
                                        <p:cTn id="112" dur="500" fill="hold"/>
                                        <p:tgtEl>
                                          <p:spTgt spid="108"/>
                                        </p:tgtEl>
                                        <p:attrNameLst>
                                          <p:attrName>ppt_x</p:attrName>
                                        </p:attrNameLst>
                                      </p:cBhvr>
                                      <p:tavLst>
                                        <p:tav tm="0">
                                          <p:val>
                                            <p:strVal val="#ppt_x"/>
                                          </p:val>
                                        </p:tav>
                                        <p:tav tm="100000">
                                          <p:val>
                                            <p:strVal val="#ppt_x"/>
                                          </p:val>
                                        </p:tav>
                                      </p:tavLst>
                                    </p:anim>
                                    <p:anim calcmode="lin" valueType="num">
                                      <p:cBhvr additive="base">
                                        <p:cTn id="11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108"/>
                                        </p:tgtEl>
                                      </p:cBhvr>
                                    </p:animEffect>
                                    <p:set>
                                      <p:cBhvr>
                                        <p:cTn id="118" dur="1" fill="hold">
                                          <p:stCondLst>
                                            <p:cond delay="499"/>
                                          </p:stCondLst>
                                        </p:cTn>
                                        <p:tgtEl>
                                          <p:spTgt spid="108"/>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11"/>
                                        </p:tgtEl>
                                        <p:attrNameLst>
                                          <p:attrName>style.visibility</p:attrName>
                                        </p:attrNameLst>
                                      </p:cBhvr>
                                      <p:to>
                                        <p:strVal val="visible"/>
                                      </p:to>
                                    </p:set>
                                    <p:anim calcmode="lin" valueType="num">
                                      <p:cBhvr additive="base">
                                        <p:cTn id="123" dur="500" fill="hold"/>
                                        <p:tgtEl>
                                          <p:spTgt spid="111"/>
                                        </p:tgtEl>
                                        <p:attrNameLst>
                                          <p:attrName>ppt_x</p:attrName>
                                        </p:attrNameLst>
                                      </p:cBhvr>
                                      <p:tavLst>
                                        <p:tav tm="0">
                                          <p:val>
                                            <p:strVal val="#ppt_x"/>
                                          </p:val>
                                        </p:tav>
                                        <p:tav tm="100000">
                                          <p:val>
                                            <p:strVal val="#ppt_x"/>
                                          </p:val>
                                        </p:tav>
                                      </p:tavLst>
                                    </p:anim>
                                    <p:anim calcmode="lin" valueType="num">
                                      <p:cBhvr additive="base">
                                        <p:cTn id="12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11"/>
                                        </p:tgtEl>
                                      </p:cBhvr>
                                    </p:animEffect>
                                    <p:set>
                                      <p:cBhvr>
                                        <p:cTn id="129" dur="1" fill="hold">
                                          <p:stCondLst>
                                            <p:cond delay="499"/>
                                          </p:stCondLst>
                                        </p:cTn>
                                        <p:tgtEl>
                                          <p:spTgt spid="111"/>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additive="base">
                                        <p:cTn id="134" dur="500" fill="hold"/>
                                        <p:tgtEl>
                                          <p:spTgt spid="114"/>
                                        </p:tgtEl>
                                        <p:attrNameLst>
                                          <p:attrName>ppt_x</p:attrName>
                                        </p:attrNameLst>
                                      </p:cBhvr>
                                      <p:tavLst>
                                        <p:tav tm="0">
                                          <p:val>
                                            <p:strVal val="#ppt_x"/>
                                          </p:val>
                                        </p:tav>
                                        <p:tav tm="100000">
                                          <p:val>
                                            <p:strVal val="#ppt_x"/>
                                          </p:val>
                                        </p:tav>
                                      </p:tavLst>
                                    </p:anim>
                                    <p:anim calcmode="lin" valueType="num">
                                      <p:cBhvr additive="base">
                                        <p:cTn id="135"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114"/>
                                        </p:tgtEl>
                                      </p:cBhvr>
                                    </p:animEffect>
                                    <p:set>
                                      <p:cBhvr>
                                        <p:cTn id="140" dur="1" fill="hold">
                                          <p:stCondLst>
                                            <p:cond delay="499"/>
                                          </p:stCondLst>
                                        </p:cTn>
                                        <p:tgtEl>
                                          <p:spTgt spid="11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17"/>
                                        </p:tgtEl>
                                        <p:attrNameLst>
                                          <p:attrName>style.visibility</p:attrName>
                                        </p:attrNameLst>
                                      </p:cBhvr>
                                      <p:to>
                                        <p:strVal val="visible"/>
                                      </p:to>
                                    </p:set>
                                    <p:anim calcmode="lin" valueType="num">
                                      <p:cBhvr additive="base">
                                        <p:cTn id="145" dur="500" fill="hold"/>
                                        <p:tgtEl>
                                          <p:spTgt spid="117"/>
                                        </p:tgtEl>
                                        <p:attrNameLst>
                                          <p:attrName>ppt_x</p:attrName>
                                        </p:attrNameLst>
                                      </p:cBhvr>
                                      <p:tavLst>
                                        <p:tav tm="0">
                                          <p:val>
                                            <p:strVal val="#ppt_x"/>
                                          </p:val>
                                        </p:tav>
                                        <p:tav tm="100000">
                                          <p:val>
                                            <p:strVal val="#ppt_x"/>
                                          </p:val>
                                        </p:tav>
                                      </p:tavLst>
                                    </p:anim>
                                    <p:anim calcmode="lin" valueType="num">
                                      <p:cBhvr additive="base">
                                        <p:cTn id="1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117"/>
                                        </p:tgtEl>
                                      </p:cBhvr>
                                    </p:animEffect>
                                    <p:set>
                                      <p:cBhvr>
                                        <p:cTn id="151" dur="1" fill="hold">
                                          <p:stCondLst>
                                            <p:cond delay="499"/>
                                          </p:stCondLst>
                                        </p:cTn>
                                        <p:tgtEl>
                                          <p:spTgt spid="11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fill="hold"/>
                                        <p:tgtEl>
                                          <p:spTgt spid="120"/>
                                        </p:tgtEl>
                                        <p:attrNameLst>
                                          <p:attrName>ppt_x</p:attrName>
                                        </p:attrNameLst>
                                      </p:cBhvr>
                                      <p:tavLst>
                                        <p:tav tm="0">
                                          <p:val>
                                            <p:strVal val="#ppt_x"/>
                                          </p:val>
                                        </p:tav>
                                        <p:tav tm="100000">
                                          <p:val>
                                            <p:strVal val="#ppt_x"/>
                                          </p:val>
                                        </p:tav>
                                      </p:tavLst>
                                    </p:anim>
                                    <p:anim calcmode="lin" valueType="num">
                                      <p:cBhvr additive="base">
                                        <p:cTn id="157"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120"/>
                                        </p:tgtEl>
                                      </p:cBhvr>
                                    </p:animEffect>
                                    <p:set>
                                      <p:cBhvr>
                                        <p:cTn id="162" dur="1" fill="hold">
                                          <p:stCondLst>
                                            <p:cond delay="499"/>
                                          </p:stCondLst>
                                        </p:cTn>
                                        <p:tgtEl>
                                          <p:spTgt spid="12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123"/>
                                        </p:tgtEl>
                                        <p:attrNameLst>
                                          <p:attrName>style.visibility</p:attrName>
                                        </p:attrNameLst>
                                      </p:cBhvr>
                                      <p:to>
                                        <p:strVal val="visible"/>
                                      </p:to>
                                    </p:set>
                                    <p:anim calcmode="lin" valueType="num">
                                      <p:cBhvr additive="base">
                                        <p:cTn id="167" dur="500" fill="hold"/>
                                        <p:tgtEl>
                                          <p:spTgt spid="123"/>
                                        </p:tgtEl>
                                        <p:attrNameLst>
                                          <p:attrName>ppt_x</p:attrName>
                                        </p:attrNameLst>
                                      </p:cBhvr>
                                      <p:tavLst>
                                        <p:tav tm="0">
                                          <p:val>
                                            <p:strVal val="#ppt_x"/>
                                          </p:val>
                                        </p:tav>
                                        <p:tav tm="100000">
                                          <p:val>
                                            <p:strVal val="#ppt_x"/>
                                          </p:val>
                                        </p:tav>
                                      </p:tavLst>
                                    </p:anim>
                                    <p:anim calcmode="lin" valueType="num">
                                      <p:cBhvr additive="base">
                                        <p:cTn id="16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123"/>
                                        </p:tgtEl>
                                      </p:cBhvr>
                                    </p:animEffect>
                                    <p:set>
                                      <p:cBhvr>
                                        <p:cTn id="173" dur="1" fill="hold">
                                          <p:stCondLst>
                                            <p:cond delay="499"/>
                                          </p:stCondLst>
                                        </p:cTn>
                                        <p:tgtEl>
                                          <p:spTgt spid="12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6"/>
                                        </p:tgtEl>
                                        <p:attrNameLst>
                                          <p:attrName>style.visibility</p:attrName>
                                        </p:attrNameLst>
                                      </p:cBhvr>
                                      <p:to>
                                        <p:strVal val="visible"/>
                                      </p:to>
                                    </p:set>
                                    <p:anim calcmode="lin" valueType="num">
                                      <p:cBhvr additive="base">
                                        <p:cTn id="178" dur="500" fill="hold"/>
                                        <p:tgtEl>
                                          <p:spTgt spid="126"/>
                                        </p:tgtEl>
                                        <p:attrNameLst>
                                          <p:attrName>ppt_x</p:attrName>
                                        </p:attrNameLst>
                                      </p:cBhvr>
                                      <p:tavLst>
                                        <p:tav tm="0">
                                          <p:val>
                                            <p:strVal val="#ppt_x"/>
                                          </p:val>
                                        </p:tav>
                                        <p:tav tm="100000">
                                          <p:val>
                                            <p:strVal val="#ppt_x"/>
                                          </p:val>
                                        </p:tav>
                                      </p:tavLst>
                                    </p:anim>
                                    <p:anim calcmode="lin" valueType="num">
                                      <p:cBhvr additive="base">
                                        <p:cTn id="179"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126"/>
                                        </p:tgtEl>
                                      </p:cBhvr>
                                    </p:animEffect>
                                    <p:set>
                                      <p:cBhvr>
                                        <p:cTn id="184" dur="1" fill="hold">
                                          <p:stCondLst>
                                            <p:cond delay="499"/>
                                          </p:stCondLst>
                                        </p:cTn>
                                        <p:tgtEl>
                                          <p:spTgt spid="12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9"/>
                                        </p:tgtEl>
                                        <p:attrNameLst>
                                          <p:attrName>style.visibility</p:attrName>
                                        </p:attrNameLst>
                                      </p:cBhvr>
                                      <p:to>
                                        <p:strVal val="visible"/>
                                      </p:to>
                                    </p:set>
                                    <p:anim calcmode="lin" valueType="num">
                                      <p:cBhvr additive="base">
                                        <p:cTn id="189" dur="500" fill="hold"/>
                                        <p:tgtEl>
                                          <p:spTgt spid="9"/>
                                        </p:tgtEl>
                                        <p:attrNameLst>
                                          <p:attrName>ppt_x</p:attrName>
                                        </p:attrNameLst>
                                      </p:cBhvr>
                                      <p:tavLst>
                                        <p:tav tm="0">
                                          <p:val>
                                            <p:strVal val="#ppt_x"/>
                                          </p:val>
                                        </p:tav>
                                        <p:tav tm="100000">
                                          <p:val>
                                            <p:strVal val="#ppt_x"/>
                                          </p:val>
                                        </p:tav>
                                      </p:tavLst>
                                    </p:anim>
                                    <p:anim calcmode="lin" valueType="num">
                                      <p:cBhvr additive="base">
                                        <p:cTn id="19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129"/>
                                        </p:tgtEl>
                                        <p:attrNameLst>
                                          <p:attrName>style.visibility</p:attrName>
                                        </p:attrNameLst>
                                      </p:cBhvr>
                                      <p:to>
                                        <p:strVal val="visible"/>
                                      </p:to>
                                    </p:set>
                                    <p:anim calcmode="lin" valueType="num">
                                      <p:cBhvr additive="base">
                                        <p:cTn id="195" dur="500" fill="hold"/>
                                        <p:tgtEl>
                                          <p:spTgt spid="129"/>
                                        </p:tgtEl>
                                        <p:attrNameLst>
                                          <p:attrName>ppt_x</p:attrName>
                                        </p:attrNameLst>
                                      </p:cBhvr>
                                      <p:tavLst>
                                        <p:tav tm="0">
                                          <p:val>
                                            <p:strVal val="#ppt_x"/>
                                          </p:val>
                                        </p:tav>
                                        <p:tav tm="100000">
                                          <p:val>
                                            <p:strVal val="#ppt_x"/>
                                          </p:val>
                                        </p:tav>
                                      </p:tavLst>
                                    </p:anim>
                                    <p:anim calcmode="lin" valueType="num">
                                      <p:cBhvr additive="base">
                                        <p:cTn id="196"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32"/>
                                        </p:tgtEl>
                                        <p:attrNameLst>
                                          <p:attrName>style.visibility</p:attrName>
                                        </p:attrNameLst>
                                      </p:cBhvr>
                                      <p:to>
                                        <p:strVal val="visible"/>
                                      </p:to>
                                    </p:set>
                                    <p:anim calcmode="lin" valueType="num">
                                      <p:cBhvr additive="base">
                                        <p:cTn id="201" dur="500" fill="hold"/>
                                        <p:tgtEl>
                                          <p:spTgt spid="132"/>
                                        </p:tgtEl>
                                        <p:attrNameLst>
                                          <p:attrName>ppt_x</p:attrName>
                                        </p:attrNameLst>
                                      </p:cBhvr>
                                      <p:tavLst>
                                        <p:tav tm="0">
                                          <p:val>
                                            <p:strVal val="#ppt_x"/>
                                          </p:val>
                                        </p:tav>
                                        <p:tav tm="100000">
                                          <p:val>
                                            <p:strVal val="#ppt_x"/>
                                          </p:val>
                                        </p:tav>
                                      </p:tavLst>
                                    </p:anim>
                                    <p:anim calcmode="lin" valueType="num">
                                      <p:cBhvr additive="base">
                                        <p:cTn id="20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135"/>
                                        </p:tgtEl>
                                        <p:attrNameLst>
                                          <p:attrName>style.visibility</p:attrName>
                                        </p:attrNameLst>
                                      </p:cBhvr>
                                      <p:to>
                                        <p:strVal val="visible"/>
                                      </p:to>
                                    </p:set>
                                    <p:anim calcmode="lin" valueType="num">
                                      <p:cBhvr additive="base">
                                        <p:cTn id="207" dur="500" fill="hold"/>
                                        <p:tgtEl>
                                          <p:spTgt spid="135"/>
                                        </p:tgtEl>
                                        <p:attrNameLst>
                                          <p:attrName>ppt_x</p:attrName>
                                        </p:attrNameLst>
                                      </p:cBhvr>
                                      <p:tavLst>
                                        <p:tav tm="0">
                                          <p:val>
                                            <p:strVal val="#ppt_x"/>
                                          </p:val>
                                        </p:tav>
                                        <p:tav tm="100000">
                                          <p:val>
                                            <p:strVal val="#ppt_x"/>
                                          </p:val>
                                        </p:tav>
                                      </p:tavLst>
                                    </p:anim>
                                    <p:anim calcmode="lin" valueType="num">
                                      <p:cBhvr additive="base">
                                        <p:cTn id="20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38"/>
                                        </p:tgtEl>
                                        <p:attrNameLst>
                                          <p:attrName>style.visibility</p:attrName>
                                        </p:attrNameLst>
                                      </p:cBhvr>
                                      <p:to>
                                        <p:strVal val="visible"/>
                                      </p:to>
                                    </p:set>
                                    <p:anim calcmode="lin" valueType="num">
                                      <p:cBhvr additive="base">
                                        <p:cTn id="213" dur="500" fill="hold"/>
                                        <p:tgtEl>
                                          <p:spTgt spid="138"/>
                                        </p:tgtEl>
                                        <p:attrNameLst>
                                          <p:attrName>ppt_x</p:attrName>
                                        </p:attrNameLst>
                                      </p:cBhvr>
                                      <p:tavLst>
                                        <p:tav tm="0">
                                          <p:val>
                                            <p:strVal val="#ppt_x"/>
                                          </p:val>
                                        </p:tav>
                                        <p:tav tm="100000">
                                          <p:val>
                                            <p:strVal val="#ppt_x"/>
                                          </p:val>
                                        </p:tav>
                                      </p:tavLst>
                                    </p:anim>
                                    <p:anim calcmode="lin" valueType="num">
                                      <p:cBhvr additive="base">
                                        <p:cTn id="214"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normAutofit fontScale="90000"/>
          </a:bodyPr>
          <a:lstStyle/>
          <a:p>
            <a:pPr eaLnBrk="1" fontAlgn="auto" hangingPunct="1">
              <a:spcAft>
                <a:spcPts val="0"/>
              </a:spcAft>
              <a:defRPr/>
            </a:pPr>
            <a:r>
              <a:rPr lang="en-US" dirty="0" smtClean="0"/>
              <a:t>The Internet’s Phone Book - Domain Name System (DNS)</a:t>
            </a:r>
            <a:endParaRPr lang="en-US" dirty="0"/>
          </a:p>
        </p:txBody>
      </p:sp>
      <p:grpSp>
        <p:nvGrpSpPr>
          <p:cNvPr id="3" name="Group 71"/>
          <p:cNvGrpSpPr>
            <a:grpSpLocks/>
          </p:cNvGrpSpPr>
          <p:nvPr/>
        </p:nvGrpSpPr>
        <p:grpSpPr bwMode="auto">
          <a:xfrm>
            <a:off x="381000" y="19050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dirty="0" smtClean="0"/>
                <a:t>www.majorbank.se=?</a:t>
              </a:r>
              <a:endParaRPr lang="en-US" altLang="en-US" sz="1600" b="1" dirty="0"/>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908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6670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2004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4290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7" name="Group 77"/>
          <p:cNvGrpSpPr>
            <a:grpSpLocks/>
          </p:cNvGrpSpPr>
          <p:nvPr/>
        </p:nvGrpSpPr>
        <p:grpSpPr bwMode="auto">
          <a:xfrm>
            <a:off x="1066800" y="4506912"/>
            <a:ext cx="4876800" cy="2122488"/>
            <a:chOff x="1066800" y="4343400"/>
            <a:chExt cx="4876800" cy="2121932"/>
          </a:xfrm>
        </p:grpSpPr>
        <p:sp>
          <p:nvSpPr>
            <p:cNvPr id="29721" name="Content Placeholder 2"/>
            <p:cNvSpPr txBox="1">
              <a:spLocks/>
            </p:cNvSpPr>
            <p:nvPr/>
          </p:nvSpPr>
          <p:spPr bwMode="auto">
            <a:xfrm>
              <a:off x="1447800" y="43434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buFontTx/>
                <a:buNone/>
              </a:pPr>
              <a:r>
                <a:rPr lang="en-US" altLang="en-US" sz="1600" b="1"/>
                <a:t>DNS Hierarchy</a:t>
              </a:r>
            </a:p>
          </p:txBody>
        </p:sp>
        <p:grpSp>
          <p:nvGrpSpPr>
            <p:cNvPr id="29722" name="Group 85"/>
            <p:cNvGrpSpPr>
              <a:grpSpLocks/>
            </p:cNvGrpSpPr>
            <p:nvPr/>
          </p:nvGrpSpPr>
          <p:grpSpPr bwMode="auto">
            <a:xfrm>
              <a:off x="1066800" y="4343400"/>
              <a:ext cx="4876800" cy="2121932"/>
              <a:chOff x="2362200" y="4572000"/>
              <a:chExt cx="4876800" cy="2121932"/>
            </a:xfrm>
          </p:grpSpPr>
          <p:cxnSp>
            <p:nvCxnSpPr>
              <p:cNvPr id="34" name="Straight Connector 33"/>
              <p:cNvCxnSpPr/>
              <p:nvPr/>
            </p:nvCxnSpPr>
            <p:spPr>
              <a:xfrm rot="5400000">
                <a:off x="4419680" y="5029040"/>
                <a:ext cx="60944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16200000" flipH="1">
                <a:off x="4838780" y="4990940"/>
                <a:ext cx="60944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a:off x="4114880" y="5638481"/>
                <a:ext cx="60944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49" name="Flowchart: Connector 48"/>
              <p:cNvSpPr/>
              <p:nvPr/>
            </p:nvSpPr>
            <p:spPr>
              <a:xfrm>
                <a:off x="52578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3" name="Flowchart: Connector 32"/>
              <p:cNvSpPr/>
              <p:nvPr/>
            </p:nvSpPr>
            <p:spPr>
              <a:xfrm>
                <a:off x="45720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35"/>
              <p:cNvSpPr/>
              <p:nvPr/>
            </p:nvSpPr>
            <p:spPr>
              <a:xfrm>
                <a:off x="4876800" y="480054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7" name="Flowchart: Connector 36"/>
              <p:cNvSpPr/>
              <p:nvPr/>
            </p:nvSpPr>
            <p:spPr>
              <a:xfrm>
                <a:off x="4267200" y="60194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0" name="TextBox 38"/>
              <p:cNvSpPr txBox="1">
                <a:spLocks noChangeArrowheads="1"/>
              </p:cNvSpPr>
              <p:nvPr/>
            </p:nvSpPr>
            <p:spPr bwMode="auto">
              <a:xfrm>
                <a:off x="39624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se</a:t>
                </a:r>
              </a:p>
            </p:txBody>
          </p:sp>
          <p:sp>
            <p:nvSpPr>
              <p:cNvPr id="29731" name="TextBox 39"/>
              <p:cNvSpPr txBox="1">
                <a:spLocks noChangeArrowheads="1"/>
              </p:cNvSpPr>
              <p:nvPr/>
            </p:nvSpPr>
            <p:spPr bwMode="auto">
              <a:xfrm>
                <a:off x="53340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com</a:t>
                </a:r>
              </a:p>
            </p:txBody>
          </p:sp>
          <p:sp>
            <p:nvSpPr>
              <p:cNvPr id="29732" name="TextBox 40"/>
              <p:cNvSpPr txBox="1">
                <a:spLocks noChangeArrowheads="1"/>
              </p:cNvSpPr>
              <p:nvPr/>
            </p:nvSpPr>
            <p:spPr bwMode="auto">
              <a:xfrm>
                <a:off x="4953000" y="4572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root</a:t>
                </a:r>
              </a:p>
            </p:txBody>
          </p:sp>
          <p:sp>
            <p:nvSpPr>
              <p:cNvPr id="29733" name="TextBox 41"/>
              <p:cNvSpPr txBox="1">
                <a:spLocks noChangeArrowheads="1"/>
              </p:cNvSpPr>
              <p:nvPr/>
            </p:nvSpPr>
            <p:spPr bwMode="auto">
              <a:xfrm>
                <a:off x="2362200" y="58674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majorbank.se</a:t>
                </a:r>
              </a:p>
            </p:txBody>
          </p:sp>
          <p:cxnSp>
            <p:nvCxnSpPr>
              <p:cNvPr id="44" name="Straight Connector 43"/>
              <p:cNvCxnSpPr/>
              <p:nvPr/>
            </p:nvCxnSpPr>
            <p:spPr>
              <a:xfrm rot="16200000" flipH="1">
                <a:off x="4305350" y="6133651"/>
                <a:ext cx="38090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51" name="Flowchart: Connector 50"/>
              <p:cNvSpPr/>
              <p:nvPr/>
            </p:nvSpPr>
            <p:spPr>
              <a:xfrm>
                <a:off x="4572000" y="64003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6" name="TextBox 51"/>
              <p:cNvSpPr txBox="1">
                <a:spLocks noChangeArrowheads="1"/>
              </p:cNvSpPr>
              <p:nvPr/>
            </p:nvSpPr>
            <p:spPr bwMode="auto">
              <a:xfrm>
                <a:off x="4648200" y="63246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www.majorbank.se</a:t>
                </a:r>
              </a:p>
            </p:txBody>
          </p:sp>
        </p:grpSp>
      </p:grpSp>
      <p:sp>
        <p:nvSpPr>
          <p:cNvPr id="29705" name="TextBox 37"/>
          <p:cNvSpPr txBox="1">
            <a:spLocks noChangeArrowheads="1"/>
          </p:cNvSpPr>
          <p:nvPr/>
        </p:nvSpPr>
        <p:spPr bwMode="auto">
          <a:xfrm>
            <a:off x="4114800" y="19050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257800" y="2057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600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257800" y="22860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9050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9" name="Group 72"/>
          <p:cNvGrpSpPr>
            <a:grpSpLocks/>
          </p:cNvGrpSpPr>
          <p:nvPr/>
        </p:nvGrpSpPr>
        <p:grpSpPr bwMode="auto">
          <a:xfrm>
            <a:off x="1905000" y="21336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10" name="Group 74"/>
          <p:cNvGrpSpPr>
            <a:grpSpLocks/>
          </p:cNvGrpSpPr>
          <p:nvPr/>
        </p:nvGrpSpPr>
        <p:grpSpPr bwMode="auto">
          <a:xfrm>
            <a:off x="838200" y="28194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45" name="Rectangle 44"/>
          <p:cNvSpPr/>
          <p:nvPr/>
        </p:nvSpPr>
        <p:spPr>
          <a:xfrm>
            <a:off x="3886200" y="1600200"/>
            <a:ext cx="16764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4876800" y="3733800"/>
            <a:ext cx="838200" cy="369888"/>
          </a:xfrm>
          <a:prstGeom prst="rect">
            <a:avLst/>
          </a:prstGeom>
          <a:noFill/>
        </p:spPr>
        <p:txBody>
          <a:bodyPr>
            <a:spAutoFit/>
          </a:bodyPr>
          <a:lstStyle/>
          <a:p>
            <a:pPr>
              <a:defRPr/>
            </a:pPr>
            <a:r>
              <a:rPr lang="en-US" b="1" dirty="0">
                <a:latin typeface="+mn-lt"/>
              </a:rPr>
              <a:t>ISP</a:t>
            </a:r>
          </a:p>
        </p:txBody>
      </p:sp>
      <p:sp>
        <p:nvSpPr>
          <p:cNvPr id="48" name="TextBox 47"/>
          <p:cNvSpPr txBox="1"/>
          <p:nvPr/>
        </p:nvSpPr>
        <p:spPr>
          <a:xfrm>
            <a:off x="6019800" y="3733800"/>
            <a:ext cx="2895600" cy="369888"/>
          </a:xfrm>
          <a:prstGeom prst="rect">
            <a:avLst/>
          </a:prstGeom>
          <a:noFill/>
        </p:spPr>
        <p:txBody>
          <a:bodyPr>
            <a:spAutoFit/>
          </a:bodyPr>
          <a:lstStyle/>
          <a:p>
            <a:pPr>
              <a:defRPr/>
            </a:pPr>
            <a:r>
              <a:rPr lang="en-US" b="1" dirty="0" err="1">
                <a:latin typeface="Lucida Sans Unicode" pitchFamily="34" charset="0"/>
              </a:rPr>
              <a:t>Majorbank</a:t>
            </a:r>
            <a:r>
              <a:rPr lang="en-US" b="1" dirty="0">
                <a:latin typeface="Lucida Sans Unicode" pitchFamily="34" charset="0"/>
              </a:rPr>
              <a:t> (Registrant)</a:t>
            </a:r>
            <a:endParaRPr lang="en-US" b="1" dirty="0">
              <a:latin typeface="+mn-lt"/>
            </a:endParaRPr>
          </a:p>
        </p:txBody>
      </p:sp>
      <p:sp>
        <p:nvSpPr>
          <p:cNvPr id="50" name="Rectangle 49"/>
          <p:cNvSpPr/>
          <p:nvPr/>
        </p:nvSpPr>
        <p:spPr>
          <a:xfrm>
            <a:off x="5867400" y="16002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0851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ox(in)">
                                      <p:cBhvr>
                                        <p:cTn id="17" dur="500"/>
                                        <p:tgtEl>
                                          <p:spTgt spid="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Caching Responses for Efficiency</a:t>
            </a:r>
            <a:endParaRPr lang="en-US" dirty="0"/>
          </a:p>
        </p:txBody>
      </p:sp>
      <p:grpSp>
        <p:nvGrpSpPr>
          <p:cNvPr id="3" name="Group 71"/>
          <p:cNvGrpSpPr>
            <a:grpSpLocks/>
          </p:cNvGrpSpPr>
          <p:nvPr/>
        </p:nvGrpSpPr>
        <p:grpSpPr bwMode="auto">
          <a:xfrm>
            <a:off x="381000" y="1828800"/>
            <a:ext cx="3733800" cy="338138"/>
            <a:chOff x="381000" y="1828800"/>
            <a:chExt cx="3733800" cy="338554"/>
          </a:xfrm>
        </p:grpSpPr>
        <p:sp>
          <p:nvSpPr>
            <p:cNvPr id="3074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30742"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725"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30740"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9"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sp>
        <p:nvSpPr>
          <p:cNvPr id="30728"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0729" name="TextBox 52"/>
          <p:cNvSpPr txBox="1">
            <a:spLocks noChangeArrowheads="1"/>
          </p:cNvSpPr>
          <p:nvPr/>
        </p:nvSpPr>
        <p:spPr bwMode="auto">
          <a:xfrm>
            <a:off x="5867400" y="1524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0730"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7"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7"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8"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5"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56612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Problem: </a:t>
            </a:r>
            <a:br>
              <a:rPr lang="en-US" dirty="0" smtClean="0"/>
            </a:br>
            <a:r>
              <a:rPr lang="en-US" dirty="0" smtClean="0"/>
              <a:t>DNS Cache Poisoning Attack</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288092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err="1" smtClean="0"/>
              <a:t>Argghh</a:t>
            </a:r>
            <a:r>
              <a:rPr lang="en-US" dirty="0" smtClean="0"/>
              <a:t>! Now all ISP customers get sent to attacker.</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2795"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2"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2773"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2774"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94"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2791"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7"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2789"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8"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6"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2777"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2783"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143179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9505</TotalTime>
  <Words>2827</Words>
  <Application>Microsoft Office PowerPoint</Application>
  <PresentationFormat>On-screen Show (4:3)</PresentationFormat>
  <Paragraphs>435</Paragraphs>
  <Slides>40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맑은 고딕</vt:lpstr>
      <vt:lpstr>ＭＳ Ｐゴシック</vt:lpstr>
      <vt:lpstr>Arial</vt:lpstr>
      <vt:lpstr>Calibri</vt:lpstr>
      <vt:lpstr>Lucida Sans Unicode</vt:lpstr>
      <vt:lpstr>Times New Roman</vt:lpstr>
      <vt:lpstr>Wingdings</vt:lpstr>
      <vt:lpstr>Wingdings 3</vt:lpstr>
      <vt:lpstr>Office Theme</vt:lpstr>
      <vt:lpstr>Why DNSSEC</vt:lpstr>
      <vt:lpstr>DNS Basics</vt:lpstr>
      <vt:lpstr>DNS is a part of all IT ecosystems (much more than one expects) </vt:lpstr>
      <vt:lpstr>Where DNSSEC fits in</vt:lpstr>
      <vt:lpstr>The Bad: DNSChanger - ‘Biggest Cybercriminal Takedown in History’ – 4M machines, 100 countries, $14M</vt:lpstr>
      <vt:lpstr>The Internet’s Phone Book - Domain Name System (DNS)</vt:lpstr>
      <vt:lpstr>Caching Responses for Efficiency</vt:lpstr>
      <vt:lpstr>The Problem:  DNS Cache Poisoning Attack</vt:lpstr>
      <vt:lpstr>Argghh! Now all ISP customers get sent to attacker.</vt:lpstr>
      <vt:lpstr>Securing The Phone Book - DNS Security Extensions (DNSSEC)</vt:lpstr>
      <vt:lpstr>Resolver only caches validated records</vt:lpstr>
      <vt:lpstr>Securing it</vt:lpstr>
      <vt:lpstr>The Bad: Other DNS hijacks*</vt:lpstr>
      <vt:lpstr>The Business Case for DNSSEC</vt:lpstr>
      <vt:lpstr>DNSSEC interest from governments</vt:lpstr>
      <vt:lpstr>PowerPoint Presentation</vt:lpstr>
      <vt:lpstr>PowerPoint Presentation</vt:lpstr>
      <vt:lpstr>DNSSEC - Where we are</vt:lpstr>
      <vt:lpstr>But…</vt:lpstr>
      <vt:lpstr>DNSSEC: So what’s the problem?</vt:lpstr>
      <vt:lpstr>Who Can Implement DNSSEC </vt:lpstr>
      <vt:lpstr>What you can do</vt:lpstr>
      <vt:lpstr>DNSSEC: A Global Platform for Innovation or.. I* $mell opportunity !</vt:lpstr>
      <vt:lpstr>Game changing Internet Core Infrastructure Upgrade </vt:lpstr>
      <vt:lpstr>For Techies and other Dreamers</vt:lpstr>
      <vt:lpstr>Too many CAs. Which one can we trust? DNSSEC to the rescue….</vt:lpstr>
      <vt:lpstr>Opportunity: New Security Solutions</vt:lpstr>
      <vt:lpstr>A thought: Scalable Security for IoT</vt:lpstr>
      <vt:lpstr>DNSSEC: Internet infrastructure upgrade to help address today’s needs and create tomorrow’s opportunity.</vt:lpstr>
      <vt:lpstr>More Techie stuff.. Hmm…how do I trust it? (transparency transparency transparency!)</vt:lpstr>
      <vt:lpstr>ICANN DNSSEC Deployment @Root</vt:lpstr>
      <vt:lpstr>ICANN DNSSEC Deployment @Root (and elsewhere)</vt:lpstr>
      <vt:lpstr>http://www.flickr.com/photos/kjd/sets/72157624302045698/</vt:lpstr>
      <vt:lpstr>PowerPoint Presentation</vt:lpstr>
      <vt:lpstr>PowerPoint Presentation</vt:lpstr>
      <vt:lpstr>PowerPoint Presentation</vt:lpstr>
      <vt:lpstr>PowerPoint Presentation</vt:lpstr>
      <vt:lpstr>DNSSEC: Internet infrastructure upgrade to help address today’s needs and create tomorrow’s opportunity.</vt:lpstr>
      <vt:lpstr>Tech Details of a DNSSEC Lookup</vt:lpstr>
      <vt:lpstr>The Internet’s Phone Book - Domain Name System (DNS+DNSSEC)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lamb</cp:lastModifiedBy>
  <cp:revision>555</cp:revision>
  <dcterms:created xsi:type="dcterms:W3CDTF">2011-12-08T21:30:29Z</dcterms:created>
  <dcterms:modified xsi:type="dcterms:W3CDTF">2017-09-01T20:32:53Z</dcterms:modified>
</cp:coreProperties>
</file>