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496" r:id="rId3"/>
    <p:sldId id="510" r:id="rId4"/>
    <p:sldId id="505" r:id="rId5"/>
    <p:sldId id="506" r:id="rId6"/>
    <p:sldId id="507" r:id="rId7"/>
    <p:sldId id="508" r:id="rId8"/>
    <p:sldId id="509" r:id="rId9"/>
    <p:sldId id="398" r:id="rId10"/>
    <p:sldId id="521" r:id="rId11"/>
    <p:sldId id="399" r:id="rId12"/>
    <p:sldId id="400" r:id="rId13"/>
    <p:sldId id="401" r:id="rId14"/>
    <p:sldId id="402" r:id="rId15"/>
    <p:sldId id="403" r:id="rId16"/>
    <p:sldId id="404" r:id="rId17"/>
    <p:sldId id="405" r:id="rId18"/>
    <p:sldId id="406" r:id="rId19"/>
    <p:sldId id="407" r:id="rId20"/>
    <p:sldId id="413" r:id="rId21"/>
    <p:sldId id="414" r:id="rId22"/>
    <p:sldId id="415" r:id="rId23"/>
    <p:sldId id="416" r:id="rId24"/>
    <p:sldId id="417" r:id="rId25"/>
    <p:sldId id="464" r:id="rId26"/>
    <p:sldId id="418" r:id="rId27"/>
    <p:sldId id="419" r:id="rId28"/>
    <p:sldId id="420" r:id="rId29"/>
    <p:sldId id="421" r:id="rId30"/>
    <p:sldId id="422" r:id="rId31"/>
    <p:sldId id="423" r:id="rId32"/>
    <p:sldId id="424" r:id="rId33"/>
    <p:sldId id="425" r:id="rId34"/>
    <p:sldId id="426" r:id="rId35"/>
    <p:sldId id="427" r:id="rId36"/>
    <p:sldId id="428" r:id="rId37"/>
    <p:sldId id="475" r:id="rId38"/>
    <p:sldId id="429" r:id="rId39"/>
    <p:sldId id="430" r:id="rId40"/>
    <p:sldId id="431" r:id="rId41"/>
    <p:sldId id="432" r:id="rId42"/>
    <p:sldId id="433" r:id="rId43"/>
    <p:sldId id="434" r:id="rId44"/>
    <p:sldId id="435" r:id="rId45"/>
    <p:sldId id="497" r:id="rId46"/>
    <p:sldId id="436" r:id="rId47"/>
    <p:sldId id="437" r:id="rId48"/>
    <p:sldId id="438" r:id="rId49"/>
    <p:sldId id="439" r:id="rId50"/>
    <p:sldId id="440" r:id="rId51"/>
    <p:sldId id="441" r:id="rId52"/>
    <p:sldId id="442" r:id="rId53"/>
    <p:sldId id="443" r:id="rId54"/>
    <p:sldId id="444" r:id="rId55"/>
    <p:sldId id="445" r:id="rId56"/>
    <p:sldId id="446" r:id="rId57"/>
    <p:sldId id="454" r:id="rId58"/>
    <p:sldId id="455" r:id="rId59"/>
    <p:sldId id="456" r:id="rId60"/>
    <p:sldId id="457" r:id="rId61"/>
    <p:sldId id="458" r:id="rId62"/>
    <p:sldId id="459" r:id="rId63"/>
    <p:sldId id="460" r:id="rId64"/>
    <p:sldId id="388" r:id="rId65"/>
    <p:sldId id="511" r:id="rId66"/>
    <p:sldId id="465" r:id="rId67"/>
    <p:sldId id="466" r:id="rId68"/>
    <p:sldId id="467" r:id="rId69"/>
    <p:sldId id="468" r:id="rId70"/>
    <p:sldId id="469" r:id="rId71"/>
    <p:sldId id="462" r:id="rId72"/>
    <p:sldId id="389" r:id="rId73"/>
    <p:sldId id="390" r:id="rId74"/>
    <p:sldId id="476" r:id="rId75"/>
    <p:sldId id="515" r:id="rId76"/>
    <p:sldId id="516" r:id="rId77"/>
    <p:sldId id="517" r:id="rId78"/>
    <p:sldId id="518" r:id="rId79"/>
    <p:sldId id="519" r:id="rId80"/>
    <p:sldId id="520" r:id="rId81"/>
    <p:sldId id="522" r:id="rId82"/>
    <p:sldId id="477" r:id="rId83"/>
    <p:sldId id="276" r:id="rId84"/>
    <p:sldId id="278" r:id="rId85"/>
    <p:sldId id="320" r:id="rId86"/>
    <p:sldId id="387" r:id="rId87"/>
    <p:sldId id="480" r:id="rId88"/>
    <p:sldId id="503" r:id="rId89"/>
    <p:sldId id="498" r:id="rId90"/>
    <p:sldId id="502" r:id="rId91"/>
    <p:sldId id="499" r:id="rId92"/>
    <p:sldId id="504" r:id="rId93"/>
    <p:sldId id="500" r:id="rId9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4" d="100"/>
          <a:sy n="74" d="100"/>
        </p:scale>
        <p:origin x="1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3/22/2017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3/22/2017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124174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29</a:t>
            </a:fld>
            <a:endParaRPr lang="en-US" smtClean="0"/>
          </a:p>
        </p:txBody>
      </p:sp>
    </p:spTree>
    <p:extLst>
      <p:ext uri="{BB962C8B-B14F-4D97-AF65-F5344CB8AC3E}">
        <p14:creationId xmlns:p14="http://schemas.microsoft.com/office/powerpoint/2010/main" val="268225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31</a:t>
            </a:fld>
            <a:endParaRPr lang="en-US" smtClean="0"/>
          </a:p>
        </p:txBody>
      </p:sp>
    </p:spTree>
    <p:extLst>
      <p:ext uri="{BB962C8B-B14F-4D97-AF65-F5344CB8AC3E}">
        <p14:creationId xmlns:p14="http://schemas.microsoft.com/office/powerpoint/2010/main" val="216290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33</a:t>
            </a:fld>
            <a:endParaRPr lang="en-US" smtClean="0"/>
          </a:p>
        </p:txBody>
      </p:sp>
    </p:spTree>
    <p:extLst>
      <p:ext uri="{BB962C8B-B14F-4D97-AF65-F5344CB8AC3E}">
        <p14:creationId xmlns:p14="http://schemas.microsoft.com/office/powerpoint/2010/main" val="342732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40</a:t>
            </a:fld>
            <a:endParaRPr lang="en-US" smtClean="0"/>
          </a:p>
        </p:txBody>
      </p:sp>
    </p:spTree>
    <p:extLst>
      <p:ext uri="{BB962C8B-B14F-4D97-AF65-F5344CB8AC3E}">
        <p14:creationId xmlns:p14="http://schemas.microsoft.com/office/powerpoint/2010/main" val="401521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41</a:t>
            </a:fld>
            <a:endParaRPr lang="en-US" smtClean="0"/>
          </a:p>
        </p:txBody>
      </p:sp>
    </p:spTree>
    <p:extLst>
      <p:ext uri="{BB962C8B-B14F-4D97-AF65-F5344CB8AC3E}">
        <p14:creationId xmlns:p14="http://schemas.microsoft.com/office/powerpoint/2010/main" val="323817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42</a:t>
            </a:fld>
            <a:endParaRPr lang="en-US" smtClean="0"/>
          </a:p>
        </p:txBody>
      </p:sp>
    </p:spTree>
    <p:extLst>
      <p:ext uri="{BB962C8B-B14F-4D97-AF65-F5344CB8AC3E}">
        <p14:creationId xmlns:p14="http://schemas.microsoft.com/office/powerpoint/2010/main" val="402801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43</a:t>
            </a:fld>
            <a:endParaRPr lang="en-US" smtClean="0"/>
          </a:p>
        </p:txBody>
      </p:sp>
    </p:spTree>
    <p:extLst>
      <p:ext uri="{BB962C8B-B14F-4D97-AF65-F5344CB8AC3E}">
        <p14:creationId xmlns:p14="http://schemas.microsoft.com/office/powerpoint/2010/main" val="17009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44</a:t>
            </a:fld>
            <a:endParaRPr lang="en-US" smtClean="0"/>
          </a:p>
        </p:txBody>
      </p:sp>
    </p:spTree>
    <p:extLst>
      <p:ext uri="{BB962C8B-B14F-4D97-AF65-F5344CB8AC3E}">
        <p14:creationId xmlns:p14="http://schemas.microsoft.com/office/powerpoint/2010/main" val="112133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46</a:t>
            </a:fld>
            <a:endParaRPr lang="en-US" smtClean="0"/>
          </a:p>
        </p:txBody>
      </p:sp>
    </p:spTree>
    <p:extLst>
      <p:ext uri="{BB962C8B-B14F-4D97-AF65-F5344CB8AC3E}">
        <p14:creationId xmlns:p14="http://schemas.microsoft.com/office/powerpoint/2010/main" val="194352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47</a:t>
            </a:fld>
            <a:endParaRPr lang="en-US" smtClean="0"/>
          </a:p>
        </p:txBody>
      </p:sp>
    </p:spTree>
    <p:extLst>
      <p:ext uri="{BB962C8B-B14F-4D97-AF65-F5344CB8AC3E}">
        <p14:creationId xmlns:p14="http://schemas.microsoft.com/office/powerpoint/2010/main" val="234856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9</a:t>
            </a:fld>
            <a:endParaRPr lang="en-US" smtClean="0"/>
          </a:p>
        </p:txBody>
      </p:sp>
    </p:spTree>
    <p:extLst>
      <p:ext uri="{BB962C8B-B14F-4D97-AF65-F5344CB8AC3E}">
        <p14:creationId xmlns:p14="http://schemas.microsoft.com/office/powerpoint/2010/main" val="372998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48</a:t>
            </a:fld>
            <a:endParaRPr lang="en-US" smtClean="0"/>
          </a:p>
        </p:txBody>
      </p:sp>
    </p:spTree>
    <p:extLst>
      <p:ext uri="{BB962C8B-B14F-4D97-AF65-F5344CB8AC3E}">
        <p14:creationId xmlns:p14="http://schemas.microsoft.com/office/powerpoint/2010/main" val="336293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49</a:t>
            </a:fld>
            <a:endParaRPr lang="en-US" smtClean="0"/>
          </a:p>
        </p:txBody>
      </p:sp>
    </p:spTree>
    <p:extLst>
      <p:ext uri="{BB962C8B-B14F-4D97-AF65-F5344CB8AC3E}">
        <p14:creationId xmlns:p14="http://schemas.microsoft.com/office/powerpoint/2010/main" val="2640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50</a:t>
            </a:fld>
            <a:endParaRPr lang="en-US" smtClean="0"/>
          </a:p>
        </p:txBody>
      </p:sp>
    </p:spTree>
    <p:extLst>
      <p:ext uri="{BB962C8B-B14F-4D97-AF65-F5344CB8AC3E}">
        <p14:creationId xmlns:p14="http://schemas.microsoft.com/office/powerpoint/2010/main" val="1639703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51</a:t>
            </a:fld>
            <a:endParaRPr lang="en-US" smtClean="0"/>
          </a:p>
        </p:txBody>
      </p:sp>
    </p:spTree>
    <p:extLst>
      <p:ext uri="{BB962C8B-B14F-4D97-AF65-F5344CB8AC3E}">
        <p14:creationId xmlns:p14="http://schemas.microsoft.com/office/powerpoint/2010/main" val="267430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54</a:t>
            </a:fld>
            <a:endParaRPr lang="en-US" smtClean="0"/>
          </a:p>
        </p:txBody>
      </p:sp>
    </p:spTree>
    <p:extLst>
      <p:ext uri="{BB962C8B-B14F-4D97-AF65-F5344CB8AC3E}">
        <p14:creationId xmlns:p14="http://schemas.microsoft.com/office/powerpoint/2010/main" val="120822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55</a:t>
            </a:fld>
            <a:endParaRPr lang="en-US" smtClean="0"/>
          </a:p>
        </p:txBody>
      </p:sp>
    </p:spTree>
    <p:extLst>
      <p:ext uri="{BB962C8B-B14F-4D97-AF65-F5344CB8AC3E}">
        <p14:creationId xmlns:p14="http://schemas.microsoft.com/office/powerpoint/2010/main" val="103110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56</a:t>
            </a:fld>
            <a:endParaRPr lang="en-US" smtClean="0"/>
          </a:p>
        </p:txBody>
      </p:sp>
    </p:spTree>
    <p:extLst>
      <p:ext uri="{BB962C8B-B14F-4D97-AF65-F5344CB8AC3E}">
        <p14:creationId xmlns:p14="http://schemas.microsoft.com/office/powerpoint/2010/main" val="51015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57</a:t>
            </a:fld>
            <a:endParaRPr lang="en-US" smtClean="0"/>
          </a:p>
        </p:txBody>
      </p:sp>
    </p:spTree>
    <p:extLst>
      <p:ext uri="{BB962C8B-B14F-4D97-AF65-F5344CB8AC3E}">
        <p14:creationId xmlns:p14="http://schemas.microsoft.com/office/powerpoint/2010/main" val="1599178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64</a:t>
            </a:fld>
            <a:endParaRPr lang="en-US"/>
          </a:p>
        </p:txBody>
      </p:sp>
    </p:spTree>
    <p:extLst>
      <p:ext uri="{BB962C8B-B14F-4D97-AF65-F5344CB8AC3E}">
        <p14:creationId xmlns:p14="http://schemas.microsoft.com/office/powerpoint/2010/main" val="122668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71</a:t>
            </a:fld>
            <a:endParaRPr lang="en-US"/>
          </a:p>
        </p:txBody>
      </p:sp>
    </p:spTree>
    <p:extLst>
      <p:ext uri="{BB962C8B-B14F-4D97-AF65-F5344CB8AC3E}">
        <p14:creationId xmlns:p14="http://schemas.microsoft.com/office/powerpoint/2010/main" val="14765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14</a:t>
            </a:fld>
            <a:endParaRPr lang="en-US" smtClean="0"/>
          </a:p>
        </p:txBody>
      </p:sp>
    </p:spTree>
    <p:extLst>
      <p:ext uri="{BB962C8B-B14F-4D97-AF65-F5344CB8AC3E}">
        <p14:creationId xmlns:p14="http://schemas.microsoft.com/office/powerpoint/2010/main" val="212095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72</a:t>
            </a:fld>
            <a:endParaRPr lang="en-US"/>
          </a:p>
        </p:txBody>
      </p:sp>
    </p:spTree>
    <p:extLst>
      <p:ext uri="{BB962C8B-B14F-4D97-AF65-F5344CB8AC3E}">
        <p14:creationId xmlns:p14="http://schemas.microsoft.com/office/powerpoint/2010/main" val="332643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73</a:t>
            </a:fld>
            <a:endParaRPr lang="en-US"/>
          </a:p>
        </p:txBody>
      </p:sp>
    </p:spTree>
    <p:extLst>
      <p:ext uri="{BB962C8B-B14F-4D97-AF65-F5344CB8AC3E}">
        <p14:creationId xmlns:p14="http://schemas.microsoft.com/office/powerpoint/2010/main" val="2959110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74</a:t>
            </a:fld>
            <a:endParaRPr lang="en-US"/>
          </a:p>
        </p:txBody>
      </p:sp>
    </p:spTree>
    <p:extLst>
      <p:ext uri="{BB962C8B-B14F-4D97-AF65-F5344CB8AC3E}">
        <p14:creationId xmlns:p14="http://schemas.microsoft.com/office/powerpoint/2010/main" val="599119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82</a:t>
            </a:fld>
            <a:endParaRPr lang="en-US"/>
          </a:p>
        </p:txBody>
      </p:sp>
    </p:spTree>
    <p:extLst>
      <p:ext uri="{BB962C8B-B14F-4D97-AF65-F5344CB8AC3E}">
        <p14:creationId xmlns:p14="http://schemas.microsoft.com/office/powerpoint/2010/main" val="3245122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393516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15</a:t>
            </a:fld>
            <a:endParaRPr lang="en-US" smtClean="0"/>
          </a:p>
        </p:txBody>
      </p:sp>
    </p:spTree>
    <p:extLst>
      <p:ext uri="{BB962C8B-B14F-4D97-AF65-F5344CB8AC3E}">
        <p14:creationId xmlns:p14="http://schemas.microsoft.com/office/powerpoint/2010/main" val="77087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19</a:t>
            </a:fld>
            <a:endParaRPr lang="en-US" smtClean="0"/>
          </a:p>
        </p:txBody>
      </p:sp>
    </p:spTree>
    <p:extLst>
      <p:ext uri="{BB962C8B-B14F-4D97-AF65-F5344CB8AC3E}">
        <p14:creationId xmlns:p14="http://schemas.microsoft.com/office/powerpoint/2010/main" val="79319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25</a:t>
            </a:fld>
            <a:endParaRPr lang="en-US"/>
          </a:p>
        </p:txBody>
      </p:sp>
    </p:spTree>
    <p:extLst>
      <p:ext uri="{BB962C8B-B14F-4D97-AF65-F5344CB8AC3E}">
        <p14:creationId xmlns:p14="http://schemas.microsoft.com/office/powerpoint/2010/main" val="170500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26</a:t>
            </a:fld>
            <a:endParaRPr lang="en-US" smtClean="0"/>
          </a:p>
        </p:txBody>
      </p:sp>
    </p:spTree>
    <p:extLst>
      <p:ext uri="{BB962C8B-B14F-4D97-AF65-F5344CB8AC3E}">
        <p14:creationId xmlns:p14="http://schemas.microsoft.com/office/powerpoint/2010/main" val="316956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27</a:t>
            </a:fld>
            <a:endParaRPr lang="en-US" smtClean="0"/>
          </a:p>
        </p:txBody>
      </p:sp>
    </p:spTree>
    <p:extLst>
      <p:ext uri="{BB962C8B-B14F-4D97-AF65-F5344CB8AC3E}">
        <p14:creationId xmlns:p14="http://schemas.microsoft.com/office/powerpoint/2010/main" val="151060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28</a:t>
            </a:fld>
            <a:endParaRPr lang="en-US" smtClean="0"/>
          </a:p>
        </p:txBody>
      </p:sp>
    </p:spTree>
    <p:extLst>
      <p:ext uri="{BB962C8B-B14F-4D97-AF65-F5344CB8AC3E}">
        <p14:creationId xmlns:p14="http://schemas.microsoft.com/office/powerpoint/2010/main" val="419339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3/22/2017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3/22/2017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3/22/2017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3/22/2017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3/22/2017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3/22/2017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3/22/2017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3/22/2017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3/22/2017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3/22/2017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3/22/2017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12.jpe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ingapore49.icann.org/en/schedule/wed-dnssec/presentation-dnssec-deployment-cn-26mar14-en.pd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internetsociety.org/deploy360/resources/how-to-sign-your-domain-with-dnssec-using-godaddy-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iis.se/english/domains/tech/recommendations-for-dnssec-deploy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Implementation </a:t>
            </a:r>
            <a:r>
              <a:rPr lang="en-US" dirty="0"/>
              <a:t>Considerations and Risk </a:t>
            </a:r>
            <a:r>
              <a:rPr lang="en-US" dirty="0" smtClean="0"/>
              <a:t>Analysis</a:t>
            </a:r>
            <a:endParaRPr lang="en-US" sz="1800" dirty="0" smtClean="0"/>
          </a:p>
        </p:txBody>
      </p:sp>
      <p:sp>
        <p:nvSpPr>
          <p:cNvPr id="3" name="Subtitle 2"/>
          <p:cNvSpPr>
            <a:spLocks noGrp="1"/>
          </p:cNvSpPr>
          <p:nvPr>
            <p:ph type="subTitle" idx="1"/>
          </p:nvPr>
        </p:nvSpPr>
        <p:spPr/>
        <p:txBody>
          <a:bodyPr rtlCol="0">
            <a:normAutofit lnSpcReduction="10000"/>
          </a:bodyPr>
          <a:lstStyle/>
          <a:p>
            <a:pPr>
              <a:lnSpc>
                <a:spcPct val="80000"/>
              </a:lnSpc>
            </a:pPr>
            <a:r>
              <a:rPr lang="en-US" altLang="en-US" dirty="0" err="1"/>
              <a:t>SaudiNIC</a:t>
            </a:r>
            <a:endParaRPr lang="en-US" altLang="en-US" dirty="0"/>
          </a:p>
          <a:p>
            <a:pPr>
              <a:lnSpc>
                <a:spcPct val="80000"/>
              </a:lnSpc>
            </a:pPr>
            <a:r>
              <a:rPr lang="en-US" altLang="en-US" dirty="0"/>
              <a:t>Riyadh, Saudi Arabia</a:t>
            </a:r>
          </a:p>
          <a:p>
            <a:pPr>
              <a:lnSpc>
                <a:spcPct val="80000"/>
              </a:lnSpc>
            </a:pPr>
            <a:r>
              <a:rPr lang="en-US" altLang="en-US" dirty="0"/>
              <a:t>May 2017</a:t>
            </a:r>
          </a:p>
          <a:p>
            <a:pPr>
              <a:lnSpc>
                <a:spcPct val="80000"/>
              </a:lnSpc>
            </a:pPr>
            <a:r>
              <a:rPr lang="en-US" altLang="en-US" dirty="0" smtClean="0"/>
              <a:t>richard.lamb@icann.org</a:t>
            </a:r>
            <a:endParaRPr lang="en-US" altLang="en-US" dirty="0"/>
          </a:p>
        </p:txBody>
      </p:sp>
      <p:pic>
        <p:nvPicPr>
          <p:cNvPr id="7" name="Picture 6"/>
          <p:cNvPicPr>
            <a:picLocks noChangeAspect="1" noChangeArrowheads="1"/>
          </p:cNvPicPr>
          <p:nvPr/>
        </p:nvPicPr>
        <p:blipFill>
          <a:blip r:embed="rId2"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Reliable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Keep design simple</a:t>
            </a:r>
          </a:p>
          <a:p>
            <a:r>
              <a:rPr lang="en-US" dirty="0">
                <a:latin typeface="Times New Roman" panose="02020603050405020304" pitchFamily="18" charset="0"/>
                <a:cs typeface="Times New Roman" panose="02020603050405020304" pitchFamily="18" charset="0"/>
              </a:rPr>
              <a:t>Monitoring – DNSSEC is time sensitive!</a:t>
            </a:r>
          </a:p>
          <a:p>
            <a:r>
              <a:rPr lang="en-US" dirty="0">
                <a:latin typeface="Times New Roman" panose="02020603050405020304" pitchFamily="18" charset="0"/>
                <a:cs typeface="Times New Roman" panose="02020603050405020304" pitchFamily="18" charset="0"/>
              </a:rPr>
              <a:t>People – develop checklists and documentation</a:t>
            </a:r>
          </a:p>
          <a:p>
            <a:endParaRPr lang="en-US" dirty="0"/>
          </a:p>
        </p:txBody>
      </p:sp>
    </p:spTree>
    <p:extLst>
      <p:ext uri="{BB962C8B-B14F-4D97-AF65-F5344CB8AC3E}">
        <p14:creationId xmlns:p14="http://schemas.microsoft.com/office/powerpoint/2010/main" val="247978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scoreboard.verisignlabs.com/count-trace.png"/>
          <p:cNvPicPr>
            <a:picLocks noChangeAspect="1" noChangeArrowheads="1"/>
          </p:cNvPicPr>
          <p:nvPr/>
        </p:nvPicPr>
        <p:blipFill>
          <a:blip r:embed="rId3" cstate="print">
            <a:lum bright="40000"/>
          </a:blip>
          <a:srcRect/>
          <a:stretch>
            <a:fillRect/>
          </a:stretch>
        </p:blipFill>
        <p:spPr bwMode="auto">
          <a:xfrm>
            <a:off x="974190" y="762000"/>
            <a:ext cx="8169810" cy="6096000"/>
          </a:xfrm>
          <a:prstGeom prst="rect">
            <a:avLst/>
          </a:prstGeom>
          <a:noFill/>
        </p:spPr>
      </p:pic>
      <p:pic>
        <p:nvPicPr>
          <p:cNvPr id="38914" name="Picture 2" descr="http://dnssec-deployment.icann.org/dctld/hist.png"/>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a:off x="2133600" y="838200"/>
            <a:ext cx="6096000" cy="4572000"/>
          </a:xfrm>
          <a:prstGeom prst="rect">
            <a:avLst/>
          </a:prstGeom>
          <a:noFill/>
        </p:spPr>
      </p:pic>
      <p:sp>
        <p:nvSpPr>
          <p:cNvPr id="2" name="Title 1"/>
          <p:cNvSpPr>
            <a:spLocks noGrp="1"/>
          </p:cNvSpPr>
          <p:nvPr>
            <p:ph type="title"/>
          </p:nvPr>
        </p:nvSpPr>
        <p:spPr>
          <a:xfrm>
            <a:off x="381000" y="457200"/>
            <a:ext cx="8382000" cy="792162"/>
          </a:xfrm>
        </p:spPr>
        <p:txBody>
          <a:bodyPr>
            <a:noAutofit/>
          </a:bodyPr>
          <a:lstStyle/>
          <a:p>
            <a:pPr algn="ctr"/>
            <a:r>
              <a:rPr lang="en-US" sz="4000" b="1" dirty="0" smtClean="0"/>
              <a:t>DNSSEC: We have passed the point of no return</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Fast pace of deployment at the TLD level	</a:t>
            </a:r>
          </a:p>
          <a:p>
            <a:r>
              <a:rPr lang="en-US" dirty="0" smtClean="0"/>
              <a:t>Deployed at root</a:t>
            </a:r>
          </a:p>
          <a:p>
            <a:r>
              <a:rPr lang="en-US" dirty="0" smtClean="0"/>
              <a:t>Supported by software</a:t>
            </a:r>
          </a:p>
          <a:p>
            <a:r>
              <a:rPr lang="en-US" dirty="0" smtClean="0"/>
              <a:t>Growing support by ISPs</a:t>
            </a:r>
          </a:p>
          <a:p>
            <a:r>
              <a:rPr lang="en-US" dirty="0" smtClean="0"/>
              <a:t>Required by new </a:t>
            </a:r>
            <a:r>
              <a:rPr lang="en-US" dirty="0" err="1" smtClean="0"/>
              <a:t>gTLDs</a:t>
            </a:r>
            <a:endParaRPr lang="en-US" dirty="0" smtClean="0"/>
          </a:p>
          <a:p>
            <a:pPr>
              <a:buNone/>
            </a:pPr>
            <a:endParaRPr lang="en-US" dirty="0" smtClean="0"/>
          </a:p>
          <a:p>
            <a:pPr>
              <a:buNone/>
            </a:pPr>
            <a:r>
              <a:rPr lang="en-US" dirty="0" smtClean="0">
                <a:sym typeface="Wingdings" pitchFamily="2" charset="2"/>
              </a:rPr>
              <a:t> </a:t>
            </a:r>
            <a:r>
              <a:rPr lang="en-US" dirty="0" smtClean="0"/>
              <a:t>Inevitable widespread deployment across core Internet infrastructure</a:t>
            </a:r>
          </a:p>
        </p:txBody>
      </p:sp>
    </p:spTree>
    <p:extLst>
      <p:ext uri="{BB962C8B-B14F-4D97-AF65-F5344CB8AC3E}">
        <p14:creationId xmlns:p14="http://schemas.microsoft.com/office/powerpoint/2010/main" val="3439095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extLst>
      <p:ext uri="{BB962C8B-B14F-4D97-AF65-F5344CB8AC3E}">
        <p14:creationId xmlns:p14="http://schemas.microsoft.com/office/powerpoint/2010/main" val="769643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in security</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3960827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t>How do I sign a zone?</a:t>
            </a:r>
            <a:endParaRPr lang="en-US" b="1" dirty="0"/>
          </a:p>
        </p:txBody>
      </p:sp>
    </p:spTree>
    <p:extLst>
      <p:ext uri="{BB962C8B-B14F-4D97-AF65-F5344CB8AC3E}">
        <p14:creationId xmlns:p14="http://schemas.microsoft.com/office/powerpoint/2010/main" val="2084532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dirty="0"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199"/>
            <a:ext cx="8686800" cy="513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p:spPr>
        <p:txBody>
          <a:bodyPr/>
          <a:lstStyle/>
          <a:p>
            <a:r>
              <a:rPr lang="en-US" sz="4000" dirty="0" smtClean="0"/>
              <a:t>Physical – Tamper Evident Packaging</a:t>
            </a:r>
          </a:p>
        </p:txBody>
      </p:sp>
    </p:spTree>
    <p:extLst>
      <p:ext uri="{BB962C8B-B14F-4D97-AF65-F5344CB8AC3E}">
        <p14:creationId xmlns:p14="http://schemas.microsoft.com/office/powerpoint/2010/main" val="2468151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it</a:t>
            </a:r>
            <a:endParaRPr lang="en-US" dirty="0"/>
          </a:p>
        </p:txBody>
      </p:sp>
      <p:sp>
        <p:nvSpPr>
          <p:cNvPr id="3" name="Content Placeholder 2"/>
          <p:cNvSpPr>
            <a:spLocks noGrp="1"/>
          </p:cNvSpPr>
          <p:nvPr>
            <p:ph idx="1"/>
          </p:nvPr>
        </p:nvSpPr>
        <p:spPr>
          <a:xfrm>
            <a:off x="228600" y="1524000"/>
            <a:ext cx="8686800" cy="533400"/>
          </a:xfrm>
        </p:spPr>
        <p:txBody>
          <a:bodyPr>
            <a:normAutofit/>
          </a:bodyPr>
          <a:lstStyle/>
          <a:p>
            <a:pPr marL="0" indent="0">
              <a:buNone/>
            </a:pPr>
            <a:r>
              <a:rPr lang="en-US" sz="2800" b="1" dirty="0" err="1"/>
              <a:t>d</a:t>
            </a:r>
            <a:r>
              <a:rPr lang="en-US" sz="2800" b="1" dirty="0" err="1" smtClean="0"/>
              <a:t>nssec-signzone</a:t>
            </a:r>
            <a:r>
              <a:rPr lang="en-US" sz="2800" b="1" dirty="0" smtClean="0"/>
              <a:t> </a:t>
            </a:r>
            <a:r>
              <a:rPr lang="en-US" sz="2800" b="1" dirty="0" err="1" smtClean="0"/>
              <a:t>mydomain.zone</a:t>
            </a:r>
            <a:r>
              <a:rPr lang="en-US" sz="2800" b="1" dirty="0" smtClean="0"/>
              <a:t> </a:t>
            </a:r>
            <a:r>
              <a:rPr lang="en-US" sz="2800" b="1" dirty="0" err="1" smtClean="0"/>
              <a:t>mydomain.zone.signed</a:t>
            </a:r>
            <a:endParaRPr lang="en-US" sz="2800" b="1" dirty="0"/>
          </a:p>
        </p:txBody>
      </p:sp>
      <p:sp>
        <p:nvSpPr>
          <p:cNvPr id="5" name="Rounded Rectangular Callout 4"/>
          <p:cNvSpPr/>
          <p:nvPr/>
        </p:nvSpPr>
        <p:spPr>
          <a:xfrm>
            <a:off x="228600" y="3733800"/>
            <a:ext cx="8305800" cy="2743200"/>
          </a:xfrm>
          <a:prstGeom prst="wedgeRoundRectCallout">
            <a:avLst>
              <a:gd name="adj1" fmla="val 33274"/>
              <a:gd name="adj2" fmla="val -11343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ourier" pitchFamily="49" charset="0"/>
              </a:rPr>
              <a:t>www.abc.com. IN A 192.101.186.125</a:t>
            </a:r>
          </a:p>
          <a:p>
            <a:r>
              <a:rPr lang="en-US" sz="2400" b="1" dirty="0" smtClean="0">
                <a:solidFill>
                  <a:schemeClr val="tx1"/>
                </a:solidFill>
                <a:latin typeface="Courier" pitchFamily="49" charset="0"/>
              </a:rPr>
              <a:t>            IN </a:t>
            </a:r>
            <a:r>
              <a:rPr lang="en-US" sz="2400" b="1" dirty="0">
                <a:solidFill>
                  <a:schemeClr val="tx1"/>
                </a:solidFill>
                <a:latin typeface="Courier" pitchFamily="49" charset="0"/>
              </a:rPr>
              <a:t>RRSIG A 8 </a:t>
            </a:r>
            <a:r>
              <a:rPr lang="en-US" sz="2400" b="1" dirty="0" smtClean="0">
                <a:solidFill>
                  <a:schemeClr val="tx1"/>
                </a:solidFill>
                <a:latin typeface="Courier" pitchFamily="49" charset="0"/>
              </a:rPr>
              <a:t>3 3600 </a:t>
            </a:r>
            <a:r>
              <a:rPr lang="en-US" sz="2400" b="1" dirty="0" smtClean="0">
                <a:solidFill>
                  <a:srgbClr val="FF0000"/>
                </a:solidFill>
                <a:latin typeface="Courier" pitchFamily="49" charset="0"/>
              </a:rPr>
              <a:t>20130926030000</a:t>
            </a:r>
            <a:r>
              <a:rPr lang="en-US" sz="2400" b="1" dirty="0" smtClean="0">
                <a:solidFill>
                  <a:schemeClr val="tx1"/>
                </a:solidFill>
                <a:latin typeface="Courier" pitchFamily="49" charset="0"/>
              </a:rPr>
              <a:t> 20130909030000 </a:t>
            </a:r>
            <a:r>
              <a:rPr lang="en-US" sz="2400" b="1" dirty="0">
                <a:solidFill>
                  <a:schemeClr val="tx1"/>
                </a:solidFill>
                <a:latin typeface="Courier" pitchFamily="49" charset="0"/>
              </a:rPr>
              <a:t>32799 </a:t>
            </a:r>
            <a:r>
              <a:rPr lang="en-US" sz="2400" b="1" dirty="0" smtClean="0">
                <a:solidFill>
                  <a:schemeClr val="tx1"/>
                </a:solidFill>
                <a:latin typeface="Courier" pitchFamily="49" charset="0"/>
              </a:rPr>
              <a:t>www.abc.com. N7upFHNplnIiXAEMOTefeuJrwymNxF 8D6/poAoRVDThHVOnXniaIj2WuGVbCGvUMjayDhVNk9vAQtVHUIAnxZXsIlP4ZbtIgtZ/hbTKByySx1Y0u9aRD1ik</a:t>
            </a:r>
            <a:r>
              <a:rPr lang="en-US" sz="2400" b="1" dirty="0">
                <a:solidFill>
                  <a:schemeClr val="tx1"/>
                </a:solidFill>
                <a:latin typeface="Courier" pitchFamily="49" charset="0"/>
              </a:rPr>
              <a:t>=</a:t>
            </a:r>
          </a:p>
        </p:txBody>
      </p:sp>
      <p:sp>
        <p:nvSpPr>
          <p:cNvPr id="4" name="Rounded Rectangular Callout 3"/>
          <p:cNvSpPr/>
          <p:nvPr/>
        </p:nvSpPr>
        <p:spPr>
          <a:xfrm>
            <a:off x="708074" y="2614246"/>
            <a:ext cx="6683326" cy="685800"/>
          </a:xfrm>
          <a:prstGeom prst="wedgeRoundRectCallout">
            <a:avLst>
              <a:gd name="adj1" fmla="val -4438"/>
              <a:gd name="adj2" fmla="val -1295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pitchFamily="49" charset="0"/>
              </a:rPr>
              <a:t>www.abc.com. IN A 192.101.186.125</a:t>
            </a:r>
            <a:endParaRPr lang="en-US" sz="2400" b="1" dirty="0">
              <a:solidFill>
                <a:schemeClr val="tx1"/>
              </a:solidFill>
              <a:latin typeface="Courier" pitchFamily="49" charset="0"/>
            </a:endParaRPr>
          </a:p>
        </p:txBody>
      </p:sp>
    </p:spTree>
    <p:extLst>
      <p:ext uri="{BB962C8B-B14F-4D97-AF65-F5344CB8AC3E}">
        <p14:creationId xmlns:p14="http://schemas.microsoft.com/office/powerpoint/2010/main" val="3402557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dirty="0" smtClean="0"/>
              <a:t>Local regulations may determine algorithm</a:t>
            </a:r>
          </a:p>
          <a:p>
            <a:pPr lvl="1" eaLnBrk="1" hangingPunct="1"/>
            <a:r>
              <a:rPr lang="en-US" dirty="0" smtClean="0"/>
              <a:t>GOST </a:t>
            </a:r>
          </a:p>
          <a:p>
            <a:pPr lvl="1" eaLnBrk="1" hangingPunct="1"/>
            <a:r>
              <a:rPr lang="en-US" dirty="0" smtClean="0"/>
              <a:t>DSA</a:t>
            </a:r>
          </a:p>
          <a:p>
            <a:pPr eaLnBrk="1" hangingPunct="1"/>
            <a:r>
              <a:rPr lang="en-US" dirty="0" smtClean="0"/>
              <a:t>Network limitations</a:t>
            </a:r>
          </a:p>
          <a:p>
            <a:pPr lvl="1" eaLnBrk="1" hangingPunct="1"/>
            <a:r>
              <a:rPr lang="en-US" dirty="0" smtClean="0"/>
              <a:t>Fragmentation means shorter key length is better</a:t>
            </a:r>
          </a:p>
          <a:p>
            <a:pPr lvl="1" eaLnBrk="1" hangingPunct="1"/>
            <a:r>
              <a:rPr lang="en-US" dirty="0" smtClean="0"/>
              <a:t>ZSK may be shorter since it gets rolled often</a:t>
            </a:r>
          </a:p>
          <a:p>
            <a:pPr lvl="1" eaLnBrk="1" hangingPunct="1"/>
            <a:r>
              <a:rPr lang="en-US" dirty="0" smtClean="0"/>
              <a:t>Elliptical is ideal – but not commonplace</a:t>
            </a:r>
          </a:p>
          <a:p>
            <a:pPr eaLnBrk="1" hangingPunct="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dirty="0" smtClean="0"/>
              <a:t>FIPS 140-2 Level 3</a:t>
            </a:r>
          </a:p>
          <a:p>
            <a:pPr lvl="1" eaLnBrk="1" hangingPunct="1"/>
            <a:r>
              <a:rPr lang="en-US" sz="2000" dirty="0" smtClean="0"/>
              <a:t>Sun SCA6000 (~30000 RSA 1024/sec)  ~$10000 (was $1000!!)</a:t>
            </a:r>
          </a:p>
          <a:p>
            <a:pPr lvl="1" eaLnBrk="1" hangingPunct="1"/>
            <a:r>
              <a:rPr lang="en-US" sz="2000" dirty="0" smtClean="0"/>
              <a:t>Thales/</a:t>
            </a:r>
            <a:r>
              <a:rPr lang="en-US" sz="2000" dirty="0" err="1" smtClean="0"/>
              <a:t>Ncipher</a:t>
            </a:r>
            <a:r>
              <a:rPr lang="en-US" sz="2000" dirty="0" smtClean="0"/>
              <a:t> </a:t>
            </a:r>
            <a:r>
              <a:rPr lang="en-US" sz="2000" dirty="0" err="1" smtClean="0"/>
              <a:t>nshield</a:t>
            </a:r>
            <a:r>
              <a:rPr lang="en-US" sz="2000" dirty="0" smtClean="0"/>
              <a:t> (~500 RSA 1024/sec) ~$15000</a:t>
            </a:r>
          </a:p>
          <a:p>
            <a:pPr lvl="1" eaLnBrk="1" hangingPunct="1"/>
            <a:r>
              <a:rPr lang="en-US" sz="2000" dirty="0" err="1" smtClean="0"/>
              <a:t>Ultimaco</a:t>
            </a:r>
            <a:endParaRPr lang="en-US" sz="2400" dirty="0" smtClean="0"/>
          </a:p>
          <a:p>
            <a:pPr eaLnBrk="1" hangingPunct="1"/>
            <a:r>
              <a:rPr lang="en-US" sz="2400" dirty="0" smtClean="0"/>
              <a:t>FIPS 140-2 Level 4</a:t>
            </a:r>
          </a:p>
          <a:p>
            <a:pPr lvl="1" eaLnBrk="1" hangingPunct="1"/>
            <a:r>
              <a:rPr lang="en-US" sz="2000" dirty="0" smtClean="0"/>
              <a:t>AEP </a:t>
            </a:r>
            <a:r>
              <a:rPr lang="en-US" sz="2000" dirty="0" err="1" smtClean="0"/>
              <a:t>Keyper</a:t>
            </a:r>
            <a:r>
              <a:rPr lang="en-US" sz="2000" dirty="0" smtClean="0"/>
              <a:t> (~1200 RSA 1024/sec) ~$15000</a:t>
            </a:r>
          </a:p>
          <a:p>
            <a:pPr lvl="1" eaLnBrk="1" hangingPunct="1"/>
            <a:r>
              <a:rPr lang="en-US" sz="2000" dirty="0" smtClean="0"/>
              <a:t>IBM 4765 (~1000 RSA 1024/sec) ~$9000</a:t>
            </a:r>
          </a:p>
          <a:p>
            <a:pPr eaLnBrk="1" hangingPunct="1"/>
            <a:r>
              <a:rPr lang="en-US" sz="2400" dirty="0" smtClean="0"/>
              <a:t>Recognized by your national certification authority</a:t>
            </a:r>
          </a:p>
          <a:p>
            <a:pPr lvl="1" eaLnBrk="1" hangingPunct="1"/>
            <a:r>
              <a:rPr lang="en-US" sz="2000" dirty="0" err="1" smtClean="0"/>
              <a:t>Kryptus</a:t>
            </a:r>
            <a:r>
              <a:rPr lang="en-US" sz="2000" dirty="0" smtClean="0"/>
              <a:t> (Brazil) ~ $2500</a:t>
            </a:r>
          </a:p>
          <a:p>
            <a:pPr lvl="1" eaLnBrk="1" hangingPunct="1"/>
            <a:endParaRPr lang="en-US" sz="2400" dirty="0" smtClean="0"/>
          </a:p>
          <a:p>
            <a:pPr eaLnBrk="1" hangingPunct="1">
              <a:buFont typeface="Arial" charset="0"/>
              <a:buNone/>
            </a:pPr>
            <a:r>
              <a:rPr lang="en-US" sz="1800" dirty="0" smtClean="0"/>
              <a:t>Study:</a:t>
            </a:r>
            <a:r>
              <a:rPr lang="en-US" sz="1800" dirty="0" smtClean="0">
                <a:hlinkClick r:id="rId2"/>
              </a:rPr>
              <a:t> http://www.opendnssec.org/wp-content/uploads/2011/01/A-Review-of-Hardware-Security-Modules-Fall-2010.pdf</a:t>
            </a:r>
            <a:endParaRPr lang="en-US" sz="1800" dirty="0" smtClean="0"/>
          </a:p>
          <a:p>
            <a:pPr lvl="1" eaLnBrk="1" hangingPunct="1"/>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94" y="59875"/>
            <a:ext cx="8229600" cy="1143000"/>
          </a:xfrm>
        </p:spPr>
        <p:txBody>
          <a:bodyPr/>
          <a:lstStyle/>
          <a:p>
            <a:r>
              <a:rPr lang="en-US" dirty="0" smtClean="0"/>
              <a:t>One way to do this</a:t>
            </a:r>
            <a:endParaRPr lang="en-US" dirty="0"/>
          </a:p>
        </p:txBody>
      </p:sp>
      <p:sp>
        <p:nvSpPr>
          <p:cNvPr id="4" name="TextBox 3"/>
          <p:cNvSpPr txBox="1"/>
          <p:nvPr/>
        </p:nvSpPr>
        <p:spPr>
          <a:xfrm>
            <a:off x="1611337" y="3352800"/>
            <a:ext cx="1905000" cy="461665"/>
          </a:xfrm>
          <a:prstGeom prst="rect">
            <a:avLst/>
          </a:prstGeom>
          <a:noFill/>
          <a:ln w="38100">
            <a:solidFill>
              <a:schemeClr val="tx1"/>
            </a:solidFill>
          </a:ln>
        </p:spPr>
        <p:txBody>
          <a:bodyPr wrap="square" rtlCol="0">
            <a:spAutoFit/>
          </a:bodyPr>
          <a:lstStyle/>
          <a:p>
            <a:r>
              <a:rPr lang="en-US" sz="2400" dirty="0" err="1" smtClean="0"/>
              <a:t>nameserver</a:t>
            </a:r>
            <a:endParaRPr lang="en-US" sz="2400" dirty="0"/>
          </a:p>
        </p:txBody>
      </p:sp>
      <p:grpSp>
        <p:nvGrpSpPr>
          <p:cNvPr id="7" name="Group 6"/>
          <p:cNvGrpSpPr/>
          <p:nvPr/>
        </p:nvGrpSpPr>
        <p:grpSpPr>
          <a:xfrm>
            <a:off x="1203374" y="4235733"/>
            <a:ext cx="2743200" cy="1772825"/>
            <a:chOff x="1600200" y="3779595"/>
            <a:chExt cx="2743200" cy="1772825"/>
          </a:xfrm>
        </p:grpSpPr>
        <p:sp>
          <p:nvSpPr>
            <p:cNvPr id="5" name="Flowchart: Magnetic Disk 4"/>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029200"/>
              <a:ext cx="2743200" cy="523220"/>
            </a:xfrm>
            <a:prstGeom prst="rect">
              <a:avLst/>
            </a:prstGeom>
            <a:noFill/>
            <a:ln w="38100">
              <a:noFill/>
            </a:ln>
          </p:spPr>
          <p:txBody>
            <a:bodyPr wrap="square" rtlCol="0">
              <a:spAutoFit/>
            </a:bodyPr>
            <a:lstStyle/>
            <a:p>
              <a:pPr algn="ctr"/>
              <a:r>
                <a:rPr lang="en-US" sz="2800" dirty="0" err="1"/>
                <a:t>m</a:t>
              </a:r>
              <a:r>
                <a:rPr lang="en-US" sz="2800" dirty="0" err="1" smtClean="0"/>
                <a:t>ydomain.zone</a:t>
              </a:r>
              <a:endParaRPr lang="en-US" sz="2800" dirty="0"/>
            </a:p>
          </p:txBody>
        </p:sp>
      </p:grpSp>
      <p:sp>
        <p:nvSpPr>
          <p:cNvPr id="8" name="TextBox 7"/>
          <p:cNvSpPr txBox="1"/>
          <p:nvPr/>
        </p:nvSpPr>
        <p:spPr>
          <a:xfrm>
            <a:off x="4874456" y="3332069"/>
            <a:ext cx="1905000" cy="523220"/>
          </a:xfrm>
          <a:prstGeom prst="rect">
            <a:avLst/>
          </a:prstGeom>
          <a:noFill/>
          <a:ln w="38100">
            <a:solidFill>
              <a:schemeClr val="tx1"/>
            </a:solidFill>
          </a:ln>
        </p:spPr>
        <p:txBody>
          <a:bodyPr wrap="square" rtlCol="0">
            <a:spAutoFit/>
          </a:bodyPr>
          <a:lstStyle/>
          <a:p>
            <a:pPr algn="ctr"/>
            <a:r>
              <a:rPr lang="en-US" sz="2800" dirty="0" smtClean="0"/>
              <a:t>signer</a:t>
            </a:r>
            <a:endParaRPr lang="en-US" sz="2800" dirty="0"/>
          </a:p>
        </p:txBody>
      </p:sp>
      <p:grpSp>
        <p:nvGrpSpPr>
          <p:cNvPr id="9" name="Group 8"/>
          <p:cNvGrpSpPr/>
          <p:nvPr/>
        </p:nvGrpSpPr>
        <p:grpSpPr>
          <a:xfrm>
            <a:off x="4060288" y="4130115"/>
            <a:ext cx="3886200" cy="1772825"/>
            <a:chOff x="1181100" y="3779595"/>
            <a:chExt cx="3886200" cy="1772825"/>
          </a:xfrm>
        </p:grpSpPr>
        <p:sp>
          <p:nvSpPr>
            <p:cNvPr id="10" name="Flowchart: Magnetic Disk 9"/>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81100" y="5029200"/>
              <a:ext cx="3886200" cy="523220"/>
            </a:xfrm>
            <a:prstGeom prst="rect">
              <a:avLst/>
            </a:prstGeom>
            <a:noFill/>
            <a:ln w="38100">
              <a:noFill/>
            </a:ln>
          </p:spPr>
          <p:txBody>
            <a:bodyPr wrap="square" rtlCol="0">
              <a:spAutoFit/>
            </a:bodyPr>
            <a:lstStyle/>
            <a:p>
              <a:pPr algn="ctr"/>
              <a:r>
                <a:rPr lang="en-US" sz="2800" dirty="0" err="1" smtClean="0"/>
                <a:t>mydomain.zone.signed</a:t>
              </a:r>
              <a:endParaRPr lang="en-US" sz="2800" dirty="0"/>
            </a:p>
          </p:txBody>
        </p:sp>
      </p:grpSp>
      <p:sp>
        <p:nvSpPr>
          <p:cNvPr id="13" name="Flowchart: Magnetic Disk 12"/>
          <p:cNvSpPr/>
          <p:nvPr/>
        </p:nvSpPr>
        <p:spPr>
          <a:xfrm>
            <a:off x="5258973" y="1733499"/>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55356" y="1231468"/>
            <a:ext cx="2743200" cy="523220"/>
          </a:xfrm>
          <a:prstGeom prst="rect">
            <a:avLst/>
          </a:prstGeom>
          <a:noFill/>
          <a:ln w="38100">
            <a:noFill/>
          </a:ln>
        </p:spPr>
        <p:txBody>
          <a:bodyPr wrap="square" rtlCol="0">
            <a:spAutoFit/>
          </a:bodyPr>
          <a:lstStyle/>
          <a:p>
            <a:pPr algn="ctr"/>
            <a:r>
              <a:rPr lang="en-US" sz="2800" dirty="0" smtClean="0"/>
              <a:t>keys</a:t>
            </a:r>
            <a:endParaRPr lang="en-US" sz="2800" dirty="0"/>
          </a:p>
        </p:txBody>
      </p:sp>
      <p:sp>
        <p:nvSpPr>
          <p:cNvPr id="15" name="Cloud 14"/>
          <p:cNvSpPr/>
          <p:nvPr/>
        </p:nvSpPr>
        <p:spPr>
          <a:xfrm>
            <a:off x="7467600" y="2597317"/>
            <a:ext cx="1219200" cy="183899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4" idx="3"/>
            <a:endCxn id="8" idx="1"/>
          </p:cNvCxnSpPr>
          <p:nvPr/>
        </p:nvCxnSpPr>
        <p:spPr>
          <a:xfrm>
            <a:off x="3516337" y="3583633"/>
            <a:ext cx="1358119" cy="10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p:cNvCxnSpPr>
          <p:nvPr/>
        </p:nvCxnSpPr>
        <p:spPr>
          <a:xfrm>
            <a:off x="6779456" y="3593679"/>
            <a:ext cx="688144" cy="20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3"/>
            <a:endCxn id="8" idx="0"/>
          </p:cNvCxnSpPr>
          <p:nvPr/>
        </p:nvCxnSpPr>
        <p:spPr>
          <a:xfrm flipH="1">
            <a:off x="5826956" y="3105099"/>
            <a:ext cx="3517" cy="2269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26956" y="3880401"/>
            <a:ext cx="35169" cy="2748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a:endCxn id="5" idx="1"/>
          </p:cNvCxnSpPr>
          <p:nvPr/>
        </p:nvCxnSpPr>
        <p:spPr>
          <a:xfrm>
            <a:off x="2563837" y="3814465"/>
            <a:ext cx="22274" cy="4212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5343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400" dirty="0" smtClean="0"/>
              <a:t>Smartcards (PKI)  (card reader ~$12)</a:t>
            </a:r>
          </a:p>
          <a:p>
            <a:pPr lvl="1"/>
            <a:r>
              <a:rPr lang="en-US" sz="2000" dirty="0" err="1" smtClean="0"/>
              <a:t>AthenaSC</a:t>
            </a:r>
            <a:r>
              <a:rPr lang="en-US" sz="2000" dirty="0" smtClean="0"/>
              <a:t> </a:t>
            </a:r>
            <a:r>
              <a:rPr lang="en-US" sz="2000" dirty="0" err="1" smtClean="0"/>
              <a:t>IDProtect</a:t>
            </a:r>
            <a:r>
              <a:rPr lang="en-US" sz="2000" dirty="0" smtClean="0"/>
              <a:t> ~$30</a:t>
            </a:r>
          </a:p>
          <a:p>
            <a:pPr lvl="1"/>
            <a:r>
              <a:rPr lang="en-US" sz="2000" dirty="0" err="1" smtClean="0"/>
              <a:t>Feitian</a:t>
            </a:r>
            <a:r>
              <a:rPr lang="en-US" sz="2000" dirty="0" smtClean="0"/>
              <a:t> ~$5-10</a:t>
            </a:r>
          </a:p>
          <a:p>
            <a:pPr lvl="1"/>
            <a:r>
              <a:rPr lang="en-US" sz="2000" dirty="0" err="1" smtClean="0"/>
              <a:t>Aventra</a:t>
            </a:r>
            <a:r>
              <a:rPr lang="en-US" sz="2000" dirty="0" smtClean="0"/>
              <a:t> ~$11</a:t>
            </a:r>
          </a:p>
          <a:p>
            <a:r>
              <a:rPr lang="en-US" sz="2400" dirty="0" smtClean="0"/>
              <a:t>TPM</a:t>
            </a:r>
          </a:p>
          <a:p>
            <a:pPr lvl="1"/>
            <a:r>
              <a:rPr lang="en-US" sz="2000" dirty="0" smtClean="0"/>
              <a:t>Built into many PCs</a:t>
            </a:r>
          </a:p>
          <a:p>
            <a:r>
              <a:rPr lang="en-US" sz="2400" dirty="0" smtClean="0"/>
              <a:t>Token</a:t>
            </a:r>
          </a:p>
          <a:p>
            <a:pPr lvl="1" eaLnBrk="1" hangingPunct="1"/>
            <a:r>
              <a:rPr lang="en-US" sz="2000" dirty="0" smtClean="0"/>
              <a:t>Aladdin/</a:t>
            </a:r>
            <a:r>
              <a:rPr lang="en-US" sz="2000" dirty="0" err="1" smtClean="0"/>
              <a:t>SafeNet</a:t>
            </a:r>
            <a:r>
              <a:rPr lang="en-US" sz="2000" dirty="0" smtClean="0"/>
              <a:t> USB e-Token ~$50</a:t>
            </a:r>
          </a:p>
          <a:p>
            <a:r>
              <a:rPr lang="en-US" sz="2400" dirty="0" smtClean="0"/>
              <a:t>Open source PKCS11 Drivers available</a:t>
            </a:r>
          </a:p>
          <a:p>
            <a:pPr lvl="1"/>
            <a:r>
              <a:rPr lang="en-US" sz="2000" dirty="0" err="1" smtClean="0"/>
              <a:t>OpenSC</a:t>
            </a:r>
            <a:endParaRPr lang="en-US" sz="2000" dirty="0" smtClean="0"/>
          </a:p>
          <a:p>
            <a:r>
              <a:rPr lang="en-US" sz="2400" dirty="0" smtClean="0"/>
              <a:t>Has RNG</a:t>
            </a:r>
          </a:p>
          <a:p>
            <a:r>
              <a:rPr lang="en-US" sz="2400" dirty="0" smtClean="0"/>
              <a:t>Slow ~0.5-10 1024 RSA signatures per second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36511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a:t>
            </a:r>
            <a:r>
              <a:rPr lang="en-US" dirty="0"/>
              <a:t>(</a:t>
            </a:r>
            <a:r>
              <a:rPr lang="en-US" dirty="0" smtClean="0"/>
              <a:t>/</a:t>
            </a:r>
            <a:r>
              <a:rPr lang="en-US" dirty="0" err="1" smtClean="0"/>
              <a:t>dev</a:t>
            </a:r>
            <a:r>
              <a:rPr lang="en-US" dirty="0" smtClean="0"/>
              <a:t>/random-</a:t>
            </a:r>
            <a:r>
              <a:rPr lang="en-US" dirty="0" err="1" smtClean="0"/>
              <a:t>urandom</a:t>
            </a:r>
            <a:r>
              <a:rPr lang="en-US" dirty="0" smtClean="0"/>
              <a:t>) </a:t>
            </a:r>
          </a:p>
          <a:p>
            <a:pPr>
              <a:buFont typeface="Calibri" pitchFamily="34" charset="0"/>
              <a:buChar char="?"/>
            </a:pPr>
            <a:r>
              <a:rPr lang="en-US" dirty="0" smtClean="0"/>
              <a:t>H/W, Quantum Mechanical (laser)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dirty="0" smtClean="0"/>
              <a:t>Root, .FR, .CA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dirty="0" smtClean="0"/>
              <a:t>But FIPS 140-2 Level 3 is also common</a:t>
            </a:r>
          </a:p>
          <a:p>
            <a:r>
              <a:rPr lang="en-US" dirty="0" smtClean="0"/>
              <a:t>Many TLDs using Level 3 .com , .se, .</a:t>
            </a:r>
            <a:r>
              <a:rPr lang="en-US" dirty="0" err="1" smtClean="0"/>
              <a:t>uk</a:t>
            </a:r>
            <a:r>
              <a:rPr lang="en-US" dirty="0" smtClean="0"/>
              <a:t>, .com, etc… $10K-$40K</a:t>
            </a:r>
          </a:p>
          <a:p>
            <a:endParaRPr lang="en-US" dirty="0"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838200" y="3962400"/>
            <a:ext cx="2362200" cy="17716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1481"/>
            <a:ext cx="8229600" cy="1249363"/>
          </a:xfrm>
        </p:spPr>
        <p:txBody>
          <a:bodyPr/>
          <a:lstStyle/>
          <a:p>
            <a:pPr marL="0" indent="0">
              <a:buNone/>
            </a:pPr>
            <a:r>
              <a:rPr lang="en-US" sz="2400" dirty="0">
                <a:hlinkClick r:id="rId2"/>
              </a:rPr>
              <a:t>http://</a:t>
            </a:r>
            <a:r>
              <a:rPr lang="en-US" sz="2400" dirty="0" smtClean="0">
                <a:hlinkClick r:id="rId2"/>
              </a:rPr>
              <a:t>singapore49.icann.org/en/schedule/wed-dnssec/presentation-dnssec-deployment-cn-26mar14-en.pdf</a:t>
            </a:r>
            <a:endParaRPr lang="en-US" sz="2400" dirty="0" smtClean="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20" y="-76200"/>
            <a:ext cx="4010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21" y="1032552"/>
            <a:ext cx="7679858" cy="450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US" b="1" dirty="0" smtClean="0"/>
              <a:t>…or this </a:t>
            </a:r>
            <a:endParaRPr lang="en-US" b="1" dirty="0"/>
          </a:p>
        </p:txBody>
      </p:sp>
    </p:spTree>
    <p:extLst>
      <p:ext uri="{BB962C8B-B14F-4D97-AF65-F5344CB8AC3E}">
        <p14:creationId xmlns:p14="http://schemas.microsoft.com/office/powerpoint/2010/main" val="27575415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or…another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42" y="2219179"/>
            <a:ext cx="3809443" cy="315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932" y="2209800"/>
            <a:ext cx="4038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2050" idx="3"/>
          </p:cNvCxnSpPr>
          <p:nvPr/>
        </p:nvCxnSpPr>
        <p:spPr>
          <a:xfrm flipV="1">
            <a:off x="4226785" y="3790950"/>
            <a:ext cx="712147" cy="4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9120" y="6172200"/>
            <a:ext cx="8153400" cy="292388"/>
          </a:xfrm>
          <a:prstGeom prst="rect">
            <a:avLst/>
          </a:prstGeom>
        </p:spPr>
        <p:txBody>
          <a:bodyPr wrap="square">
            <a:spAutoFit/>
          </a:bodyPr>
          <a:lstStyle/>
          <a:p>
            <a:r>
              <a:rPr lang="en-US" sz="1300" b="1" dirty="0">
                <a:hlinkClick r:id="rId4"/>
              </a:rPr>
              <a:t>http://www.internetsociety.org/deploy360/resources/how-to-sign-your-domain-with-dnssec-using-godaddy-com/</a:t>
            </a:r>
            <a:endParaRPr lang="en-US" sz="1300" b="1" dirty="0"/>
          </a:p>
        </p:txBody>
      </p:sp>
    </p:spTree>
    <p:extLst>
      <p:ext uri="{BB962C8B-B14F-4D97-AF65-F5344CB8AC3E}">
        <p14:creationId xmlns:p14="http://schemas.microsoft.com/office/powerpoint/2010/main" val="2894467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 .</a:t>
            </a:r>
            <a:r>
              <a:rPr lang="en-US" dirty="0" err="1" smtClean="0"/>
              <a:t>ar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extLst>
      <p:ext uri="{BB962C8B-B14F-4D97-AF65-F5344CB8AC3E}">
        <p14:creationId xmlns:p14="http://schemas.microsoft.com/office/powerpoint/2010/main" val="9438876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6400800" cy="1143000"/>
          </a:xfrm>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Learn from others mistakes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710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ISP’s and other validating resolver operators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Learn from experience of others*.  When someone else’s DNSSEC system fails, e.g., signatures expire, who gets the phone call?   YOU DO.</a:t>
            </a:r>
          </a:p>
          <a:p>
            <a:r>
              <a:rPr lang="en-US" sz="2800" dirty="0" smtClean="0">
                <a:latin typeface="Times New Roman" panose="02020603050405020304" pitchFamily="18" charset="0"/>
                <a:cs typeface="Times New Roman" panose="02020603050405020304" pitchFamily="18" charset="0"/>
              </a:rPr>
              <a:t>It is happening less and less (a few times a year) but have an email response ready and </a:t>
            </a:r>
          </a:p>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f necessary use the Negative Trust Anchor** option found in some resolvers to temporarily disable validating the problematic zone</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28600" y="6007387"/>
            <a:ext cx="8686800" cy="738664"/>
          </a:xfrm>
          <a:prstGeom prst="rect">
            <a:avLst/>
          </a:prstGeom>
        </p:spPr>
        <p:txBody>
          <a:bodyPr wrap="square">
            <a:spAutoFit/>
          </a:bodyPr>
          <a:lstStyle/>
          <a:p>
            <a:pPr algn="l"/>
            <a:r>
              <a:rPr lang="en-US" sz="1400" b="1" dirty="0" smtClean="0">
                <a:solidFill>
                  <a:schemeClr val="tx1"/>
                </a:solidFill>
                <a:latin typeface="Courier New" panose="02070309020205020404" pitchFamily="49" charset="0"/>
                <a:cs typeface="Courier New" panose="02070309020205020404" pitchFamily="49" charset="0"/>
              </a:rPr>
              <a:t>*COMCAST US ISP ~20M customers</a:t>
            </a:r>
          </a:p>
          <a:p>
            <a:pPr algn="l"/>
            <a:r>
              <a:rPr lang="en-US" sz="1400" b="1" dirty="0" smtClean="0">
                <a:solidFill>
                  <a:schemeClr val="tx1"/>
                </a:solidFill>
                <a:latin typeface="Courier New" panose="02070309020205020404" pitchFamily="49" charset="0"/>
                <a:cs typeface="Courier New" panose="02070309020205020404" pitchFamily="49" charset="0"/>
              </a:rPr>
              <a:t>**Appendix A: </a:t>
            </a:r>
            <a:r>
              <a:rPr lang="en-US" sz="1400" b="1" dirty="0">
                <a:solidFill>
                  <a:schemeClr val="tx1"/>
                </a:solidFill>
                <a:latin typeface="Courier New" panose="02070309020205020404" pitchFamily="49" charset="0"/>
                <a:cs typeface="Courier New" panose="02070309020205020404" pitchFamily="49" charset="0"/>
              </a:rPr>
              <a:t>https://tools.ietf.org/html/draft-livingood-dnsop-negative-trust-anchors-01</a:t>
            </a:r>
          </a:p>
        </p:txBody>
      </p:sp>
    </p:spTree>
    <p:extLst>
      <p:ext uri="{BB962C8B-B14F-4D97-AF65-F5344CB8AC3E}">
        <p14:creationId xmlns:p14="http://schemas.microsoft.com/office/powerpoint/2010/main" val="1406655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DNSSEC and Vacations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Learn from the experience of others.  Technology is easy.  Managing people is hard. DNSSEC signatures are time limited.  If the signature validity period is too long, you will not be able to recover from a compromise too quickly.</a:t>
            </a:r>
          </a:p>
          <a:p>
            <a:r>
              <a:rPr lang="en-US" sz="2800" dirty="0" smtClean="0">
                <a:latin typeface="Times New Roman" panose="02020603050405020304" pitchFamily="18" charset="0"/>
                <a:cs typeface="Times New Roman" panose="02020603050405020304" pitchFamily="18" charset="0"/>
              </a:rPr>
              <a:t>If the validity period is too short, you might not be able to replace failed equipment or get a hold of your engineers on vacation.</a:t>
            </a:r>
          </a:p>
          <a:p>
            <a:r>
              <a:rPr lang="en-US" sz="2800" dirty="0" smtClean="0">
                <a:latin typeface="Times New Roman" panose="02020603050405020304" pitchFamily="18" charset="0"/>
                <a:cs typeface="Times New Roman" panose="02020603050405020304" pitchFamily="18" charset="0"/>
              </a:rPr>
              <a:t>Therefore many DNSSEC signatures are good for 1 to 2 weeks </a:t>
            </a:r>
            <a:r>
              <a:rPr lang="en-US" sz="1800" dirty="0" smtClean="0">
                <a:latin typeface="Times New Roman" panose="02020603050405020304" pitchFamily="18" charset="0"/>
                <a:cs typeface="Times New Roman" panose="02020603050405020304" pitchFamily="18" charset="0"/>
              </a:rPr>
              <a:t>(about how long someone in the US takes a vacation </a:t>
            </a:r>
            <a:r>
              <a:rPr lang="en-US" sz="18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4931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Monitoring Signature Expiry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417637"/>
            <a:ext cx="8229600" cy="4525963"/>
          </a:xfrm>
        </p:spPr>
        <p:txBody>
          <a:bodyPr/>
          <a:lstStyle/>
          <a:p>
            <a:r>
              <a:rPr lang="en-US" sz="2400" dirty="0" smtClean="0">
                <a:latin typeface="Times New Roman" panose="02020603050405020304" pitchFamily="18" charset="0"/>
                <a:cs typeface="Times New Roman" panose="02020603050405020304" pitchFamily="18" charset="0"/>
              </a:rPr>
              <a:t>The biggest problem we have seen with DNSSEC deployments has been expired signatures.  Do you really want signatures to renew on December 31 ?  Who is going to be around if things fail?  </a:t>
            </a:r>
          </a:p>
          <a:p>
            <a:r>
              <a:rPr lang="en-US" sz="2400" dirty="0" smtClean="0">
                <a:latin typeface="Times New Roman" panose="02020603050405020304" pitchFamily="18" charset="0"/>
                <a:cs typeface="Times New Roman" panose="02020603050405020304" pitchFamily="18" charset="0"/>
              </a:rPr>
              <a:t>Monitor the expiry time of your zone using a script or an outside service.  Send out email/SMS if a DNSSEC signature is about to expire.  Plenty of tools*</a:t>
            </a:r>
          </a:p>
          <a:p>
            <a:r>
              <a:rPr lang="en-US" sz="2400" dirty="0" smtClean="0">
                <a:latin typeface="Times New Roman" panose="02020603050405020304" pitchFamily="18" charset="0"/>
                <a:cs typeface="Times New Roman" panose="02020603050405020304" pitchFamily="18" charset="0"/>
              </a:rPr>
              <a:t>The Internet technical community is small but global. Have one of them run a script to monitor your systems and you do the same for them.  Just like you might do with secondary name servers. </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5943600"/>
            <a:ext cx="8239756" cy="738664"/>
          </a:xfrm>
          <a:prstGeom prst="rect">
            <a:avLst/>
          </a:prstGeom>
        </p:spPr>
        <p:txBody>
          <a:bodyPr wrap="none">
            <a:spAutoFit/>
          </a:bodyPr>
          <a:lstStyle/>
          <a:p>
            <a:pPr algn="l"/>
            <a:r>
              <a:rPr lang="en-US" sz="1400" b="1" dirty="0" smtClean="0">
                <a:latin typeface="Courier New" panose="02070309020205020404" pitchFamily="49" charset="0"/>
                <a:cs typeface="Courier New" panose="02070309020205020404" pitchFamily="49" charset="0"/>
              </a:rPr>
              <a:t>*http</a:t>
            </a:r>
            <a:r>
              <a:rPr lang="en-US" sz="1400" b="1" dirty="0">
                <a:latin typeface="Courier New" panose="02070309020205020404" pitchFamily="49" charset="0"/>
                <a:cs typeface="Courier New" panose="02070309020205020404" pitchFamily="49" charset="0"/>
              </a:rPr>
              <a:t>://dnsviz.net</a:t>
            </a:r>
            <a:r>
              <a:rPr lang="en-US" sz="1400" b="1" dirty="0" smtClean="0">
                <a:latin typeface="Courier New" panose="02070309020205020404" pitchFamily="49" charset="0"/>
                <a:cs typeface="Courier New" panose="02070309020205020404" pitchFamily="49" charset="0"/>
              </a:rPr>
              <a:t>/</a:t>
            </a:r>
          </a:p>
          <a:p>
            <a:pPr algn="l"/>
            <a:r>
              <a:rPr lang="en-US" sz="1400" b="1" dirty="0">
                <a:latin typeface="Courier New" panose="02070309020205020404" pitchFamily="49" charset="0"/>
                <a:cs typeface="Courier New" panose="02070309020205020404" pitchFamily="49" charset="0"/>
              </a:rPr>
              <a:t>http://www.zonecheck.fr</a:t>
            </a:r>
            <a:r>
              <a:rPr lang="en-US" sz="1400" b="1" dirty="0" smtClean="0">
                <a:latin typeface="Courier New" panose="02070309020205020404" pitchFamily="49" charset="0"/>
                <a:cs typeface="Courier New" panose="02070309020205020404" pitchFamily="49" charset="0"/>
              </a:rPr>
              <a:t>/</a:t>
            </a:r>
          </a:p>
          <a:p>
            <a:pPr algn="l"/>
            <a:r>
              <a:rPr lang="en-US" sz="1400" b="1" dirty="0">
                <a:latin typeface="Courier New" panose="02070309020205020404" pitchFamily="49" charset="0"/>
                <a:cs typeface="Courier New" panose="02070309020205020404" pitchFamily="49" charset="0"/>
              </a:rPr>
              <a:t>http://dnscheck.iis.se</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note:has</a:t>
            </a:r>
            <a:r>
              <a:rPr lang="en-US" sz="1400" b="1" dirty="0" smtClean="0">
                <a:latin typeface="Courier New" panose="02070309020205020404" pitchFamily="49" charset="0"/>
                <a:cs typeface="Courier New" panose="02070309020205020404" pitchFamily="49" charset="0"/>
              </a:rPr>
              <a:t> undelegated option for testing new zones)</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385318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Openness = Trust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At these early stages of DNSSEC mistakes will happen. Being public about such mistakes and how you fix them builds trust and sets expectations*. </a:t>
            </a:r>
          </a:p>
          <a:p>
            <a:r>
              <a:rPr lang="en-US" sz="2800" dirty="0" smtClean="0">
                <a:latin typeface="Times New Roman" panose="02020603050405020304" pitchFamily="18" charset="0"/>
                <a:cs typeface="Times New Roman" panose="02020603050405020304" pitchFamily="18" charset="0"/>
              </a:rPr>
              <a:t>Sharing those experiences helps others and makes you the expert.</a:t>
            </a:r>
          </a:p>
          <a:p>
            <a:r>
              <a:rPr lang="en-US" sz="2800" dirty="0" smtClean="0">
                <a:latin typeface="Times New Roman" panose="02020603050405020304" pitchFamily="18" charset="0"/>
                <a:cs typeface="Times New Roman" panose="02020603050405020304" pitchFamily="18" charset="0"/>
              </a:rPr>
              <a:t>Being “found out” later can destroy an operation </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5715000"/>
            <a:ext cx="8610600" cy="777443"/>
          </a:xfrm>
          <a:prstGeom prst="rect">
            <a:avLst/>
          </a:prstGeom>
          <a:noFill/>
        </p:spPr>
        <p:txBody>
          <a:bodyPr wrap="square" lIns="38405" tIns="19202" rIns="38405" bIns="19202" rtlCol="0">
            <a:spAutoFit/>
          </a:bodyPr>
          <a:lstStyle/>
          <a:p>
            <a:pPr algn="l"/>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http://en.wikipedia.org/wiki/Chicago_Tylenol_murders#Aftermath </a:t>
            </a:r>
          </a:p>
          <a:p>
            <a:pPr algn="l"/>
            <a:r>
              <a:rPr lang="en-US" sz="1200" b="1" dirty="0" smtClean="0">
                <a:solidFill>
                  <a:schemeClr val="tx1"/>
                </a:solidFill>
                <a:latin typeface="Courier New" panose="02070309020205020404" pitchFamily="49" charset="0"/>
                <a:cs typeface="Courier New" panose="02070309020205020404" pitchFamily="49" charset="0"/>
              </a:rPr>
              <a:t>UK </a:t>
            </a:r>
            <a:r>
              <a:rPr lang="en-US" sz="1200" b="1" dirty="0">
                <a:solidFill>
                  <a:schemeClr val="tx1"/>
                </a:solidFill>
                <a:latin typeface="Courier New" panose="02070309020205020404" pitchFamily="49" charset="0"/>
                <a:cs typeface="Courier New" panose="02070309020205020404" pitchFamily="49" charset="0"/>
              </a:rPr>
              <a:t>http://</a:t>
            </a:r>
            <a:r>
              <a:rPr lang="en-US" sz="1200" b="1" dirty="0" smtClean="0">
                <a:solidFill>
                  <a:schemeClr val="tx1"/>
                </a:solidFill>
                <a:latin typeface="Courier New" panose="02070309020205020404" pitchFamily="49" charset="0"/>
                <a:cs typeface="Courier New" panose="02070309020205020404" pitchFamily="49" charset="0"/>
              </a:rPr>
              <a:t>blog.nominet.org.uk/tech/wp-content/uploads/2010/09/dnssec-incident-report.pdf</a:t>
            </a:r>
          </a:p>
          <a:p>
            <a:pPr algn="l"/>
            <a:r>
              <a:rPr lang="en-US" sz="1200" b="1" dirty="0">
                <a:solidFill>
                  <a:schemeClr val="tx1"/>
                </a:solidFill>
                <a:latin typeface="Courier New" panose="02070309020205020404" pitchFamily="49" charset="0"/>
                <a:cs typeface="Courier New" panose="02070309020205020404" pitchFamily="49" charset="0"/>
              </a:rPr>
              <a:t>FR http://</a:t>
            </a:r>
            <a:r>
              <a:rPr lang="en-US" sz="1200" b="1" dirty="0" smtClean="0">
                <a:solidFill>
                  <a:schemeClr val="tx1"/>
                </a:solidFill>
                <a:latin typeface="Courier New" panose="02070309020205020404" pitchFamily="49" charset="0"/>
                <a:cs typeface="Courier New" panose="02070309020205020404" pitchFamily="49" charset="0"/>
              </a:rPr>
              <a:t>singapore41.icann.org/meetings/singapore2011/presentation-key-deletion-issues-22jun11-en.pdf</a:t>
            </a:r>
          </a:p>
        </p:txBody>
      </p:sp>
    </p:spTree>
    <p:extLst>
      <p:ext uri="{BB962C8B-B14F-4D97-AF65-F5344CB8AC3E}">
        <p14:creationId xmlns:p14="http://schemas.microsoft.com/office/powerpoint/2010/main" val="394963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382000" cy="1143000"/>
          </a:xfrm>
        </p:spPr>
        <p:txBody>
          <a:bodyPr>
            <a:normAutofit fontScale="90000"/>
          </a:bodyPr>
          <a:lstStyle/>
          <a:p>
            <a:r>
              <a:rPr lang="en-US" sz="5300" dirty="0" smtClean="0"/>
              <a:t>It’s a question of risk / trust,</a:t>
            </a:r>
            <a:r>
              <a:rPr lang="en-US" dirty="0" smtClean="0"/>
              <a:t/>
            </a:r>
            <a:br>
              <a:rPr lang="en-US" dirty="0" smtClean="0"/>
            </a:br>
            <a:r>
              <a:rPr lang="en-US" dirty="0" smtClean="0"/>
              <a:t>but is does not have to be expensive</a:t>
            </a:r>
            <a:endParaRPr lang="en-US" dirty="0"/>
          </a:p>
        </p:txBody>
      </p:sp>
    </p:spTree>
    <p:extLst>
      <p:ext uri="{BB962C8B-B14F-4D97-AF65-F5344CB8AC3E}">
        <p14:creationId xmlns:p14="http://schemas.microsoft.com/office/powerpoint/2010/main" val="3137837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Recent Recommendations..</a:t>
            </a:r>
            <a:endParaRPr lang="en-US" dirty="0"/>
          </a:p>
        </p:txBody>
      </p:sp>
      <p:sp>
        <p:nvSpPr>
          <p:cNvPr id="3" name="Content Placeholder 2"/>
          <p:cNvSpPr>
            <a:spLocks noGrp="1"/>
          </p:cNvSpPr>
          <p:nvPr>
            <p:ph idx="1"/>
          </p:nvPr>
        </p:nvSpPr>
        <p:spPr/>
        <p:txBody>
          <a:bodyPr/>
          <a:lstStyle/>
          <a:p>
            <a:pPr marL="0" indent="0">
              <a:buNone/>
            </a:pPr>
            <a:r>
              <a:rPr lang="en-US" sz="2000" b="1" dirty="0" smtClean="0"/>
              <a:t>“One </a:t>
            </a:r>
            <a:r>
              <a:rPr lang="en-US" sz="2000" b="1" dirty="0"/>
              <a:t>obstacle for the implementation of DNSSEC is the lack of guidance for individual domain holders regarding which requirements should be defined -  in particular for small and medium-sized businesses. In order to remedy that obstacle, .SE has written a guide as an aid and tool for municipalities that have the intention to implement DNSSEC, but this guide also applies to other types of </a:t>
            </a:r>
            <a:r>
              <a:rPr lang="en-US" sz="2000" b="1" dirty="0" smtClean="0"/>
              <a:t>organizations </a:t>
            </a:r>
            <a:r>
              <a:rPr lang="en-US" sz="2000" b="1" dirty="0"/>
              <a:t>in both the public and private sectors</a:t>
            </a:r>
            <a:r>
              <a:rPr lang="en-US" sz="2000" b="1" dirty="0" smtClean="0"/>
              <a:t>.”</a:t>
            </a:r>
            <a:endParaRPr lang="en-US" sz="2000" b="1" dirty="0"/>
          </a:p>
          <a:p>
            <a:pPr marL="0" indent="0">
              <a:buNone/>
            </a:pPr>
            <a:r>
              <a:rPr lang="en-US" sz="1800" dirty="0"/>
              <a:t> </a:t>
            </a:r>
          </a:p>
          <a:p>
            <a:pPr marL="0" indent="0">
              <a:buNone/>
            </a:pPr>
            <a:r>
              <a:rPr lang="en-US" sz="1600" b="1" u="sng" dirty="0">
                <a:hlinkClick r:id="rId2"/>
              </a:rPr>
              <a:t>https://www.iis.se/english/domains/tech/recommendations-for-dnssec-deployment/</a:t>
            </a:r>
            <a:endParaRPr lang="en-US" sz="1600" b="1" dirty="0"/>
          </a:p>
          <a:p>
            <a:pPr marL="0" indent="0">
              <a:buNone/>
            </a:pPr>
            <a:r>
              <a:rPr lang="en-US" sz="1600" b="1" dirty="0"/>
              <a:t> </a:t>
            </a:r>
            <a:endParaRPr lang="en-US" sz="1600" b="1" dirty="0" smtClean="0"/>
          </a:p>
          <a:p>
            <a:pPr marL="0" indent="0">
              <a:buNone/>
            </a:pPr>
            <a:r>
              <a:rPr lang="en-US" sz="1800" b="1" dirty="0" smtClean="0"/>
              <a:t>Anne-Marie </a:t>
            </a:r>
            <a:r>
              <a:rPr lang="en-US" sz="1800" b="1" dirty="0" err="1"/>
              <a:t>Eklund</a:t>
            </a:r>
            <a:r>
              <a:rPr lang="en-US" sz="1800" b="1" dirty="0"/>
              <a:t> </a:t>
            </a:r>
            <a:r>
              <a:rPr lang="en-US" sz="1800" b="1" dirty="0" err="1"/>
              <a:t>Löwinder</a:t>
            </a:r>
            <a:endParaRPr lang="en-US" sz="1800" b="1" dirty="0"/>
          </a:p>
          <a:p>
            <a:pPr marL="0" indent="0">
              <a:buNone/>
            </a:pPr>
            <a:r>
              <a:rPr lang="en-US" sz="1800" b="1" dirty="0"/>
              <a:t>Chief Information Security Officer</a:t>
            </a:r>
          </a:p>
          <a:p>
            <a:pPr marL="0" indent="0">
              <a:buNone/>
            </a:pPr>
            <a:r>
              <a:rPr lang="en-US" sz="1800" b="1" dirty="0"/>
              <a:t> </a:t>
            </a:r>
            <a:r>
              <a:rPr lang="en-US" sz="1800" b="1" dirty="0" smtClean="0"/>
              <a:t>.</a:t>
            </a:r>
            <a:r>
              <a:rPr lang="en-US" sz="1800" b="1" dirty="0"/>
              <a:t>SE (The Internet Infrastructure Foundation</a:t>
            </a:r>
            <a:r>
              <a:rPr lang="en-US" sz="1800" b="1" dirty="0" smtClean="0"/>
              <a:t>)</a:t>
            </a:r>
            <a:endParaRPr lang="en-US" sz="1800" b="1" dirty="0"/>
          </a:p>
        </p:txBody>
      </p:sp>
    </p:spTree>
    <p:extLst>
      <p:ext uri="{BB962C8B-B14F-4D97-AF65-F5344CB8AC3E}">
        <p14:creationId xmlns:p14="http://schemas.microsoft.com/office/powerpoint/2010/main" val="34544367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00" y="2590800"/>
            <a:ext cx="8001000" cy="2819400"/>
          </a:xfrm>
        </p:spPr>
        <p:txBody>
          <a:bodyPr/>
          <a:lstStyle/>
          <a:p>
            <a:pPr marL="133350" indent="0" algn="ctr">
              <a:buNone/>
            </a:pPr>
            <a:r>
              <a:rPr lang="en-US" b="1" dirty="0">
                <a:latin typeface="Times New Roman" panose="02020603050405020304" pitchFamily="18" charset="0"/>
                <a:cs typeface="Times New Roman" panose="02020603050405020304" pitchFamily="18" charset="0"/>
              </a:rPr>
              <a:t>Setting reasonable expectations means it doesn’t have to be expensive</a:t>
            </a:r>
          </a:p>
          <a:p>
            <a:pPr marL="133350" indent="0" algn="ctr">
              <a:buNone/>
            </a:pPr>
            <a:r>
              <a:rPr lang="en-US" b="1" dirty="0">
                <a:latin typeface="Times New Roman" panose="02020603050405020304" pitchFamily="18" charset="0"/>
                <a:cs typeface="Times New Roman" panose="02020603050405020304" pitchFamily="18" charset="0"/>
              </a:rPr>
              <a:t>You do not need a fortress, just detect if something is touched</a:t>
            </a:r>
          </a:p>
          <a:p>
            <a:pPr marL="0" indent="0">
              <a:buNone/>
            </a:pPr>
            <a:endParaRPr lang="en-US" dirty="0"/>
          </a:p>
        </p:txBody>
      </p:sp>
    </p:spTree>
    <p:extLst>
      <p:ext uri="{BB962C8B-B14F-4D97-AF65-F5344CB8AC3E}">
        <p14:creationId xmlns:p14="http://schemas.microsoft.com/office/powerpoint/2010/main" val="976930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266131" y="5945268"/>
            <a:ext cx="8458200" cy="830997"/>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extLst>
      <p:ext uri="{BB962C8B-B14F-4D97-AF65-F5344CB8AC3E}">
        <p14:creationId xmlns:p14="http://schemas.microsoft.com/office/powerpoint/2010/main" val="20693579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7939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Simple Key Management Scripts</a:t>
            </a:r>
            <a:endParaRPr lang="en-US" dirty="0"/>
          </a:p>
        </p:txBody>
      </p:sp>
    </p:spTree>
    <p:extLst>
      <p:ext uri="{BB962C8B-B14F-4D97-AF65-F5344CB8AC3E}">
        <p14:creationId xmlns:p14="http://schemas.microsoft.com/office/powerpoint/2010/main" val="25062802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things signed</a:t>
            </a:r>
            <a:endParaRPr lang="en-US" dirty="0"/>
          </a:p>
        </p:txBody>
      </p:sp>
      <p:sp>
        <p:nvSpPr>
          <p:cNvPr id="3" name="Content Placeholder 2"/>
          <p:cNvSpPr>
            <a:spLocks noGrp="1"/>
          </p:cNvSpPr>
          <p:nvPr>
            <p:ph idx="1"/>
          </p:nvPr>
        </p:nvSpPr>
        <p:spPr/>
        <p:txBody>
          <a:bodyPr/>
          <a:lstStyle/>
          <a:p>
            <a:r>
              <a:rPr lang="en-US" dirty="0" smtClean="0"/>
              <a:t>If the signatures are going to expire soon, sign the zone</a:t>
            </a:r>
          </a:p>
          <a:p>
            <a:r>
              <a:rPr lang="en-US" dirty="0" smtClean="0"/>
              <a:t>Define “soon”</a:t>
            </a:r>
          </a:p>
          <a:p>
            <a:r>
              <a:rPr lang="en-US" dirty="0" smtClean="0"/>
              <a:t>Also sign if a record has changed</a:t>
            </a:r>
          </a:p>
          <a:p>
            <a:r>
              <a:rPr lang="en-US" dirty="0" smtClean="0"/>
              <a:t>That’s it!</a:t>
            </a:r>
            <a:endParaRPr lang="en-US" dirty="0"/>
          </a:p>
        </p:txBody>
      </p:sp>
    </p:spTree>
    <p:extLst>
      <p:ext uri="{BB962C8B-B14F-4D97-AF65-F5344CB8AC3E}">
        <p14:creationId xmlns:p14="http://schemas.microsoft.com/office/powerpoint/2010/main" val="429276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lstStyle/>
          <a:p>
            <a:pPr marL="0" indent="0">
              <a:spcBef>
                <a:spcPts val="0"/>
              </a:spcBef>
              <a:buNone/>
            </a:pPr>
            <a:r>
              <a:rPr lang="en-US" sz="2700" b="1" dirty="0">
                <a:latin typeface="Courier" pitchFamily="49" charset="0"/>
              </a:rPr>
              <a:t>w</a:t>
            </a:r>
            <a:r>
              <a:rPr lang="en-US" sz="2700" b="1" dirty="0" smtClean="0">
                <a:latin typeface="Courier" pitchFamily="49" charset="0"/>
              </a:rPr>
              <a:t>hile(1) {</a:t>
            </a:r>
          </a:p>
          <a:p>
            <a:pPr marL="0" indent="0">
              <a:spcBef>
                <a:spcPts val="0"/>
              </a:spcBef>
              <a:buNone/>
            </a:pPr>
            <a:r>
              <a:rPr lang="en-US" sz="2700" b="1" dirty="0" smtClean="0">
                <a:latin typeface="Courier" pitchFamily="49" charset="0"/>
              </a:rPr>
              <a:t>  t = time</a:t>
            </a:r>
          </a:p>
          <a:p>
            <a:pPr marL="0" indent="0">
              <a:spcBef>
                <a:spcPts val="0"/>
              </a:spcBef>
              <a:buNone/>
            </a:pPr>
            <a:r>
              <a:rPr lang="en-US" sz="2700" b="1" dirty="0" smtClean="0">
                <a:latin typeface="Courier" pitchFamily="49" charset="0"/>
              </a:rPr>
              <a:t>  if(</a:t>
            </a:r>
            <a:r>
              <a:rPr lang="en-US" sz="2700" b="1" dirty="0" err="1" smtClean="0">
                <a:latin typeface="Courier" pitchFamily="49" charset="0"/>
              </a:rPr>
              <a:t>exp</a:t>
            </a:r>
            <a:r>
              <a:rPr lang="en-US" sz="2700" b="1" dirty="0" smtClean="0">
                <a:latin typeface="Courier" pitchFamily="49" charset="0"/>
              </a:rPr>
              <a:t> - t) &lt; 5 days {</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inc</a:t>
            </a:r>
            <a:r>
              <a:rPr lang="en-US" sz="2700" b="1" dirty="0" smtClean="0">
                <a:latin typeface="Courier" pitchFamily="49" charset="0"/>
              </a:rPr>
              <a:t> = t</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exp</a:t>
            </a:r>
            <a:r>
              <a:rPr lang="en-US" sz="2700" b="1" dirty="0" smtClean="0">
                <a:latin typeface="Courier" pitchFamily="49" charset="0"/>
              </a:rPr>
              <a:t> = t + 10 days</a:t>
            </a:r>
          </a:p>
          <a:p>
            <a:pPr marL="0" indent="0">
              <a:spcBef>
                <a:spcPts val="0"/>
              </a:spcBef>
              <a:buNone/>
            </a:pPr>
            <a:r>
              <a:rPr lang="en-US" sz="2700" b="1" dirty="0">
                <a:latin typeface="Courier" pitchFamily="49" charset="0"/>
              </a:rPr>
              <a:t> </a:t>
            </a:r>
            <a:r>
              <a:rPr lang="en-US" sz="2700" b="1" dirty="0" smtClean="0">
                <a:latin typeface="Courier" pitchFamily="49" charset="0"/>
              </a:rPr>
              <a:t>    touch </a:t>
            </a:r>
            <a:r>
              <a:rPr lang="en-US" sz="2700" b="1" dirty="0" err="1" smtClean="0">
                <a:latin typeface="Courier" pitchFamily="49" charset="0"/>
              </a:rPr>
              <a:t>infile</a:t>
            </a:r>
            <a:endParaRPr lang="en-US" sz="2700" b="1" dirty="0" smtClean="0">
              <a:latin typeface="Courier" pitchFamily="49" charset="0"/>
            </a:endParaRPr>
          </a:p>
          <a:p>
            <a:pPr marL="0" indent="0">
              <a:spcBef>
                <a:spcPts val="0"/>
              </a:spcBef>
              <a:buNone/>
            </a:pPr>
            <a:r>
              <a:rPr lang="en-US" sz="2700" b="1" dirty="0">
                <a:latin typeface="Courier" pitchFamily="49" charset="0"/>
              </a:rPr>
              <a:t> </a:t>
            </a:r>
            <a:r>
              <a:rPr lang="en-US" sz="2700" b="1" dirty="0" smtClean="0">
                <a:latin typeface="Courier" pitchFamily="49" charset="0"/>
              </a:rPr>
              <a:t> }</a:t>
            </a:r>
          </a:p>
          <a:p>
            <a:pPr marL="0" indent="0">
              <a:spcBef>
                <a:spcPts val="0"/>
              </a:spcBef>
              <a:buNone/>
            </a:pPr>
            <a:r>
              <a:rPr lang="en-US" sz="2700" b="1" dirty="0" smtClean="0">
                <a:latin typeface="Courier" pitchFamily="49" charset="0"/>
              </a:rPr>
              <a:t>  if new </a:t>
            </a:r>
            <a:r>
              <a:rPr lang="en-US" sz="2700" b="1" dirty="0" err="1" smtClean="0">
                <a:latin typeface="Courier" pitchFamily="49" charset="0"/>
              </a:rPr>
              <a:t>infile</a:t>
            </a:r>
            <a:r>
              <a:rPr lang="en-US" sz="2700" b="1" dirty="0" smtClean="0">
                <a:latin typeface="Courier" pitchFamily="49" charset="0"/>
              </a:rPr>
              <a:t> {</a:t>
            </a:r>
          </a:p>
          <a:p>
            <a:pPr marL="0" indent="0">
              <a:spcBef>
                <a:spcPts val="0"/>
              </a:spcBef>
              <a:buNone/>
            </a:pPr>
            <a:r>
              <a:rPr lang="en-US" sz="2700" b="1" dirty="0" smtClean="0">
                <a:latin typeface="Courier" pitchFamily="49" charset="0"/>
              </a:rPr>
              <a:t>    cat </a:t>
            </a:r>
            <a:r>
              <a:rPr lang="en-US" sz="2700" b="1" dirty="0" err="1" smtClean="0">
                <a:latin typeface="Courier" pitchFamily="49" charset="0"/>
              </a:rPr>
              <a:t>infile</a:t>
            </a:r>
            <a:r>
              <a:rPr lang="en-US" sz="2700" b="1" dirty="0" smtClean="0">
                <a:latin typeface="Courier" pitchFamily="49" charset="0"/>
              </a:rPr>
              <a:t> keys &gt; </a:t>
            </a:r>
            <a:r>
              <a:rPr lang="en-US" sz="2700" b="1" dirty="0" err="1" smtClean="0">
                <a:latin typeface="Courier" pitchFamily="49" charset="0"/>
              </a:rPr>
              <a:t>zonefile</a:t>
            </a:r>
            <a:endParaRPr lang="en-US" sz="2700" b="1" dirty="0">
              <a:latin typeface="Courier" pitchFamily="49" charset="0"/>
            </a:endParaRPr>
          </a:p>
          <a:p>
            <a:pPr marL="0" indent="0">
              <a:spcBef>
                <a:spcPts val="0"/>
              </a:spcBef>
              <a:buNone/>
            </a:pPr>
            <a:r>
              <a:rPr lang="en-US" sz="2700" b="1" dirty="0" smtClean="0">
                <a:latin typeface="Courier" pitchFamily="49" charset="0"/>
              </a:rPr>
              <a:t>    increment </a:t>
            </a:r>
            <a:r>
              <a:rPr lang="en-US" sz="2700" b="1" dirty="0" err="1" smtClean="0">
                <a:latin typeface="Courier" pitchFamily="49" charset="0"/>
              </a:rPr>
              <a:t>zonefile</a:t>
            </a:r>
            <a:r>
              <a:rPr lang="en-US" sz="2700" b="1" dirty="0" smtClean="0">
                <a:latin typeface="Courier" pitchFamily="49" charset="0"/>
              </a:rPr>
              <a:t> SOA serial</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signzone</a:t>
            </a:r>
            <a:r>
              <a:rPr lang="en-US" sz="2700" b="1" dirty="0" smtClean="0">
                <a:latin typeface="Courier" pitchFamily="49" charset="0"/>
              </a:rPr>
              <a:t> -s </a:t>
            </a:r>
            <a:r>
              <a:rPr lang="en-US" sz="2700" b="1" dirty="0" err="1" smtClean="0">
                <a:latin typeface="Courier" pitchFamily="49" charset="0"/>
              </a:rPr>
              <a:t>inc</a:t>
            </a:r>
            <a:r>
              <a:rPr lang="en-US" sz="2700" b="1" dirty="0" smtClean="0">
                <a:latin typeface="Courier" pitchFamily="49" charset="0"/>
              </a:rPr>
              <a:t> -e </a:t>
            </a:r>
            <a:r>
              <a:rPr lang="en-US" sz="2700" b="1" dirty="0" err="1" smtClean="0">
                <a:latin typeface="Courier" pitchFamily="49" charset="0"/>
              </a:rPr>
              <a:t>exp</a:t>
            </a:r>
            <a:r>
              <a:rPr lang="en-US" sz="2700" b="1" dirty="0" smtClean="0">
                <a:latin typeface="Courier" pitchFamily="49" charset="0"/>
              </a:rPr>
              <a:t> </a:t>
            </a:r>
            <a:r>
              <a:rPr lang="en-US" sz="2700" b="1" dirty="0" err="1" smtClean="0">
                <a:latin typeface="Courier" pitchFamily="49" charset="0"/>
              </a:rPr>
              <a:t>zonefile</a:t>
            </a:r>
            <a:r>
              <a:rPr lang="en-US" sz="2700" b="1" dirty="0" smtClean="0">
                <a:latin typeface="Courier" pitchFamily="49" charset="0"/>
              </a:rPr>
              <a:t> </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zsk</a:t>
            </a:r>
            <a:r>
              <a:rPr lang="en-US" sz="2700" b="1" dirty="0" smtClean="0">
                <a:latin typeface="Courier" pitchFamily="49" charset="0"/>
              </a:rPr>
              <a:t>-current </a:t>
            </a:r>
            <a:r>
              <a:rPr lang="en-US" sz="2700" b="1" dirty="0" err="1" smtClean="0">
                <a:latin typeface="Courier" pitchFamily="49" charset="0"/>
              </a:rPr>
              <a:t>ksk</a:t>
            </a:r>
            <a:endParaRPr lang="en-US" sz="2700" b="1" dirty="0" smtClean="0">
              <a:latin typeface="Courier" pitchFamily="49" charset="0"/>
            </a:endParaRPr>
          </a:p>
          <a:p>
            <a:pPr marL="0" indent="0">
              <a:spcBef>
                <a:spcPts val="0"/>
              </a:spcBef>
              <a:buNone/>
            </a:pPr>
            <a:r>
              <a:rPr lang="en-US" sz="2700" b="1" dirty="0" smtClean="0">
                <a:latin typeface="Courier" pitchFamily="49" charset="0"/>
              </a:rPr>
              <a:t>    </a:t>
            </a:r>
            <a:r>
              <a:rPr lang="en-US" sz="2700" b="1" dirty="0" err="1" smtClean="0">
                <a:latin typeface="Courier" pitchFamily="49" charset="0"/>
              </a:rPr>
              <a:t>rndc</a:t>
            </a:r>
            <a:r>
              <a:rPr lang="en-US" sz="2700" b="1" dirty="0" smtClean="0">
                <a:latin typeface="Courier" pitchFamily="49" charset="0"/>
              </a:rPr>
              <a:t> reload</a:t>
            </a:r>
          </a:p>
          <a:p>
            <a:pPr marL="0" indent="0">
              <a:spcBef>
                <a:spcPts val="0"/>
              </a:spcBef>
              <a:buNone/>
            </a:pPr>
            <a:r>
              <a:rPr lang="en-US" sz="2700" b="1" dirty="0" smtClean="0">
                <a:latin typeface="Courier" pitchFamily="49" charset="0"/>
              </a:rPr>
              <a:t>  }</a:t>
            </a:r>
          </a:p>
          <a:p>
            <a:pPr marL="0" indent="0">
              <a:spcBef>
                <a:spcPts val="0"/>
              </a:spcBef>
              <a:buNone/>
            </a:pPr>
            <a:r>
              <a:rPr lang="en-US" sz="2700" b="1" dirty="0">
                <a:latin typeface="Courier" pitchFamily="49" charset="0"/>
              </a:rPr>
              <a:t> </a:t>
            </a:r>
            <a:r>
              <a:rPr lang="en-US" sz="2700" b="1" dirty="0" smtClean="0">
                <a:latin typeface="Courier" pitchFamily="49" charset="0"/>
              </a:rPr>
              <a:t> sleep 1 second</a:t>
            </a:r>
          </a:p>
          <a:p>
            <a:pPr marL="0" indent="0">
              <a:spcBef>
                <a:spcPts val="0"/>
              </a:spcBef>
              <a:buNone/>
            </a:pPr>
            <a:r>
              <a:rPr lang="en-US" sz="2700" b="1" dirty="0">
                <a:latin typeface="Courier" pitchFamily="49" charset="0"/>
              </a:rPr>
              <a:t>}</a:t>
            </a:r>
            <a:endParaRPr lang="en-US" sz="2700" b="1" dirty="0" smtClean="0">
              <a:latin typeface="Courier" pitchFamily="49" charset="0"/>
            </a:endParaRPr>
          </a:p>
          <a:p>
            <a:pPr marL="0" indent="0">
              <a:spcBef>
                <a:spcPts val="0"/>
              </a:spcBef>
              <a:buNone/>
            </a:pPr>
            <a:r>
              <a:rPr lang="en-US" sz="2700" b="1" dirty="0">
                <a:latin typeface="Courier" pitchFamily="49" charset="0"/>
              </a:rPr>
              <a:t> </a:t>
            </a:r>
            <a:r>
              <a:rPr lang="en-US" sz="2700" b="1" dirty="0" smtClean="0">
                <a:latin typeface="Courier" pitchFamily="49" charset="0"/>
              </a:rPr>
              <a:t>   </a:t>
            </a:r>
            <a:endParaRPr lang="en-US" sz="2700" b="1" dirty="0">
              <a:latin typeface="Courier" pitchFamily="49" charset="0"/>
            </a:endParaRPr>
          </a:p>
        </p:txBody>
      </p:sp>
    </p:spTree>
    <p:extLst>
      <p:ext uri="{BB962C8B-B14F-4D97-AF65-F5344CB8AC3E}">
        <p14:creationId xmlns:p14="http://schemas.microsoft.com/office/powerpoint/2010/main" val="27924671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keys</a:t>
            </a:r>
            <a:endParaRPr lang="en-US" dirty="0"/>
          </a:p>
        </p:txBody>
      </p:sp>
      <p:sp>
        <p:nvSpPr>
          <p:cNvPr id="3" name="Content Placeholder 2"/>
          <p:cNvSpPr>
            <a:spLocks noGrp="1"/>
          </p:cNvSpPr>
          <p:nvPr>
            <p:ph idx="1"/>
          </p:nvPr>
        </p:nvSpPr>
        <p:spPr/>
        <p:txBody>
          <a:bodyPr/>
          <a:lstStyle/>
          <a:p>
            <a:r>
              <a:rPr lang="en-US" dirty="0" smtClean="0"/>
              <a:t>Mind the cache – DNS resolvers have memory</a:t>
            </a:r>
          </a:p>
          <a:p>
            <a:r>
              <a:rPr lang="en-US" dirty="0" smtClean="0"/>
              <a:t>Publish the new ZSK before signing with it</a:t>
            </a:r>
          </a:p>
          <a:p>
            <a:pPr lvl="1"/>
            <a:r>
              <a:rPr lang="en-US" dirty="0" smtClean="0"/>
              <a:t>Put the new ZSK in the DNSKEY </a:t>
            </a:r>
            <a:r>
              <a:rPr lang="en-US" dirty="0" err="1" smtClean="0"/>
              <a:t>RRset</a:t>
            </a:r>
            <a:r>
              <a:rPr lang="en-US" dirty="0" smtClean="0"/>
              <a:t> along with old ZSK and wait until everyone see its</a:t>
            </a:r>
          </a:p>
          <a:p>
            <a:r>
              <a:rPr lang="en-US" dirty="0" smtClean="0"/>
              <a:t>Sign the zone with the new ZSK until you want to change it</a:t>
            </a:r>
          </a:p>
          <a:p>
            <a:r>
              <a:rPr lang="en-US" dirty="0" smtClean="0"/>
              <a:t>But do not un-Publish the old ZSK until no one may need it</a:t>
            </a:r>
          </a:p>
          <a:p>
            <a:pPr lvl="1"/>
            <a:endParaRPr lang="en-US" dirty="0" smtClean="0"/>
          </a:p>
          <a:p>
            <a:endParaRPr lang="en-US" dirty="0"/>
          </a:p>
        </p:txBody>
      </p:sp>
    </p:spTree>
    <p:extLst>
      <p:ext uri="{BB962C8B-B14F-4D97-AF65-F5344CB8AC3E}">
        <p14:creationId xmlns:p14="http://schemas.microsoft.com/office/powerpoint/2010/main" val="956133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extLst>
      <p:ext uri="{BB962C8B-B14F-4D97-AF65-F5344CB8AC3E}">
        <p14:creationId xmlns:p14="http://schemas.microsoft.com/office/powerpoint/2010/main" val="42579689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990600"/>
            <a:ext cx="8229600" cy="5486400"/>
          </a:xfrm>
        </p:spPr>
        <p:txBody>
          <a:bodyPr/>
          <a:lstStyle/>
          <a:p>
            <a:pPr marL="0" indent="0">
              <a:buNone/>
            </a:pPr>
            <a:r>
              <a:rPr lang="en-US" sz="2800" b="1" dirty="0" smtClean="0">
                <a:latin typeface="Courier" pitchFamily="49" charset="0"/>
              </a:rPr>
              <a:t>generate </a:t>
            </a:r>
            <a:r>
              <a:rPr lang="en-US" sz="2800" b="1" dirty="0" err="1" smtClean="0">
                <a:latin typeface="Courier" pitchFamily="49" charset="0"/>
              </a:rPr>
              <a:t>zsk</a:t>
            </a:r>
            <a:r>
              <a:rPr lang="en-US" sz="2800" b="1" dirty="0" smtClean="0">
                <a:latin typeface="Courier" pitchFamily="49" charset="0"/>
              </a:rPr>
              <a:t>-new</a:t>
            </a:r>
          </a:p>
          <a:p>
            <a:pPr marL="0" indent="0">
              <a:buNone/>
            </a:pPr>
            <a:r>
              <a:rPr lang="en-US" sz="2800" b="1" dirty="0">
                <a:latin typeface="Courier" pitchFamily="49" charset="0"/>
              </a:rPr>
              <a:t>c</a:t>
            </a:r>
            <a:r>
              <a:rPr lang="en-US" sz="2800" b="1" dirty="0" smtClean="0">
                <a:latin typeface="Courier" pitchFamily="49" charset="0"/>
              </a:rPr>
              <a:t>at </a:t>
            </a:r>
            <a:r>
              <a:rPr lang="en-US" sz="2800" b="1" dirty="0" err="1" smtClean="0">
                <a:latin typeface="Courier" pitchFamily="49" charset="0"/>
              </a:rPr>
              <a:t>zsk</a:t>
            </a:r>
            <a:r>
              <a:rPr lang="en-US" sz="2800" b="1" dirty="0" smtClean="0">
                <a:latin typeface="Courier" pitchFamily="49" charset="0"/>
              </a:rPr>
              <a:t>-new </a:t>
            </a:r>
            <a:r>
              <a:rPr lang="en-US" sz="2800" b="1" dirty="0" err="1" smtClean="0">
                <a:latin typeface="Courier" pitchFamily="49" charset="0"/>
              </a:rPr>
              <a:t>zsk</a:t>
            </a:r>
            <a:r>
              <a:rPr lang="en-US" sz="2800" b="1" dirty="0" smtClean="0">
                <a:latin typeface="Courier" pitchFamily="49" charset="0"/>
              </a:rPr>
              <a:t>-current </a:t>
            </a:r>
            <a:r>
              <a:rPr lang="en-US" sz="2800" b="1" dirty="0" err="1" smtClean="0">
                <a:latin typeface="Courier" pitchFamily="49" charset="0"/>
              </a:rPr>
              <a:t>ksk</a:t>
            </a:r>
            <a:r>
              <a:rPr lang="en-US" sz="2800" b="1" dirty="0" smtClean="0">
                <a:latin typeface="Courier" pitchFamily="49" charset="0"/>
              </a:rPr>
              <a:t> &gt; keys</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p>
          <a:p>
            <a:pPr marL="0" indent="0">
              <a:buNone/>
            </a:pPr>
            <a:r>
              <a:rPr lang="en-US" sz="2800" b="1" dirty="0">
                <a:latin typeface="Courier" pitchFamily="49" charset="0"/>
              </a:rPr>
              <a:t>c</a:t>
            </a:r>
            <a:r>
              <a:rPr lang="en-US" sz="2800" b="1" dirty="0" smtClean="0">
                <a:latin typeface="Courier" pitchFamily="49" charset="0"/>
              </a:rPr>
              <a:t>opy </a:t>
            </a:r>
            <a:r>
              <a:rPr lang="en-US" sz="2800" b="1" dirty="0" err="1" smtClean="0">
                <a:latin typeface="Courier" pitchFamily="49" charset="0"/>
              </a:rPr>
              <a:t>zsk</a:t>
            </a:r>
            <a:r>
              <a:rPr lang="en-US" sz="2800" b="1" dirty="0" smtClean="0">
                <a:latin typeface="Courier" pitchFamily="49" charset="0"/>
              </a:rPr>
              <a:t>-new </a:t>
            </a:r>
            <a:r>
              <a:rPr lang="en-US" sz="2800" b="1" dirty="0" err="1" smtClean="0">
                <a:latin typeface="Courier" pitchFamily="49" charset="0"/>
              </a:rPr>
              <a:t>zsk</a:t>
            </a:r>
            <a:r>
              <a:rPr lang="en-US" sz="2800" b="1" dirty="0" smtClean="0">
                <a:latin typeface="Courier" pitchFamily="49" charset="0"/>
              </a:rPr>
              <a:t>-current</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p>
          <a:p>
            <a:pPr marL="0" indent="0">
              <a:buNone/>
            </a:pPr>
            <a:r>
              <a:rPr lang="en-US" sz="2800" b="1" dirty="0">
                <a:latin typeface="Courier" pitchFamily="49" charset="0"/>
              </a:rPr>
              <a:t>c</a:t>
            </a:r>
            <a:r>
              <a:rPr lang="en-US" sz="2800" b="1" dirty="0" smtClean="0">
                <a:latin typeface="Courier" pitchFamily="49" charset="0"/>
              </a:rPr>
              <a:t>at </a:t>
            </a:r>
            <a:r>
              <a:rPr lang="en-US" sz="2800" b="1" dirty="0" err="1" smtClean="0">
                <a:latin typeface="Courier" pitchFamily="49" charset="0"/>
              </a:rPr>
              <a:t>zsk</a:t>
            </a:r>
            <a:r>
              <a:rPr lang="en-US" sz="2800" b="1" dirty="0" smtClean="0">
                <a:latin typeface="Courier" pitchFamily="49" charset="0"/>
              </a:rPr>
              <a:t>-current </a:t>
            </a:r>
            <a:r>
              <a:rPr lang="en-US" sz="2800" b="1" dirty="0" err="1" smtClean="0">
                <a:latin typeface="Courier" pitchFamily="49" charset="0"/>
              </a:rPr>
              <a:t>ksk</a:t>
            </a:r>
            <a:r>
              <a:rPr lang="en-US" sz="2800" b="1" dirty="0" smtClean="0">
                <a:latin typeface="Courier" pitchFamily="49" charset="0"/>
              </a:rPr>
              <a:t> &gt; keys</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endParaRPr lang="en-US" sz="2800" b="1" dirty="0">
              <a:latin typeface="Courier" pitchFamily="49" charset="0"/>
            </a:endParaRPr>
          </a:p>
        </p:txBody>
      </p:sp>
    </p:spTree>
    <p:extLst>
      <p:ext uri="{BB962C8B-B14F-4D97-AF65-F5344CB8AC3E}">
        <p14:creationId xmlns:p14="http://schemas.microsoft.com/office/powerpoint/2010/main" val="3070683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4474</TotalTime>
  <Words>4058</Words>
  <Application>Microsoft Office PowerPoint</Application>
  <PresentationFormat>On-screen Show (4:3)</PresentationFormat>
  <Paragraphs>718</Paragraphs>
  <Slides>93</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Arial</vt:lpstr>
      <vt:lpstr>Calibri</vt:lpstr>
      <vt:lpstr>Courier</vt:lpstr>
      <vt:lpstr>Courier New</vt:lpstr>
      <vt:lpstr>Lucida Sans Unicode</vt:lpstr>
      <vt:lpstr>Times New Roman</vt:lpstr>
      <vt:lpstr>Wingdings</vt:lpstr>
      <vt:lpstr>Office Theme</vt:lpstr>
      <vt:lpstr>DNSSEC Implementation Considerations and Risk Analysis</vt:lpstr>
      <vt:lpstr>DNSSEC: We have passed the point of no return</vt:lpstr>
      <vt:lpstr>Design Considerations</vt:lpstr>
      <vt:lpstr>How do I sign a zone?</vt:lpstr>
      <vt:lpstr>That’s it</vt:lpstr>
      <vt:lpstr>One way to do this</vt:lpstr>
      <vt:lpstr>or…another</vt:lpstr>
      <vt:lpstr>It’s a question of risk / trust, but is does not have to be expensive</vt:lpstr>
      <vt:lpstr>Goals</vt:lpstr>
      <vt:lpstr>Reliable</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Building in security</vt:lpstr>
      <vt:lpstr>Security</vt:lpstr>
      <vt:lpstr>Physical</vt:lpstr>
      <vt:lpstr>Physical - Environmental</vt:lpstr>
      <vt:lpstr>Physical - Tiers</vt:lpstr>
      <vt:lpstr>Physical - Tier Construction</vt:lpstr>
      <vt:lpstr>Physical – Safe Tier</vt:lpstr>
      <vt:lpstr>Physical – Safe Tier</vt:lpstr>
      <vt:lpstr>Physical – Tamper Evident Packaging</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…or this </vt:lpstr>
      <vt:lpstr>Physical Security</vt:lpstr>
      <vt:lpstr>PowerPoint Presentation</vt:lpstr>
      <vt:lpstr>http://www.flickr.com/photos/kjd/sets/72157624302045698/</vt:lpstr>
      <vt:lpstr>PowerPoint Presentation</vt:lpstr>
      <vt:lpstr>PowerPoint Presentation</vt:lpstr>
      <vt:lpstr>PowerPoint Presentation</vt:lpstr>
      <vt:lpstr>…or this     </vt:lpstr>
      <vt:lpstr>..or this  (from .cr .ar)</vt:lpstr>
      <vt:lpstr>…or even this</vt:lpstr>
      <vt:lpstr>Learn from others mistakes</vt:lpstr>
      <vt:lpstr>ISP’s and other validating resolver operators</vt:lpstr>
      <vt:lpstr>Signing Operations – DNSSEC and Vacations</vt:lpstr>
      <vt:lpstr>Signing Operations – Monitoring Signature Expiry</vt:lpstr>
      <vt:lpstr>Signing Operations – Openness = Trust</vt:lpstr>
      <vt:lpstr>Some Recent Recommendations..</vt:lpstr>
      <vt:lpstr>PowerPoint Presentation</vt:lpstr>
      <vt:lpstr>But all must have:</vt:lpstr>
      <vt:lpstr>Demo Implementation</vt:lpstr>
      <vt:lpstr>Off-Line Key generator and KSK Signer</vt:lpstr>
      <vt:lpstr>Off-Net Signer</vt:lpstr>
      <vt:lpstr>Key Management</vt:lpstr>
      <vt:lpstr>DNS+DNSSEC</vt:lpstr>
      <vt:lpstr>Simple Key Management Scripts</vt:lpstr>
      <vt:lpstr>Keeping things signed</vt:lpstr>
      <vt:lpstr>PowerPoint Presentation</vt:lpstr>
      <vt:lpstr>Rolling keys</vt:lpstr>
      <vt:lpstr>Key Rollover Schedule - Root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lamb</cp:lastModifiedBy>
  <cp:revision>265</cp:revision>
  <dcterms:created xsi:type="dcterms:W3CDTF">2011-08-31T05:36:51Z</dcterms:created>
  <dcterms:modified xsi:type="dcterms:W3CDTF">2017-03-23T00:19:15Z</dcterms:modified>
</cp:coreProperties>
</file>