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256" r:id="rId2"/>
    <p:sldId id="352" r:id="rId3"/>
    <p:sldId id="331" r:id="rId4"/>
    <p:sldId id="305" r:id="rId5"/>
    <p:sldId id="277" r:id="rId6"/>
    <p:sldId id="344" r:id="rId7"/>
    <p:sldId id="345" r:id="rId8"/>
    <p:sldId id="346" r:id="rId9"/>
    <p:sldId id="347" r:id="rId10"/>
    <p:sldId id="348" r:id="rId11"/>
    <p:sldId id="349" r:id="rId12"/>
    <p:sldId id="354" r:id="rId13"/>
    <p:sldId id="318" r:id="rId14"/>
    <p:sldId id="332" r:id="rId15"/>
    <p:sldId id="336" r:id="rId16"/>
    <p:sldId id="350" r:id="rId17"/>
    <p:sldId id="359" r:id="rId18"/>
    <p:sldId id="341" r:id="rId19"/>
    <p:sldId id="321" r:id="rId20"/>
    <p:sldId id="339" r:id="rId21"/>
    <p:sldId id="360" r:id="rId22"/>
    <p:sldId id="323" r:id="rId23"/>
    <p:sldId id="333" r:id="rId24"/>
    <p:sldId id="324" r:id="rId25"/>
    <p:sldId id="357" r:id="rId26"/>
    <p:sldId id="306" r:id="rId27"/>
    <p:sldId id="299" r:id="rId28"/>
    <p:sldId id="353" r:id="rId29"/>
    <p:sldId id="340" r:id="rId30"/>
    <p:sldId id="334" r:id="rId31"/>
    <p:sldId id="325" r:id="rId32"/>
    <p:sldId id="326" r:id="rId33"/>
    <p:sldId id="327" r:id="rId34"/>
    <p:sldId id="328" r:id="rId35"/>
    <p:sldId id="329" r:id="rId36"/>
    <p:sldId id="335" r:id="rId37"/>
    <p:sldId id="330" r:id="rId38"/>
    <p:sldId id="309" r:id="rId39"/>
    <p:sldId id="358" r:id="rId40"/>
    <p:sldId id="343" r:id="rId4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24" autoAdjust="0"/>
    <p:restoredTop sz="91122" autoAdjust="0"/>
  </p:normalViewPr>
  <p:slideViewPr>
    <p:cSldViewPr>
      <p:cViewPr varScale="1">
        <p:scale>
          <a:sx n="71" d="100"/>
          <a:sy n="71" d="100"/>
        </p:scale>
        <p:origin x="22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34830F4E-1778-4ABD-867B-6C473B793483}" type="datetimeFigureOut">
              <a:rPr lang="en-US" smtClean="0"/>
              <a:pPr/>
              <a:t>3/22/2017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567F5D95-2F70-4028-9E59-FC2A80B31E89}" type="slidenum">
              <a:rPr lang="en-US" smtClean="0"/>
              <a:pPr/>
              <a:t>‹#›</a:t>
            </a:fld>
            <a:endParaRPr lang="en-US"/>
          </a:p>
        </p:txBody>
      </p:sp>
    </p:spTree>
    <p:extLst>
      <p:ext uri="{BB962C8B-B14F-4D97-AF65-F5344CB8AC3E}">
        <p14:creationId xmlns:p14="http://schemas.microsoft.com/office/powerpoint/2010/main" val="3376070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icann.org/en/news/in-focus/dnssec/deployment"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blog.comcast.com/2011/12/dnssec-deployment-update.html"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thesecuritypractice.com/the_security_practice/2011/12/all-paypal-domains-are-now-using-dnssec.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pch.net/dnssec/zrh"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a:t>
            </a:fld>
            <a:endParaRPr lang="en-US"/>
          </a:p>
        </p:txBody>
      </p:sp>
    </p:spTree>
    <p:extLst>
      <p:ext uri="{BB962C8B-B14F-4D97-AF65-F5344CB8AC3E}">
        <p14:creationId xmlns:p14="http://schemas.microsoft.com/office/powerpoint/2010/main" val="713492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 DNSSEC is a good thing.</a:t>
            </a: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1BCBF6-4551-4E6A-BB16-D734B30D3085}" type="slidenum">
              <a:rPr lang="en-US" smtClean="0"/>
              <a:pPr fontAlgn="base">
                <a:spcBef>
                  <a:spcPct val="0"/>
                </a:spcBef>
                <a:spcAft>
                  <a:spcPct val="0"/>
                </a:spcAft>
                <a:defRPr/>
              </a:pPr>
              <a:t>11</a:t>
            </a:fld>
            <a:endParaRPr lang="en-US" smtClean="0"/>
          </a:p>
        </p:txBody>
      </p:sp>
    </p:spTree>
    <p:extLst>
      <p:ext uri="{BB962C8B-B14F-4D97-AF65-F5344CB8AC3E}">
        <p14:creationId xmlns:p14="http://schemas.microsoft.com/office/powerpoint/2010/main" val="1157564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Plug in to show DNSEC lock available at https://www.dnssec-validator.cz/</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12</a:t>
            </a:fld>
            <a:endParaRPr lang="en-US"/>
          </a:p>
        </p:txBody>
      </p:sp>
    </p:spTree>
    <p:extLst>
      <p:ext uri="{BB962C8B-B14F-4D97-AF65-F5344CB8AC3E}">
        <p14:creationId xmlns:p14="http://schemas.microsoft.com/office/powerpoint/2010/main" val="792322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Cyber interest at C-level, and </a:t>
            </a:r>
            <a:r>
              <a:rPr lang="en-US" dirty="0" err="1" smtClean="0"/>
              <a:t>govt</a:t>
            </a:r>
            <a:r>
              <a:rPr lang="en-US" dirty="0" smtClean="0"/>
              <a:t> mandates.  Large US ISP says: it used to be speed,</a:t>
            </a:r>
            <a:r>
              <a:rPr lang="en-US" baseline="0" dirty="0" smtClean="0"/>
              <a:t> now its security too.</a:t>
            </a:r>
          </a:p>
          <a:p>
            <a:r>
              <a:rPr lang="en-US" baseline="0" dirty="0" smtClean="0"/>
              <a:t>DNS /w DNSSEC: a foothold for trust built into the Internet infrastructure.</a:t>
            </a:r>
          </a:p>
          <a:p>
            <a:r>
              <a:rPr lang="en-US" baseline="0" dirty="0" smtClean="0"/>
              <a:t>94/316 </a:t>
            </a:r>
            <a:r>
              <a:rPr lang="en-US" baseline="0" dirty="0" err="1" smtClean="0"/>
              <a:t>tld</a:t>
            </a:r>
            <a:r>
              <a:rPr lang="en-US" baseline="0" dirty="0" smtClean="0"/>
              <a:t> + required for new </a:t>
            </a:r>
            <a:r>
              <a:rPr lang="en-US" baseline="0" dirty="0" err="1" smtClean="0"/>
              <a:t>gTLDs</a:t>
            </a:r>
            <a:r>
              <a:rPr lang="en-US" baseline="0" dirty="0" smtClean="0"/>
              <a:t>, 84% domains can deploy </a:t>
            </a:r>
            <a:r>
              <a:rPr lang="en-US" baseline="0" dirty="0" err="1" smtClean="0"/>
              <a:t>dnssec</a:t>
            </a:r>
            <a:r>
              <a:rPr lang="en-US" baseline="0" dirty="0" smtClean="0"/>
              <a:t> (but only 1% of 200M+)</a:t>
            </a:r>
            <a:r>
              <a:rPr lang="en-US" dirty="0" smtClean="0"/>
              <a:t> , s/w support,..</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14</a:t>
            </a:fld>
            <a:endParaRPr lang="en-US"/>
          </a:p>
        </p:txBody>
      </p:sp>
    </p:spTree>
    <p:extLst>
      <p:ext uri="{BB962C8B-B14F-4D97-AF65-F5344CB8AC3E}">
        <p14:creationId xmlns:p14="http://schemas.microsoft.com/office/powerpoint/2010/main" val="3725242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Side note: </a:t>
            </a:r>
            <a:r>
              <a:rPr lang="en-US" dirty="0" err="1" smtClean="0"/>
              <a:t>dnssec</a:t>
            </a:r>
            <a:r>
              <a:rPr lang="en-US" baseline="0" dirty="0" smtClean="0"/>
              <a:t> may help remove chaff in determining the source of cyber attacks.  Attribution is one of the </a:t>
            </a:r>
            <a:r>
              <a:rPr lang="en-US" baseline="0" dirty="0" err="1" smtClean="0"/>
              <a:t>the</a:t>
            </a:r>
            <a:r>
              <a:rPr lang="en-US" baseline="0" dirty="0" smtClean="0"/>
              <a:t> key elements in a successful approach to stemming the tide of cyber attacks.</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15</a:t>
            </a:fld>
            <a:endParaRPr lang="en-US"/>
          </a:p>
        </p:txBody>
      </p:sp>
    </p:spTree>
    <p:extLst>
      <p:ext uri="{BB962C8B-B14F-4D97-AF65-F5344CB8AC3E}">
        <p14:creationId xmlns:p14="http://schemas.microsoft.com/office/powerpoint/2010/main" val="760501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http://rick.eng.br/dnssecstat/</a:t>
            </a:r>
          </a:p>
          <a:p>
            <a:r>
              <a:rPr lang="en-US" dirty="0" smtClean="0"/>
              <a:t>Major layers: 8.8.8.8/Google,</a:t>
            </a:r>
            <a:r>
              <a:rPr lang="en-US" baseline="0" dirty="0" smtClean="0"/>
              <a:t> IOS6/Apple</a:t>
            </a:r>
          </a:p>
          <a:p>
            <a:r>
              <a:rPr lang="en-US" dirty="0" smtClean="0"/>
              <a:t>Root: 21</a:t>
            </a:r>
            <a:r>
              <a:rPr lang="en-US" baseline="0" dirty="0" smtClean="0"/>
              <a:t> TCRs from TT, BF, RU, CN, US, SE, NL, UG, BR, Togo, PT, NP, Mauritius, CZ, CA, JP, UK, NZ.</a:t>
            </a:r>
            <a:endParaRPr lang="en-US" dirty="0" smtClean="0"/>
          </a:p>
          <a:p>
            <a:r>
              <a:rPr lang="en-US" dirty="0" smtClean="0"/>
              <a:t>DNS over HTTP Chrome-</a:t>
            </a:r>
            <a:r>
              <a:rPr lang="en-US" dirty="0" err="1" smtClean="0"/>
              <a:t>ish</a:t>
            </a:r>
            <a:r>
              <a:rPr lang="en-US" dirty="0" smtClean="0"/>
              <a:t>, proprietary</a:t>
            </a:r>
            <a:r>
              <a:rPr lang="en-US" baseline="0" dirty="0" smtClean="0"/>
              <a:t> solutions: MSFT active directory, </a:t>
            </a:r>
            <a:r>
              <a:rPr lang="en-US" baseline="0" dirty="0" err="1" smtClean="0"/>
              <a:t>OpenDNS</a:t>
            </a:r>
            <a:endParaRPr lang="en-US" baseline="0" dirty="0" smtClean="0"/>
          </a:p>
          <a:p>
            <a:r>
              <a:rPr lang="en-US" dirty="0" smtClean="0"/>
              <a:t>All 18M COMCAST Internet customers.</a:t>
            </a:r>
            <a:r>
              <a:rPr lang="en-US" baseline="0" dirty="0" smtClean="0"/>
              <a:t> Also </a:t>
            </a:r>
            <a:r>
              <a:rPr lang="en-US" baseline="0" dirty="0" err="1" smtClean="0"/>
              <a:t>TeliaSonera</a:t>
            </a:r>
            <a:r>
              <a:rPr lang="en-US" baseline="0" dirty="0" smtClean="0"/>
              <a:t> SE, Vodafone, </a:t>
            </a:r>
            <a:r>
              <a:rPr lang="en-US" baseline="0" dirty="0" err="1" smtClean="0"/>
              <a:t>Telefonica</a:t>
            </a:r>
            <a:r>
              <a:rPr lang="en-US" baseline="0" dirty="0" smtClean="0"/>
              <a:t>, CZ, T-mobile NL </a:t>
            </a:r>
            <a:endParaRPr lang="en-US" dirty="0" smtClean="0">
              <a:hlinkClick r:id="rId3"/>
            </a:endParaRPr>
          </a:p>
          <a:p>
            <a:r>
              <a:rPr lang="en-US" dirty="0"/>
              <a:t>US ISP Comcast DNSSEC deployment plan for 18M customers and &gt;5000 domain names </a:t>
            </a:r>
            <a:r>
              <a:rPr lang="en-US" u="sng" dirty="0">
                <a:hlinkClick r:id="rId4"/>
              </a:rPr>
              <a:t>http://blog.comcast.com/2011/12/dnssec-deployment-update.html</a:t>
            </a:r>
            <a:r>
              <a:rPr lang="en-US" dirty="0"/>
              <a:t> </a:t>
            </a:r>
            <a:endParaRPr lang="en-US" dirty="0" smtClean="0">
              <a:hlinkClick r:id=""/>
            </a:endParaRPr>
          </a:p>
          <a:p>
            <a:r>
              <a:rPr lang="en-US" dirty="0" smtClean="0">
                <a:hlinkClick r:id=""/>
              </a:rPr>
              <a:t>http://www.icann.org/en/news/in-focus/dnssec/deployment</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18</a:t>
            </a:fld>
            <a:endParaRPr lang="en-US"/>
          </a:p>
        </p:txBody>
      </p:sp>
    </p:spTree>
    <p:extLst>
      <p:ext uri="{BB962C8B-B14F-4D97-AF65-F5344CB8AC3E}">
        <p14:creationId xmlns:p14="http://schemas.microsoft.com/office/powerpoint/2010/main" val="1093274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 was beaten into submission by APNIC’s to-notch PC to clarify this.</a:t>
            </a:r>
          </a:p>
          <a:p>
            <a:r>
              <a:rPr lang="en-US" sz="1200" kern="1200" dirty="0" smtClean="0">
                <a:solidFill>
                  <a:schemeClr val="tx1"/>
                </a:solidFill>
                <a:effectLst/>
                <a:latin typeface="+mn-lt"/>
                <a:ea typeface="+mn-ea"/>
                <a:cs typeface="+mn-cs"/>
              </a:rPr>
              <a:t>The future value of end2end </a:t>
            </a:r>
            <a:r>
              <a:rPr lang="en-US" sz="1200" kern="1200" dirty="0" err="1" smtClean="0">
                <a:solidFill>
                  <a:schemeClr val="tx1"/>
                </a:solidFill>
                <a:effectLst/>
                <a:latin typeface="+mn-lt"/>
                <a:ea typeface="+mn-ea"/>
                <a:cs typeface="+mn-cs"/>
              </a:rPr>
              <a:t>dnssec</a:t>
            </a:r>
            <a:r>
              <a:rPr lang="en-US" sz="1200" kern="1200" dirty="0" smtClean="0">
                <a:solidFill>
                  <a:schemeClr val="tx1"/>
                </a:solidFill>
                <a:effectLst/>
                <a:latin typeface="+mn-lt"/>
                <a:ea typeface="+mn-ea"/>
                <a:cs typeface="+mn-cs"/>
              </a:rPr>
              <a:t> as a foothold for securing applications. </a:t>
            </a:r>
          </a:p>
          <a:p>
            <a:r>
              <a:rPr lang="en-US" sz="1200" kern="1200" dirty="0" smtClean="0">
                <a:solidFill>
                  <a:schemeClr val="tx1"/>
                </a:solidFill>
                <a:effectLst/>
                <a:latin typeface="+mn-lt"/>
                <a:ea typeface="+mn-ea"/>
                <a:cs typeface="+mn-cs"/>
              </a:rPr>
              <a:t>OS or browser needs to validate.  Not too hard a nut to crack but will take patience.</a:t>
            </a:r>
          </a:p>
          <a:p>
            <a:r>
              <a:rPr lang="en-US" sz="1200" kern="1200" dirty="0" smtClean="0">
                <a:solidFill>
                  <a:schemeClr val="tx1"/>
                </a:solidFill>
                <a:effectLst/>
                <a:latin typeface="+mn-lt"/>
                <a:ea typeface="+mn-ea"/>
                <a:cs typeface="+mn-cs"/>
              </a:rPr>
              <a:t>Note</a:t>
            </a:r>
            <a:r>
              <a:rPr lang="en-US" sz="1200" kern="1200" baseline="0" dirty="0" smtClean="0">
                <a:solidFill>
                  <a:schemeClr val="tx1"/>
                </a:solidFill>
                <a:effectLst/>
                <a:latin typeface="+mn-lt"/>
                <a:ea typeface="+mn-ea"/>
                <a:cs typeface="+mn-cs"/>
              </a:rPr>
              <a:t> that “hotel/airport/hotspot” and other DNS interception networks would have saved you from </a:t>
            </a:r>
            <a:r>
              <a:rPr lang="en-US" sz="1200" kern="1200" baseline="0" dirty="0" err="1" smtClean="0">
                <a:solidFill>
                  <a:schemeClr val="tx1"/>
                </a:solidFill>
                <a:effectLst/>
                <a:latin typeface="+mn-lt"/>
                <a:ea typeface="+mn-ea"/>
                <a:cs typeface="+mn-cs"/>
              </a:rPr>
              <a:t>DNSChanger</a:t>
            </a:r>
            <a:r>
              <a:rPr lang="en-US" sz="1200" kern="1200" baseline="0" dirty="0" smtClean="0">
                <a:solidFill>
                  <a:schemeClr val="tx1"/>
                </a:solidFill>
                <a:effectLst/>
                <a:latin typeface="+mn-lt"/>
                <a:ea typeface="+mn-ea"/>
                <a:cs typeface="+mn-cs"/>
              </a:rPr>
              <a:t> as well since many force DNS requests to their own DNS resolvers regardless.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“people still get their domains social engineered out from under them at the registry/</a:t>
            </a:r>
            <a:r>
              <a:rPr lang="en-US" sz="1200" kern="1200" dirty="0" err="1" smtClean="0">
                <a:solidFill>
                  <a:schemeClr val="tx1"/>
                </a:solidFill>
                <a:effectLst/>
                <a:latin typeface="+mn-lt"/>
                <a:ea typeface="+mn-ea"/>
                <a:cs typeface="+mn-cs"/>
              </a:rPr>
              <a:t>registar</a:t>
            </a:r>
            <a:r>
              <a:rPr lang="en-US" sz="1200" kern="1200" dirty="0" smtClean="0">
                <a:solidFill>
                  <a:schemeClr val="tx1"/>
                </a:solidFill>
                <a:effectLst/>
                <a:latin typeface="+mn-lt"/>
                <a:ea typeface="+mn-ea"/>
                <a:cs typeface="+mn-cs"/>
              </a:rPr>
              <a:t> level, but would agree that it is a useful component to a larger solution”</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Paypal</a:t>
            </a:r>
            <a:r>
              <a:rPr lang="en-US" sz="1200" kern="1200" dirty="0" smtClean="0">
                <a:solidFill>
                  <a:schemeClr val="tx1"/>
                </a:solidFill>
                <a:latin typeface="+mn-lt"/>
                <a:ea typeface="+mn-ea"/>
                <a:cs typeface="+mn-cs"/>
              </a:rPr>
              <a:t> deploys DNSSEC </a:t>
            </a:r>
            <a:r>
              <a:rPr lang="en-US" sz="1200" u="sng" kern="1200" dirty="0" smtClean="0">
                <a:solidFill>
                  <a:schemeClr val="tx1"/>
                </a:solidFill>
                <a:latin typeface="+mn-lt"/>
                <a:ea typeface="+mn-ea"/>
                <a:cs typeface="+mn-cs"/>
                <a:hlinkClick r:id="rId3"/>
              </a:rPr>
              <a:t>http://www.thesecuritypractice.com/the_security_practice/2011/12/all-paypal-domains-are-now-using-dnssec.html</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19</a:t>
            </a:fld>
            <a:endParaRPr lang="en-US"/>
          </a:p>
        </p:txBody>
      </p:sp>
    </p:spTree>
    <p:extLst>
      <p:ext uri="{BB962C8B-B14F-4D97-AF65-F5344CB8AC3E}">
        <p14:creationId xmlns:p14="http://schemas.microsoft.com/office/powerpoint/2010/main" val="1263848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1) how many have </a:t>
            </a:r>
            <a:r>
              <a:rPr lang="en-US" dirty="0" err="1" smtClean="0"/>
              <a:t>dnssec</a:t>
            </a:r>
            <a:r>
              <a:rPr lang="en-US" dirty="0" smtClean="0"/>
              <a:t> deployed on corporate domains </a:t>
            </a:r>
          </a:p>
          <a:p>
            <a:r>
              <a:rPr lang="en-US" dirty="0" smtClean="0"/>
              <a:t>and 2) if any of their resolvers have validation turned on.</a:t>
            </a:r>
          </a:p>
          <a:p>
            <a:endParaRPr lang="en-US" dirty="0" smtClean="0"/>
          </a:p>
          <a:p>
            <a:r>
              <a:rPr lang="en-US" dirty="0" smtClean="0"/>
              <a:t>“ISP support for DNSSEC is necessary even in a future in which end points perform all validation. They must be able to, at a minimum, recognize DNSSEC-related traffic and allow it to pass for the smooth functioning of an end-to-end, DNSSEC-secured system.”</a:t>
            </a:r>
          </a:p>
          <a:p>
            <a:endParaRPr lang="en-US" dirty="0" smtClean="0"/>
          </a:p>
          <a:p>
            <a:r>
              <a:rPr lang="en-US" dirty="0" smtClean="0"/>
              <a:t>Tools like DNS-Trigger, the CZ plug-in, etc help test this.</a:t>
            </a:r>
          </a:p>
          <a:p>
            <a:endParaRPr lang="en-US" dirty="0" smtClean="0"/>
          </a:p>
          <a:p>
            <a:r>
              <a:rPr lang="en-US" dirty="0" smtClean="0"/>
              <a:t>~6000 .COM 12 Dec 2011</a:t>
            </a:r>
          </a:p>
          <a:p>
            <a:r>
              <a:rPr lang="en-US" dirty="0" smtClean="0"/>
              <a:t>For a virtuous cycle of secure</a:t>
            </a:r>
            <a:r>
              <a:rPr lang="en-US" baseline="0" dirty="0" smtClean="0"/>
              <a:t> DNSSEC implementations towards full deployment.</a:t>
            </a:r>
          </a:p>
          <a:p>
            <a:r>
              <a:rPr lang="en-US" baseline="0" dirty="0" smtClean="0"/>
              <a:t>…and brings to bear improvements in overall IT security processes and practices that will address growing number of exploits such as hijacking.</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20</a:t>
            </a:fld>
            <a:endParaRPr lang="en-US"/>
          </a:p>
        </p:txBody>
      </p:sp>
    </p:spTree>
    <p:extLst>
      <p:ext uri="{BB962C8B-B14F-4D97-AF65-F5344CB8AC3E}">
        <p14:creationId xmlns:p14="http://schemas.microsoft.com/office/powerpoint/2010/main" val="3139985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Many options:</a:t>
            </a:r>
          </a:p>
          <a:p>
            <a:pPr eaLnBrk="1" hangingPunct="1">
              <a:spcBef>
                <a:spcPct val="0"/>
              </a:spcBef>
            </a:pPr>
            <a:r>
              <a:rPr lang="en-US" smtClean="0"/>
              <a:t>Build your own DNSSEC signer and submit keys to Registrar.</a:t>
            </a:r>
          </a:p>
          <a:p>
            <a:pPr eaLnBrk="1" hangingPunct="1">
              <a:spcBef>
                <a:spcPct val="0"/>
              </a:spcBef>
            </a:pPr>
            <a:r>
              <a:rPr lang="en-US" smtClean="0"/>
              <a:t>Or use GoDaddy service.</a:t>
            </a:r>
          </a:p>
          <a:p>
            <a:pPr eaLnBrk="1" hangingPunct="1">
              <a:spcBef>
                <a:spcPct val="0"/>
              </a:spcBef>
            </a:pPr>
            <a:r>
              <a:rPr lang="en-US" smtClean="0"/>
              <a:t>Could cost as little as $2/year (VRSN). Free (and training provided) if ccTLD with pch.net and some others.</a:t>
            </a:r>
          </a:p>
          <a:p>
            <a:pPr eaLnBrk="1" hangingPunct="1">
              <a:spcBef>
                <a:spcPct val="0"/>
              </a:spcBef>
            </a:pPr>
            <a:r>
              <a:rPr lang="en-US" smtClean="0"/>
              <a:t>Popular resolvers all support DNSSEC validation. </a:t>
            </a:r>
          </a:p>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4FF265-DC92-4E57-9472-99E8448CAD74}" type="slidenum">
              <a:rPr lang="en-US" smtClean="0"/>
              <a:pPr fontAlgn="base">
                <a:spcBef>
                  <a:spcPct val="0"/>
                </a:spcBef>
                <a:spcAft>
                  <a:spcPct val="0"/>
                </a:spcAft>
                <a:defRPr/>
              </a:pPr>
              <a:t>21</a:t>
            </a:fld>
            <a:endParaRPr lang="en-US" smtClean="0"/>
          </a:p>
        </p:txBody>
      </p:sp>
    </p:spTree>
    <p:extLst>
      <p:ext uri="{BB962C8B-B14F-4D97-AF65-F5344CB8AC3E}">
        <p14:creationId xmlns:p14="http://schemas.microsoft.com/office/powerpoint/2010/main" val="3892127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Many options:</a:t>
            </a:r>
          </a:p>
          <a:p>
            <a:pPr eaLnBrk="1" hangingPunct="1">
              <a:spcBef>
                <a:spcPct val="0"/>
              </a:spcBef>
            </a:pPr>
            <a:r>
              <a:rPr lang="en-US" smtClean="0"/>
              <a:t>Build your own DNSSEC signer and submit keys to Registrar.</a:t>
            </a:r>
          </a:p>
          <a:p>
            <a:pPr eaLnBrk="1" hangingPunct="1">
              <a:spcBef>
                <a:spcPct val="0"/>
              </a:spcBef>
            </a:pPr>
            <a:r>
              <a:rPr lang="en-US" smtClean="0"/>
              <a:t>Or use GoDaddy service.</a:t>
            </a:r>
          </a:p>
          <a:p>
            <a:pPr eaLnBrk="1" hangingPunct="1">
              <a:spcBef>
                <a:spcPct val="0"/>
              </a:spcBef>
            </a:pPr>
            <a:r>
              <a:rPr lang="en-US" smtClean="0"/>
              <a:t>Could cost as little as $2/year (VRSN). Free (and training provided) if ccTLD with pch.net and some others.</a:t>
            </a:r>
          </a:p>
          <a:p>
            <a:pPr eaLnBrk="1" hangingPunct="1">
              <a:spcBef>
                <a:spcPct val="0"/>
              </a:spcBef>
            </a:pPr>
            <a:r>
              <a:rPr lang="en-US" smtClean="0"/>
              <a:t>Popular resolvers all support DNSSEC validation. </a:t>
            </a:r>
          </a:p>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4FF265-DC92-4E57-9472-99E8448CAD74}" type="slidenum">
              <a:rPr lang="en-US" smtClean="0"/>
              <a:pPr fontAlgn="base">
                <a:spcBef>
                  <a:spcPct val="0"/>
                </a:spcBef>
                <a:spcAft>
                  <a:spcPct val="0"/>
                </a:spcAft>
                <a:defRPr/>
              </a:pPr>
              <a:t>22</a:t>
            </a:fld>
            <a:endParaRPr lang="en-US" smtClean="0"/>
          </a:p>
        </p:txBody>
      </p:sp>
    </p:spTree>
    <p:extLst>
      <p:ext uri="{BB962C8B-B14F-4D97-AF65-F5344CB8AC3E}">
        <p14:creationId xmlns:p14="http://schemas.microsoft.com/office/powerpoint/2010/main" val="419305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a few others. See all the patent filings relying on DNSEC !!</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23</a:t>
            </a:fld>
            <a:endParaRPr lang="en-US"/>
          </a:p>
        </p:txBody>
      </p:sp>
    </p:spTree>
    <p:extLst>
      <p:ext uri="{BB962C8B-B14F-4D97-AF65-F5344CB8AC3E}">
        <p14:creationId xmlns:p14="http://schemas.microsoft.com/office/powerpoint/2010/main" val="514555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time you create an account</a:t>
            </a:r>
            <a:r>
              <a:rPr lang="en-US" baseline="0" dirty="0" smtClean="0"/>
              <a:t> on a service, logon, buy something you rely on the honesty of DNS.</a:t>
            </a:r>
            <a:endParaRPr lang="en-US" dirty="0" smtClean="0"/>
          </a:p>
          <a:p>
            <a:r>
              <a:rPr lang="en-US" dirty="0" smtClean="0"/>
              <a:t>Even</a:t>
            </a:r>
            <a:r>
              <a:rPr lang="en-US" baseline="0" dirty="0" smtClean="0"/>
              <a:t> CAs rely on DNS to issue credentials so SSL is suspect.  “lazy” CA is as good as “thorough” CA.</a:t>
            </a:r>
          </a:p>
          <a:p>
            <a:r>
              <a:rPr lang="en-US" baseline="0" dirty="0" smtClean="0"/>
              <a:t>PKI and ID systems also rely on DNS to connect to databases to offer services and transfer authentication info.</a:t>
            </a:r>
          </a:p>
          <a:p>
            <a:r>
              <a:rPr lang="en-US" baseline="0" dirty="0" smtClean="0"/>
              <a:t>VoIP relies on the e164 DNS zone as well.</a:t>
            </a:r>
          </a:p>
          <a:p>
            <a:r>
              <a:rPr lang="en-US" baseline="0" dirty="0" smtClean="0"/>
              <a:t>Even with a FOB, you are relying on non-MITM connectivity to the service.</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3</a:t>
            </a:fld>
            <a:endParaRPr lang="en-US"/>
          </a:p>
        </p:txBody>
      </p:sp>
    </p:spTree>
    <p:extLst>
      <p:ext uri="{BB962C8B-B14F-4D97-AF65-F5344CB8AC3E}">
        <p14:creationId xmlns:p14="http://schemas.microsoft.com/office/powerpoint/2010/main" val="745772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042D1B-C40D-468C-91F5-DBC205CADD30}" type="slidenum">
              <a:rPr lang="en-US" smtClean="0"/>
              <a:pPr/>
              <a:t>24</a:t>
            </a:fld>
            <a:endParaRPr lang="en-US" smtClean="0"/>
          </a:p>
        </p:txBody>
      </p:sp>
    </p:spTree>
    <p:extLst>
      <p:ext uri="{BB962C8B-B14F-4D97-AF65-F5344CB8AC3E}">
        <p14:creationId xmlns:p14="http://schemas.microsoft.com/office/powerpoint/2010/main" val="3256041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marL="0" lvl="1" eaLnBrk="1" hangingPunct="1">
              <a:spcBef>
                <a:spcPct val="0"/>
              </a:spcBef>
            </a:pPr>
            <a:r>
              <a:rPr lang="en-US" dirty="0" smtClean="0"/>
              <a:t>SSL cert for tata.in can be provided by 1482 CAs including </a:t>
            </a:r>
            <a:r>
              <a:rPr lang="en-US" dirty="0" err="1" smtClean="0"/>
              <a:t>govts</a:t>
            </a:r>
            <a:r>
              <a:rPr lang="en-US" dirty="0" smtClean="0"/>
              <a:t>!!</a:t>
            </a:r>
            <a:r>
              <a:rPr lang="en-US" baseline="0" dirty="0" smtClean="0"/>
              <a:t> How do you know who to trust?</a:t>
            </a:r>
          </a:p>
          <a:p>
            <a:pPr marL="0" lvl="1" eaLnBrk="1" hangingPunct="1">
              <a:spcBef>
                <a:spcPct val="0"/>
              </a:spcBef>
            </a:pPr>
            <a:endParaRPr lang="en-US" dirty="0" smtClean="0"/>
          </a:p>
          <a:p>
            <a:pPr marL="0" lvl="1" eaLnBrk="1" hangingPunct="1">
              <a:spcBef>
                <a:spcPct val="0"/>
              </a:spcBef>
            </a:pPr>
            <a:r>
              <a:rPr lang="en-US" dirty="0" smtClean="0"/>
              <a:t>The</a:t>
            </a:r>
            <a:r>
              <a:rPr lang="en-US" baseline="0" dirty="0" smtClean="0"/>
              <a:t> Internet community started by with just trying to secure the DNS but we ended up with something much more. (see </a:t>
            </a:r>
            <a:r>
              <a:rPr lang="en-US" baseline="0" dirty="0" err="1" smtClean="0"/>
              <a:t>Vint</a:t>
            </a:r>
            <a:r>
              <a:rPr lang="en-US" baseline="0" dirty="0" smtClean="0"/>
              <a:t> Cerf’s quote)</a:t>
            </a:r>
            <a:endParaRPr lang="en-US" dirty="0" smtClean="0"/>
          </a:p>
          <a:p>
            <a:pPr marL="0" lvl="1" eaLnBrk="1" hangingPunct="1">
              <a:spcBef>
                <a:spcPct val="0"/>
              </a:spcBef>
            </a:pPr>
            <a:endParaRPr lang="en-US" dirty="0" smtClean="0"/>
          </a:p>
          <a:p>
            <a:pPr marL="0" lvl="1" eaLnBrk="1" hangingPunct="1">
              <a:spcBef>
                <a:spcPct val="0"/>
              </a:spcBef>
            </a:pPr>
            <a:r>
              <a:rPr lang="en-US" dirty="0" smtClean="0"/>
              <a:t>With so many, trust is diluted.  Used to be good when there were fewer.</a:t>
            </a:r>
          </a:p>
          <a:p>
            <a:pPr marL="0" lvl="1" eaLnBrk="1" hangingPunct="1">
              <a:spcBef>
                <a:spcPct val="0"/>
              </a:spcBef>
            </a:pPr>
            <a:r>
              <a:rPr lang="en-US" dirty="0" smtClean="0"/>
              <a:t>Any one can encrypt. Few can Identify : Encryption != Identity</a:t>
            </a:r>
          </a:p>
          <a:p>
            <a:pPr eaLnBrk="1" hangingPunct="1">
              <a:spcBef>
                <a:spcPct val="0"/>
              </a:spcBef>
            </a:pPr>
            <a:endParaRPr lang="en-US" dirty="0" smtClean="0"/>
          </a:p>
          <a:p>
            <a:pPr eaLnBrk="1" hangingPunct="1">
              <a:spcBef>
                <a:spcPct val="0"/>
              </a:spcBef>
            </a:pPr>
            <a:r>
              <a:rPr lang="en-US" dirty="0" smtClean="0"/>
              <a:t>Examples of this problem: </a:t>
            </a:r>
            <a:r>
              <a:rPr lang="en-US" dirty="0" err="1" smtClean="0"/>
              <a:t>Comodo</a:t>
            </a:r>
            <a:r>
              <a:rPr lang="en-US" dirty="0" smtClean="0"/>
              <a:t>, MD5 crack, </a:t>
            </a:r>
            <a:r>
              <a:rPr lang="en-US" dirty="0" err="1" smtClean="0"/>
              <a:t>DigiNotar</a:t>
            </a:r>
            <a:r>
              <a:rPr lang="en-US" dirty="0" smtClean="0"/>
              <a:t> etc..</a:t>
            </a:r>
            <a:r>
              <a:rPr lang="en-US" baseline="0" dirty="0" smtClean="0"/>
              <a:t> Failures.</a:t>
            </a:r>
            <a:endParaRPr lang="en-US" dirty="0" smtClean="0"/>
          </a:p>
          <a:p>
            <a:pPr eaLnBrk="1" hangingPunct="1">
              <a:spcBef>
                <a:spcPct val="0"/>
              </a:spcBef>
            </a:pPr>
            <a:endParaRPr lang="en-US" dirty="0" smtClean="0"/>
          </a:p>
          <a:p>
            <a:pPr eaLnBrk="1" hangingPunct="1">
              <a:spcBef>
                <a:spcPct val="0"/>
              </a:spcBef>
            </a:pPr>
            <a:r>
              <a:rPr lang="en-US" dirty="0" smtClean="0"/>
              <a:t>Fact is that DNS has been unfortunately used as an independent authentication tool for some time: e.g. email authentication</a:t>
            </a:r>
          </a:p>
          <a:p>
            <a:pPr eaLnBrk="1" hangingPunct="1">
              <a:spcBef>
                <a:spcPct val="0"/>
              </a:spcBef>
            </a:pPr>
            <a:endParaRPr lang="en-US" dirty="0" smtClean="0"/>
          </a:p>
          <a:p>
            <a:r>
              <a:rPr lang="en-US" sz="1200" dirty="0" smtClean="0"/>
              <a:t>Looking forward:</a:t>
            </a:r>
          </a:p>
          <a:p>
            <a:endParaRPr lang="en-US" sz="1200" dirty="0" smtClean="0"/>
          </a:p>
          <a:p>
            <a:r>
              <a:rPr lang="en-US" sz="1200" dirty="0" smtClean="0"/>
              <a:t>Build and improve on established trust models, e.g., CAs</a:t>
            </a:r>
          </a:p>
          <a:p>
            <a:endParaRPr lang="en-US" sz="1200" dirty="0" smtClean="0"/>
          </a:p>
          <a:p>
            <a:r>
              <a:rPr lang="en-US" sz="1200" dirty="0" smtClean="0"/>
              <a:t>Greatly expanded SSL usage (currently ~4M/200M)</a:t>
            </a:r>
          </a:p>
          <a:p>
            <a:endParaRPr lang="en-US" sz="1200" dirty="0" smtClean="0"/>
          </a:p>
          <a:p>
            <a:r>
              <a:rPr lang="en-US" sz="1200" dirty="0" smtClean="0"/>
              <a:t>Make SMIME (secured email - SMIMEA) a reality.  All email packages already have support for this.  They just don’t have a way to distribute keys.  /w DNSSEC – now they do.</a:t>
            </a:r>
          </a:p>
          <a:p>
            <a:endParaRPr lang="en-US" sz="1200" dirty="0" smtClean="0"/>
          </a:p>
          <a:p>
            <a:r>
              <a:rPr lang="en-US" sz="1200" dirty="0" smtClean="0"/>
              <a:t>May work in concert with in enhancing or extending other cyber security efforts like digital Identities, </a:t>
            </a:r>
            <a:r>
              <a:rPr lang="en-US" sz="1200" dirty="0" err="1" smtClean="0"/>
              <a:t>WebID</a:t>
            </a:r>
            <a:r>
              <a:rPr lang="en-US" sz="1200" dirty="0" smtClean="0"/>
              <a:t>, </a:t>
            </a:r>
            <a:r>
              <a:rPr lang="en-US" sz="1200" dirty="0" err="1" smtClean="0"/>
              <a:t>BrowserID</a:t>
            </a:r>
            <a:r>
              <a:rPr lang="en-US" sz="1200" dirty="0" smtClean="0"/>
              <a:t>, CAs, ..</a:t>
            </a:r>
          </a:p>
          <a:p>
            <a:endParaRPr lang="en-US" sz="1200" dirty="0" smtClean="0"/>
          </a:p>
          <a:p>
            <a:r>
              <a:rPr lang="en-US" sz="1200" dirty="0" smtClean="0"/>
              <a:t>Securing VoIP</a:t>
            </a:r>
          </a:p>
          <a:p>
            <a:endParaRPr lang="en-US" sz="1200" dirty="0" smtClean="0"/>
          </a:p>
          <a:p>
            <a:r>
              <a:rPr lang="en-US" sz="1200" dirty="0" smtClean="0"/>
              <a:t>Simplify </a:t>
            </a:r>
            <a:r>
              <a:rPr lang="en-US" sz="1200" dirty="0" err="1" smtClean="0"/>
              <a:t>WiFi</a:t>
            </a:r>
            <a:r>
              <a:rPr lang="en-US" sz="1200" dirty="0" smtClean="0"/>
              <a:t> roaming security</a:t>
            </a:r>
          </a:p>
          <a:p>
            <a:endParaRPr lang="en-US" sz="1200" dirty="0" smtClean="0"/>
          </a:p>
          <a:p>
            <a:r>
              <a:rPr lang="en-US" sz="1200" dirty="0" smtClean="0"/>
              <a:t>Secure distribution of configurations (e.g., blacklists, anti-virus sigs) </a:t>
            </a:r>
          </a:p>
          <a:p>
            <a:endParaRPr lang="en-US" sz="1200" dirty="0" smtClean="0"/>
          </a:p>
          <a:p>
            <a:r>
              <a:rPr lang="en-US" sz="1200" dirty="0" smtClean="0"/>
              <a:t>Cryptocurrency?? </a:t>
            </a:r>
          </a:p>
          <a:p>
            <a:endParaRPr lang="en-US" sz="1200" dirty="0" smtClean="0"/>
          </a:p>
          <a:p>
            <a:pPr eaLnBrk="1" hangingPunct="1">
              <a:spcBef>
                <a:spcPct val="0"/>
              </a:spcBef>
            </a:pPr>
            <a:endParaRPr lang="en-US"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8293F5-1338-43A7-92CC-2E52C312A860}" type="slidenum">
              <a:rPr lang="en-US" smtClean="0"/>
              <a:pPr fontAlgn="base">
                <a:spcBef>
                  <a:spcPct val="0"/>
                </a:spcBef>
                <a:spcAft>
                  <a:spcPct val="0"/>
                </a:spcAft>
                <a:defRPr/>
              </a:pPr>
              <a:t>26</a:t>
            </a:fld>
            <a:endParaRPr lang="en-US" smtClean="0"/>
          </a:p>
        </p:txBody>
      </p:sp>
    </p:spTree>
    <p:extLst>
      <p:ext uri="{BB962C8B-B14F-4D97-AF65-F5344CB8AC3E}">
        <p14:creationId xmlns:p14="http://schemas.microsoft.com/office/powerpoint/2010/main" val="3391508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ym typeface="Wingdings" pitchFamily="2" charset="2"/>
              </a:rPr>
              <a:t>Configuration data examples: anti-virus signatures, blacklists, etc…</a:t>
            </a:r>
          </a:p>
          <a:p>
            <a:r>
              <a:rPr lang="en-US" dirty="0" smtClean="0">
                <a:sym typeface="Wingdings" pitchFamily="2" charset="2"/>
              </a:rPr>
              <a:t>Imagine if you could trust “the ‘Net” – again? </a:t>
            </a:r>
            <a:endParaRPr lang="en-US" dirty="0" smtClean="0"/>
          </a:p>
          <a:p>
            <a:endParaRPr lang="en-US" baseline="0" dirty="0" smtClean="0"/>
          </a:p>
          <a:p>
            <a:r>
              <a:rPr lang="en-US" baseline="0" dirty="0" smtClean="0"/>
              <a:t>Inter email server exchange (SMTP)  security using DNSSEC+DANE+TLS is becoming very popular in Germany and elsewhere post-Snowden.</a:t>
            </a:r>
          </a:p>
          <a:p>
            <a:r>
              <a:rPr lang="en-US" baseline="0" dirty="0" smtClean="0"/>
              <a:t>At the 2015 Prague IETF meeting Snowden (via video conference) publicly singled out DNSSEC as a key technology for enhancing privacy.</a:t>
            </a:r>
          </a:p>
          <a:p>
            <a:endParaRPr lang="en-US" baseline="0" dirty="0" smtClean="0"/>
          </a:p>
        </p:txBody>
      </p:sp>
      <p:sp>
        <p:nvSpPr>
          <p:cNvPr id="4" name="Slide Number Placeholder 3"/>
          <p:cNvSpPr>
            <a:spLocks noGrp="1"/>
          </p:cNvSpPr>
          <p:nvPr>
            <p:ph type="sldNum" sz="quarter" idx="10"/>
          </p:nvPr>
        </p:nvSpPr>
        <p:spPr/>
        <p:txBody>
          <a:bodyPr/>
          <a:lstStyle/>
          <a:p>
            <a:fld id="{567F5D95-2F70-4028-9E59-FC2A80B31E89}" type="slidenum">
              <a:rPr lang="en-US" smtClean="0"/>
              <a:pPr/>
              <a:t>27</a:t>
            </a:fld>
            <a:endParaRPr lang="en-US"/>
          </a:p>
        </p:txBody>
      </p:sp>
    </p:spTree>
    <p:extLst>
      <p:ext uri="{BB962C8B-B14F-4D97-AF65-F5344CB8AC3E}">
        <p14:creationId xmlns:p14="http://schemas.microsoft.com/office/powerpoint/2010/main" val="3434196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28</a:t>
            </a:fld>
            <a:endParaRPr lang="en-US"/>
          </a:p>
        </p:txBody>
      </p:sp>
    </p:spTree>
    <p:extLst>
      <p:ext uri="{BB962C8B-B14F-4D97-AF65-F5344CB8AC3E}">
        <p14:creationId xmlns:p14="http://schemas.microsoft.com/office/powerpoint/2010/main" val="2385611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*Like how the Internet itself is operated and managed</a:t>
            </a:r>
          </a:p>
          <a:p>
            <a:pPr eaLnBrk="1" hangingPunct="1">
              <a:spcBef>
                <a:spcPct val="0"/>
              </a:spcBef>
            </a:pPr>
            <a:endParaRPr lang="en-US" dirty="0"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AD3C74-683F-4A05-A785-7C5DE061C7EB}" type="slidenum">
              <a:rPr lang="en-US" smtClean="0"/>
              <a:pPr/>
              <a:t>31</a:t>
            </a:fld>
            <a:endParaRPr lang="en-US" smtClean="0"/>
          </a:p>
        </p:txBody>
      </p:sp>
    </p:spTree>
    <p:extLst>
      <p:ext uri="{BB962C8B-B14F-4D97-AF65-F5344CB8AC3E}">
        <p14:creationId xmlns:p14="http://schemas.microsoft.com/office/powerpoint/2010/main" val="1656044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 NZ, root, com, UK, DCID 6/9</a:t>
            </a:r>
          </a:p>
          <a:p>
            <a:r>
              <a:rPr lang="en-US" dirty="0" smtClean="0">
                <a:hlinkClick r:id="rId3"/>
              </a:rPr>
              <a:t>http://www.pch.net/dnssec/zrh</a:t>
            </a:r>
            <a:endParaRPr lang="en-US"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32</a:t>
            </a:fld>
            <a:endParaRPr lang="en-US"/>
          </a:p>
        </p:txBody>
      </p:sp>
    </p:spTree>
    <p:extLst>
      <p:ext uri="{BB962C8B-B14F-4D97-AF65-F5344CB8AC3E}">
        <p14:creationId xmlns:p14="http://schemas.microsoft.com/office/powerpoint/2010/main" val="2405336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Fips 140-2 level 4</a:t>
            </a:r>
          </a:p>
          <a:p>
            <a:r>
              <a:rPr lang="en-US" smtClean="0"/>
              <a:t>Gsa class 5 </a:t>
            </a:r>
          </a:p>
          <a:p>
            <a:r>
              <a:rPr lang="en-US" smtClean="0"/>
              <a:t>Biometrics</a:t>
            </a:r>
          </a:p>
          <a:p>
            <a:r>
              <a:rPr lang="en-US" smtClean="0"/>
              <a:t>Multi-person control</a:t>
            </a:r>
          </a:p>
          <a:p>
            <a:r>
              <a:rPr lang="en-US" smtClean="0"/>
              <a:t>Publicly documented</a:t>
            </a:r>
          </a:p>
          <a:p>
            <a:r>
              <a:rPr lang="en-US" smtClean="0"/>
              <a:t>Draw from CA</a:t>
            </a:r>
          </a:p>
          <a:p>
            <a:r>
              <a:rPr lang="en-US" smtClean="0"/>
              <a:t>Dcid 6/9 9 gauge mesh drywall</a:t>
            </a:r>
          </a:p>
          <a:p>
            <a:endParaRPr lang="en-US" smtClean="0"/>
          </a:p>
        </p:txBody>
      </p:sp>
      <p:sp>
        <p:nvSpPr>
          <p:cNvPr id="4" name="Slide Number Placeholder 3"/>
          <p:cNvSpPr>
            <a:spLocks noGrp="1"/>
          </p:cNvSpPr>
          <p:nvPr>
            <p:ph type="sldNum" sz="quarter" idx="5"/>
          </p:nvPr>
        </p:nvSpPr>
        <p:spPr/>
        <p:txBody>
          <a:bodyPr/>
          <a:lstStyle/>
          <a:p>
            <a:pPr>
              <a:defRPr/>
            </a:pPr>
            <a:fld id="{D1AEBADF-462B-449B-A0C7-E172FC3D0042}" type="slidenum">
              <a:rPr lang="en-US" smtClean="0"/>
              <a:pPr>
                <a:defRPr/>
              </a:pPr>
              <a:t>37</a:t>
            </a:fld>
            <a:endParaRPr lang="en-US"/>
          </a:p>
        </p:txBody>
      </p:sp>
    </p:spTree>
    <p:extLst>
      <p:ext uri="{BB962C8B-B14F-4D97-AF65-F5344CB8AC3E}">
        <p14:creationId xmlns:p14="http://schemas.microsoft.com/office/powerpoint/2010/main" val="778258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Actually MANY phone books</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5D5819-5BC5-41DA-8E4F-710009DE1F7D}" type="slidenum">
              <a:rPr lang="en-US" smtClean="0"/>
              <a:pPr fontAlgn="base">
                <a:spcBef>
                  <a:spcPct val="0"/>
                </a:spcBef>
                <a:spcAft>
                  <a:spcPct val="0"/>
                </a:spcAft>
                <a:defRPr/>
              </a:pPr>
              <a:t>40</a:t>
            </a:fld>
            <a:endParaRPr lang="en-US" smtClean="0"/>
          </a:p>
        </p:txBody>
      </p:sp>
    </p:spTree>
    <p:extLst>
      <p:ext uri="{BB962C8B-B14F-4D97-AF65-F5344CB8AC3E}">
        <p14:creationId xmlns:p14="http://schemas.microsoft.com/office/powerpoint/2010/main" val="2166141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Discovery</a:t>
            </a:r>
            <a:r>
              <a:rPr lang="en-US" baseline="0" dirty="0" smtClean="0"/>
              <a:t> of DNS vulnerability: </a:t>
            </a:r>
            <a:r>
              <a:rPr lang="en-US" dirty="0" err="1" smtClean="0"/>
              <a:t>Bellovin</a:t>
            </a:r>
            <a:r>
              <a:rPr lang="en-US" dirty="0" smtClean="0"/>
              <a:t> 1995</a:t>
            </a:r>
            <a:r>
              <a:rPr lang="en-US" baseline="0" dirty="0" smtClean="0"/>
              <a:t> then </a:t>
            </a:r>
            <a:r>
              <a:rPr lang="en-US" sz="1200" dirty="0" smtClean="0"/>
              <a:t>Aug 2008 Dan </a:t>
            </a:r>
            <a:r>
              <a:rPr lang="en-US" sz="1200" dirty="0" err="1" smtClean="0"/>
              <a:t>Kaminsky</a:t>
            </a:r>
            <a:r>
              <a:rPr lang="en-US" sz="1200" dirty="0" smtClean="0"/>
              <a:t> reveals DNS vulnerability shortcut.</a:t>
            </a:r>
            <a:endParaRPr lang="en-US" dirty="0" smtClean="0"/>
          </a:p>
          <a:p>
            <a:r>
              <a:rPr lang="en-US" dirty="0" smtClean="0"/>
              <a:t>Being</a:t>
            </a:r>
            <a:r>
              <a:rPr lang="en-US" baseline="0" dirty="0" smtClean="0"/>
              <a:t> able to cryptographically trust Internet infrastructure data, t</a:t>
            </a:r>
            <a:r>
              <a:rPr lang="en-US" dirty="0" smtClean="0"/>
              <a:t>hink about what that means…can I now click and download a</a:t>
            </a:r>
            <a:r>
              <a:rPr lang="en-US" baseline="0" dirty="0" smtClean="0"/>
              <a:t> .exe file?</a:t>
            </a:r>
          </a:p>
          <a:p>
            <a:endParaRPr lang="en-US" dirty="0" smtClean="0"/>
          </a:p>
        </p:txBody>
      </p:sp>
      <p:sp>
        <p:nvSpPr>
          <p:cNvPr id="4" name="Slide Number Placeholder 3"/>
          <p:cNvSpPr>
            <a:spLocks noGrp="1"/>
          </p:cNvSpPr>
          <p:nvPr>
            <p:ph type="sldNum" sz="quarter" idx="10"/>
          </p:nvPr>
        </p:nvSpPr>
        <p:spPr/>
        <p:txBody>
          <a:bodyPr/>
          <a:lstStyle/>
          <a:p>
            <a:fld id="{567F5D95-2F70-4028-9E59-FC2A80B31E89}" type="slidenum">
              <a:rPr lang="en-US" smtClean="0"/>
              <a:pPr/>
              <a:t>4</a:t>
            </a:fld>
            <a:endParaRPr lang="en-US"/>
          </a:p>
        </p:txBody>
      </p:sp>
    </p:spTree>
    <p:extLst>
      <p:ext uri="{BB962C8B-B14F-4D97-AF65-F5344CB8AC3E}">
        <p14:creationId xmlns:p14="http://schemas.microsoft.com/office/powerpoint/2010/main" val="4143196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end-2-end DNSSEC validation would have avoided the problems.</a:t>
            </a:r>
          </a:p>
          <a:p>
            <a:endParaRPr lang="en-US" dirty="0"/>
          </a:p>
        </p:txBody>
      </p:sp>
      <p:sp>
        <p:nvSpPr>
          <p:cNvPr id="4" name="Slide Number Placeholder 3"/>
          <p:cNvSpPr>
            <a:spLocks noGrp="1"/>
          </p:cNvSpPr>
          <p:nvPr>
            <p:ph type="sldNum" sz="quarter" idx="10"/>
          </p:nvPr>
        </p:nvSpPr>
        <p:spPr/>
        <p:txBody>
          <a:bodyPr/>
          <a:lstStyle/>
          <a:p>
            <a:pPr>
              <a:defRPr/>
            </a:pPr>
            <a:fld id="{D08A335E-9999-41C4-846D-DF3C1322430A}" type="slidenum">
              <a:rPr lang="en-US" smtClean="0"/>
              <a:pPr>
                <a:defRPr/>
              </a:pPr>
              <a:t>5</a:t>
            </a:fld>
            <a:endParaRPr lang="en-US"/>
          </a:p>
        </p:txBody>
      </p:sp>
    </p:spTree>
    <p:extLst>
      <p:ext uri="{BB962C8B-B14F-4D97-AF65-F5344CB8AC3E}">
        <p14:creationId xmlns:p14="http://schemas.microsoft.com/office/powerpoint/2010/main" val="2234067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Actually MANY phone books</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71A57A-1C22-416B-B480-39CA6D4AB3C7}" type="slidenum">
              <a:rPr lang="en-US" smtClean="0"/>
              <a:pPr fontAlgn="base">
                <a:spcBef>
                  <a:spcPct val="0"/>
                </a:spcBef>
                <a:spcAft>
                  <a:spcPct val="0"/>
                </a:spcAft>
                <a:defRPr/>
              </a:pPr>
              <a:t>6</a:t>
            </a:fld>
            <a:endParaRPr lang="en-US" smtClean="0"/>
          </a:p>
        </p:txBody>
      </p:sp>
    </p:spTree>
    <p:extLst>
      <p:ext uri="{BB962C8B-B14F-4D97-AF65-F5344CB8AC3E}">
        <p14:creationId xmlns:p14="http://schemas.microsoft.com/office/powerpoint/2010/main" val="3345642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6310F7-E7C4-4F3A-9A0C-CF0602294B2C}" type="slidenum">
              <a:rPr lang="en-US" smtClean="0"/>
              <a:pPr fontAlgn="base">
                <a:spcBef>
                  <a:spcPct val="0"/>
                </a:spcBef>
                <a:spcAft>
                  <a:spcPct val="0"/>
                </a:spcAft>
                <a:defRPr/>
              </a:pPr>
              <a:t>7</a:t>
            </a:fld>
            <a:endParaRPr lang="en-US" smtClean="0"/>
          </a:p>
        </p:txBody>
      </p:sp>
    </p:spTree>
    <p:extLst>
      <p:ext uri="{BB962C8B-B14F-4D97-AF65-F5344CB8AC3E}">
        <p14:creationId xmlns:p14="http://schemas.microsoft.com/office/powerpoint/2010/main" val="938985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098B31-B893-4BA1-8BE4-D00998066198}" type="slidenum">
              <a:rPr lang="en-US" smtClean="0"/>
              <a:pPr fontAlgn="base">
                <a:spcBef>
                  <a:spcPct val="0"/>
                </a:spcBef>
                <a:spcAft>
                  <a:spcPct val="0"/>
                </a:spcAft>
                <a:defRPr/>
              </a:pPr>
              <a:t>8</a:t>
            </a:fld>
            <a:endParaRPr lang="en-US" smtClean="0"/>
          </a:p>
        </p:txBody>
      </p:sp>
    </p:spTree>
    <p:extLst>
      <p:ext uri="{BB962C8B-B14F-4D97-AF65-F5344CB8AC3E}">
        <p14:creationId xmlns:p14="http://schemas.microsoft.com/office/powerpoint/2010/main" val="1213761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26B7F1-FA79-45A5-9E63-98FB1BE96023}" type="slidenum">
              <a:rPr lang="en-US" smtClean="0"/>
              <a:pPr fontAlgn="base">
                <a:spcBef>
                  <a:spcPct val="0"/>
                </a:spcBef>
                <a:spcAft>
                  <a:spcPct val="0"/>
                </a:spcAft>
                <a:defRPr/>
              </a:pPr>
              <a:t>9</a:t>
            </a:fld>
            <a:endParaRPr lang="en-US" smtClean="0"/>
          </a:p>
        </p:txBody>
      </p:sp>
    </p:spTree>
    <p:extLst>
      <p:ext uri="{BB962C8B-B14F-4D97-AF65-F5344CB8AC3E}">
        <p14:creationId xmlns:p14="http://schemas.microsoft.com/office/powerpoint/2010/main" val="4243215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 DNSSEC is a good thing.</a:t>
            </a: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775745-B95E-4556-BC8A-F60522076934}" type="slidenum">
              <a:rPr lang="en-US" smtClean="0"/>
              <a:pPr fontAlgn="base">
                <a:spcBef>
                  <a:spcPct val="0"/>
                </a:spcBef>
                <a:spcAft>
                  <a:spcPct val="0"/>
                </a:spcAft>
                <a:defRPr/>
              </a:pPr>
              <a:t>10</a:t>
            </a:fld>
            <a:endParaRPr lang="en-US" smtClean="0"/>
          </a:p>
        </p:txBody>
      </p:sp>
    </p:spTree>
    <p:extLst>
      <p:ext uri="{BB962C8B-B14F-4D97-AF65-F5344CB8AC3E}">
        <p14:creationId xmlns:p14="http://schemas.microsoft.com/office/powerpoint/2010/main" val="326476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F7B4E9-BDDE-4008-82F6-87ED8A03CAB7}" type="datetimeFigureOut">
              <a:rPr lang="en-US" smtClean="0"/>
              <a:pPr/>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F7B4E9-BDDE-4008-82F6-87ED8A03CAB7}" type="datetimeFigureOut">
              <a:rPr lang="en-US" smtClean="0"/>
              <a:pPr/>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F7B4E9-BDDE-4008-82F6-87ED8A03CAB7}" type="datetimeFigureOut">
              <a:rPr lang="en-US" smtClean="0"/>
              <a:pPr/>
              <a:t>3/22/2017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F7B4E9-BDDE-4008-82F6-87ED8A03CAB7}" type="datetimeFigureOut">
              <a:rPr lang="en-US" smtClean="0"/>
              <a:pPr/>
              <a:t>3/22/2017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7B4E9-BDDE-4008-82F6-87ED8A03CAB7}" type="datetimeFigureOut">
              <a:rPr lang="en-US" smtClean="0"/>
              <a:pPr/>
              <a:t>3/22/2017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7B4E9-BDDE-4008-82F6-87ED8A03CAB7}" type="datetimeFigureOut">
              <a:rPr lang="en-US" smtClean="0"/>
              <a:pPr/>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7B4E9-BDDE-4008-82F6-87ED8A03CAB7}" type="datetimeFigureOut">
              <a:rPr lang="en-US" smtClean="0"/>
              <a:pPr/>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7B4E9-BDDE-4008-82F6-87ED8A03CAB7}" type="datetimeFigureOut">
              <a:rPr lang="en-US" smtClean="0"/>
              <a:pPr/>
              <a:t>3/22/2017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61335-00A6-4C77-8C34-57F4DE934C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fedv6-deployment.antd.nist.gov/snap-all.html" TargetMode="External"/><Relationship Id="rId5" Type="http://schemas.openxmlformats.org/officeDocument/2006/relationships/hyperlink" Target="http://www.whitehouse.gov/sites/default/files/omb/memoranda/fy2008/m08-23.pdf" TargetMode="Externa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s://rick.eng.br/dnssecsta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internetsociety.org/deploy360/dnssec/" TargetMode="Externa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jpe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jpe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jpe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eg"/><Relationship Id="rId22" Type="http://schemas.openxmlformats.org/officeDocument/2006/relationships/image" Target="../media/image2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png"/><Relationship Id="rId9" Type="http://schemas.openxmlformats.org/officeDocument/2006/relationships/image" Target="../media/image49.jpe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www.flickr.com/photos/kjd/4711197189/in/set-72157624302045698/" TargetMode="Externa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Why DNSSEC</a:t>
            </a:r>
            <a:endParaRPr lang="en-US" b="1" dirty="0"/>
          </a:p>
        </p:txBody>
      </p:sp>
      <p:sp>
        <p:nvSpPr>
          <p:cNvPr id="3" name="Subtitle 2"/>
          <p:cNvSpPr>
            <a:spLocks noGrp="1"/>
          </p:cNvSpPr>
          <p:nvPr>
            <p:ph type="subTitle" idx="1"/>
          </p:nvPr>
        </p:nvSpPr>
        <p:spPr/>
        <p:txBody>
          <a:bodyPr>
            <a:normAutofit fontScale="92500" lnSpcReduction="10000"/>
          </a:bodyPr>
          <a:lstStyle/>
          <a:p>
            <a:pPr>
              <a:lnSpc>
                <a:spcPct val="80000"/>
              </a:lnSpc>
            </a:pPr>
            <a:r>
              <a:rPr lang="en-US" altLang="en-US" dirty="0" err="1" smtClean="0"/>
              <a:t>SaudiNIC</a:t>
            </a:r>
            <a:endParaRPr lang="en-US" altLang="en-US" dirty="0" smtClean="0"/>
          </a:p>
          <a:p>
            <a:pPr>
              <a:lnSpc>
                <a:spcPct val="80000"/>
              </a:lnSpc>
            </a:pPr>
            <a:r>
              <a:rPr lang="en-US" altLang="en-US" dirty="0" smtClean="0"/>
              <a:t>Riyadh, Saudi Arabia</a:t>
            </a:r>
            <a:endParaRPr lang="en-US" altLang="en-US" dirty="0" smtClean="0"/>
          </a:p>
          <a:p>
            <a:pPr>
              <a:lnSpc>
                <a:spcPct val="80000"/>
              </a:lnSpc>
            </a:pPr>
            <a:r>
              <a:rPr lang="en-US" altLang="en-US" dirty="0" smtClean="0"/>
              <a:t>May</a:t>
            </a:r>
            <a:r>
              <a:rPr lang="en-US" altLang="en-US" dirty="0" smtClean="0"/>
              <a:t> </a:t>
            </a:r>
            <a:r>
              <a:rPr lang="en-US" altLang="en-US" dirty="0" smtClean="0"/>
              <a:t>2017</a:t>
            </a:r>
          </a:p>
          <a:p>
            <a:pPr>
              <a:lnSpc>
                <a:spcPct val="80000"/>
              </a:lnSpc>
            </a:pPr>
            <a:r>
              <a:rPr lang="en-US" altLang="en-US" dirty="0"/>
              <a:t>r</a:t>
            </a:r>
            <a:r>
              <a:rPr lang="en-US" altLang="en-US" dirty="0" smtClean="0"/>
              <a:t>ichard.Lamb@icann.org</a:t>
            </a:r>
            <a:endParaRPr lang="en-US" altLang="en-US" dirty="0"/>
          </a:p>
        </p:txBody>
      </p:sp>
      <p:pic>
        <p:nvPicPr>
          <p:cNvPr id="4" name="Picture 2"/>
          <p:cNvPicPr>
            <a:picLocks noChangeAspect="1" noChangeArrowheads="1"/>
          </p:cNvPicPr>
          <p:nvPr/>
        </p:nvPicPr>
        <p:blipFill>
          <a:blip r:embed="rId2" cstate="print"/>
          <a:srcRect/>
          <a:stretch>
            <a:fillRect/>
          </a:stretch>
        </p:blipFill>
        <p:spPr bwMode="auto">
          <a:xfrm>
            <a:off x="304800" y="457200"/>
            <a:ext cx="1064268" cy="85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Securing The Phone Book - DNS Security Extensions (DNSSEC)</a:t>
            </a:r>
            <a:endParaRPr lang="en-US" dirty="0"/>
          </a:p>
        </p:txBody>
      </p:sp>
      <p:grpSp>
        <p:nvGrpSpPr>
          <p:cNvPr id="3" name="Group 71"/>
          <p:cNvGrpSpPr>
            <a:grpSpLocks/>
          </p:cNvGrpSpPr>
          <p:nvPr/>
        </p:nvGrpSpPr>
        <p:grpSpPr bwMode="auto">
          <a:xfrm>
            <a:off x="152400" y="3429000"/>
            <a:ext cx="3733800" cy="338138"/>
            <a:chOff x="381000" y="1828800"/>
            <a:chExt cx="3733800" cy="338554"/>
          </a:xfrm>
        </p:grpSpPr>
        <p:sp>
          <p:nvSpPr>
            <p:cNvPr id="33824" name="TextBox 9"/>
            <p:cNvSpPr txBox="1">
              <a:spLocks noChangeArrowheads="1"/>
            </p:cNvSpPr>
            <p:nvPr/>
          </p:nvSpPr>
          <p:spPr bwMode="auto">
            <a:xfrm>
              <a:off x="381000" y="182880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3796" name="TextBox 37"/>
          <p:cNvSpPr txBox="1">
            <a:spLocks noChangeArrowheads="1"/>
          </p:cNvSpPr>
          <p:nvPr/>
        </p:nvSpPr>
        <p:spPr bwMode="auto">
          <a:xfrm>
            <a:off x="3886200" y="3429000"/>
            <a:ext cx="1143000" cy="12001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 Resolver</a:t>
            </a:r>
          </a:p>
          <a:p>
            <a:pPr eaLnBrk="1" hangingPunct="1">
              <a:spcBef>
                <a:spcPct val="0"/>
              </a:spcBef>
              <a:buClrTx/>
              <a:buSzTx/>
              <a:buFontTx/>
              <a:buNone/>
            </a:pPr>
            <a:r>
              <a:rPr lang="en-US" altLang="en-US" sz="1800" b="1"/>
              <a:t>with DNSSEC</a:t>
            </a:r>
          </a:p>
        </p:txBody>
      </p:sp>
      <p:cxnSp>
        <p:nvCxnSpPr>
          <p:cNvPr id="43" name="Straight Arrow Connector 42"/>
          <p:cNvCxnSpPr/>
          <p:nvPr/>
        </p:nvCxnSpPr>
        <p:spPr>
          <a:xfrm>
            <a:off x="5029200" y="35814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798" name="TextBox 52"/>
          <p:cNvSpPr txBox="1">
            <a:spLocks noChangeArrowheads="1"/>
          </p:cNvSpPr>
          <p:nvPr/>
        </p:nvSpPr>
        <p:spPr bwMode="auto">
          <a:xfrm>
            <a:off x="5638800" y="31242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 = 1.2.3.4</a:t>
            </a:r>
          </a:p>
        </p:txBody>
      </p:sp>
      <p:cxnSp>
        <p:nvCxnSpPr>
          <p:cNvPr id="54" name="Straight Arrow Connector 53"/>
          <p:cNvCxnSpPr/>
          <p:nvPr/>
        </p:nvCxnSpPr>
        <p:spPr>
          <a:xfrm rot="10800000">
            <a:off x="5029200" y="3962400"/>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00" name="TextBox 57"/>
          <p:cNvSpPr txBox="1">
            <a:spLocks noChangeArrowheads="1"/>
          </p:cNvSpPr>
          <p:nvPr/>
        </p:nvSpPr>
        <p:spPr bwMode="auto">
          <a:xfrm>
            <a:off x="6400800" y="3429000"/>
            <a:ext cx="1524000" cy="9239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a:t>
            </a:r>
          </a:p>
          <a:p>
            <a:pPr eaLnBrk="1" hangingPunct="1">
              <a:spcBef>
                <a:spcPct val="0"/>
              </a:spcBef>
              <a:buClrTx/>
              <a:buSzTx/>
              <a:buFontTx/>
              <a:buNone/>
            </a:pPr>
            <a:r>
              <a:rPr lang="en-US" altLang="en-US" sz="1800" b="1"/>
              <a:t>Server with DNSSEC</a:t>
            </a:r>
          </a:p>
        </p:txBody>
      </p:sp>
      <p:grpSp>
        <p:nvGrpSpPr>
          <p:cNvPr id="4" name="Group 72"/>
          <p:cNvGrpSpPr>
            <a:grpSpLocks/>
          </p:cNvGrpSpPr>
          <p:nvPr/>
        </p:nvGrpSpPr>
        <p:grpSpPr bwMode="auto">
          <a:xfrm>
            <a:off x="1676400" y="38100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23" name="TextBox 58"/>
            <p:cNvSpPr txBox="1">
              <a:spLocks noChangeArrowheads="1"/>
            </p:cNvSpPr>
            <p:nvPr/>
          </p:nvSpPr>
          <p:spPr bwMode="auto">
            <a:xfrm>
              <a:off x="1905000" y="20574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1.2.3.4</a:t>
              </a:r>
            </a:p>
          </p:txBody>
        </p:sp>
      </p:grpSp>
      <p:grpSp>
        <p:nvGrpSpPr>
          <p:cNvPr id="5" name="Group 73"/>
          <p:cNvGrpSpPr>
            <a:grpSpLocks/>
          </p:cNvGrpSpPr>
          <p:nvPr/>
        </p:nvGrpSpPr>
        <p:grpSpPr bwMode="auto">
          <a:xfrm>
            <a:off x="609600" y="4648200"/>
            <a:ext cx="5791200" cy="338138"/>
            <a:chOff x="838200" y="2514600"/>
            <a:chExt cx="5791200" cy="338554"/>
          </a:xfrm>
        </p:grpSpPr>
        <p:sp>
          <p:nvSpPr>
            <p:cNvPr id="33820" name="TextBox 59"/>
            <p:cNvSpPr txBox="1">
              <a:spLocks noChangeArrowheads="1"/>
            </p:cNvSpPr>
            <p:nvPr/>
          </p:nvSpPr>
          <p:spPr bwMode="auto">
            <a:xfrm>
              <a:off x="838200" y="25146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3803" name="TextBox 61"/>
          <p:cNvSpPr txBox="1">
            <a:spLocks noChangeArrowheads="1"/>
          </p:cNvSpPr>
          <p:nvPr/>
        </p:nvSpPr>
        <p:spPr bwMode="auto">
          <a:xfrm>
            <a:off x="6400800" y="4724400"/>
            <a:ext cx="1295400" cy="10779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1600" b="1">
              <a:solidFill>
                <a:srgbClr val="FF0000"/>
              </a:solidFill>
            </a:endParaRPr>
          </a:p>
          <a:p>
            <a:pPr eaLnBrk="1" hangingPunct="1">
              <a:spcBef>
                <a:spcPct val="0"/>
              </a:spcBef>
              <a:buClrTx/>
              <a:buSzTx/>
              <a:buFontTx/>
              <a:buNone/>
            </a:pPr>
            <a:r>
              <a:rPr lang="en-US" altLang="en-US" sz="1600" b="1"/>
              <a:t>webserverwww @ 1.2.3.4</a:t>
            </a:r>
          </a:p>
        </p:txBody>
      </p:sp>
      <p:grpSp>
        <p:nvGrpSpPr>
          <p:cNvPr id="6" name="Group 75"/>
          <p:cNvGrpSpPr>
            <a:grpSpLocks/>
          </p:cNvGrpSpPr>
          <p:nvPr/>
        </p:nvGrpSpPr>
        <p:grpSpPr bwMode="auto">
          <a:xfrm>
            <a:off x="228600" y="5257800"/>
            <a:ext cx="6172200" cy="338138"/>
            <a:chOff x="457200" y="3124200"/>
            <a:chExt cx="6172200" cy="338554"/>
          </a:xfrm>
        </p:grpSpPr>
        <p:sp>
          <p:nvSpPr>
            <p:cNvPr id="33818" name="TextBox 64"/>
            <p:cNvSpPr txBox="1">
              <a:spLocks noChangeArrowheads="1"/>
            </p:cNvSpPr>
            <p:nvPr/>
          </p:nvSpPr>
          <p:spPr bwMode="auto">
            <a:xfrm>
              <a:off x="457200" y="31242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143000" y="5486400"/>
            <a:ext cx="5257800" cy="338138"/>
            <a:chOff x="1371600" y="3352800"/>
            <a:chExt cx="52578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17" name="TextBox 68"/>
            <p:cNvSpPr txBox="1">
              <a:spLocks noChangeArrowheads="1"/>
            </p:cNvSpPr>
            <p:nvPr/>
          </p:nvSpPr>
          <p:spPr bwMode="auto">
            <a:xfrm>
              <a:off x="1371600" y="3352800"/>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Account Data</a:t>
              </a:r>
            </a:p>
          </p:txBody>
        </p:sp>
      </p:grpSp>
      <p:grpSp>
        <p:nvGrpSpPr>
          <p:cNvPr id="8" name="Group 74"/>
          <p:cNvGrpSpPr>
            <a:grpSpLocks/>
          </p:cNvGrpSpPr>
          <p:nvPr/>
        </p:nvGrpSpPr>
        <p:grpSpPr bwMode="auto">
          <a:xfrm>
            <a:off x="609600" y="48768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15" name="TextBox 79"/>
            <p:cNvSpPr txBox="1">
              <a:spLocks noChangeArrowheads="1"/>
            </p:cNvSpPr>
            <p:nvPr/>
          </p:nvSpPr>
          <p:spPr bwMode="auto">
            <a:xfrm>
              <a:off x="838200" y="27432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Login page</a:t>
              </a:r>
            </a:p>
          </p:txBody>
        </p:sp>
      </p:grpSp>
      <p:grpSp>
        <p:nvGrpSpPr>
          <p:cNvPr id="9" name="Group 62"/>
          <p:cNvGrpSpPr>
            <a:grpSpLocks/>
          </p:cNvGrpSpPr>
          <p:nvPr/>
        </p:nvGrpSpPr>
        <p:grpSpPr bwMode="auto">
          <a:xfrm>
            <a:off x="5029200" y="3733800"/>
            <a:ext cx="3733800" cy="947738"/>
            <a:chOff x="5410200" y="3752166"/>
            <a:chExt cx="3733800" cy="947409"/>
          </a:xfrm>
        </p:grpSpPr>
        <p:sp>
          <p:nvSpPr>
            <p:cNvPr id="33812" name="TextBox 71"/>
            <p:cNvSpPr txBox="1">
              <a:spLocks noChangeArrowheads="1"/>
            </p:cNvSpPr>
            <p:nvPr/>
          </p:nvSpPr>
          <p:spPr bwMode="auto">
            <a:xfrm>
              <a:off x="5638800" y="4114800"/>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Attacker</a:t>
              </a:r>
            </a:p>
            <a:p>
              <a:pPr eaLnBrk="1" hangingPunct="1">
                <a:spcBef>
                  <a:spcPct val="0"/>
                </a:spcBef>
                <a:buClrTx/>
                <a:buSzTx/>
                <a:buFontTx/>
                <a:buNone/>
              </a:pPr>
              <a:r>
                <a:rPr lang="en-US" altLang="en-US" sz="1600" b="1">
                  <a:solidFill>
                    <a:srgbClr val="FF0000"/>
                  </a:solidFill>
                </a:rPr>
                <a:t>www.majorbank.se = 5.6.7.8</a:t>
              </a:r>
            </a:p>
          </p:txBody>
        </p:sp>
        <p:cxnSp>
          <p:nvCxnSpPr>
            <p:cNvPr id="47" name="Straight Connector 46"/>
            <p:cNvCxnSpPr>
              <a:stCxn id="33812" idx="1"/>
            </p:cNvCxnSpPr>
            <p:nvPr/>
          </p:nvCxnSpPr>
          <p:spPr>
            <a:xfrm rot="10800000">
              <a:off x="5410200" y="3752166"/>
              <a:ext cx="228600" cy="6554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Group 63"/>
          <p:cNvGrpSpPr>
            <a:grpSpLocks/>
          </p:cNvGrpSpPr>
          <p:nvPr/>
        </p:nvGrpSpPr>
        <p:grpSpPr bwMode="auto">
          <a:xfrm>
            <a:off x="5029200" y="2590800"/>
            <a:ext cx="3810000" cy="1143000"/>
            <a:chOff x="5029200" y="2590800"/>
            <a:chExt cx="3810000" cy="1143000"/>
          </a:xfrm>
        </p:grpSpPr>
        <p:cxnSp>
          <p:nvCxnSpPr>
            <p:cNvPr id="49" name="Straight Arrow Connector 48"/>
            <p:cNvCxnSpPr/>
            <p:nvPr/>
          </p:nvCxnSpPr>
          <p:spPr>
            <a:xfrm rot="5400000" flipH="1" flipV="1">
              <a:off x="4953000" y="3200400"/>
              <a:ext cx="6096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811" name="TextBox 54"/>
            <p:cNvSpPr txBox="1">
              <a:spLocks noChangeArrowheads="1"/>
            </p:cNvSpPr>
            <p:nvPr/>
          </p:nvSpPr>
          <p:spPr bwMode="auto">
            <a:xfrm>
              <a:off x="5334000" y="2590800"/>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Attacker’s record does not validate – drop it</a:t>
              </a:r>
            </a:p>
          </p:txBody>
        </p:sp>
      </p:grpSp>
    </p:spTree>
    <p:extLst>
      <p:ext uri="{BB962C8B-B14F-4D97-AF65-F5344CB8AC3E}">
        <p14:creationId xmlns:p14="http://schemas.microsoft.com/office/powerpoint/2010/main" val="893194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t>Resolver only caches validated records</a:t>
            </a:r>
            <a:endParaRPr lang="en-US" dirty="0"/>
          </a:p>
        </p:txBody>
      </p:sp>
      <p:grpSp>
        <p:nvGrpSpPr>
          <p:cNvPr id="3" name="Group 71"/>
          <p:cNvGrpSpPr>
            <a:grpSpLocks/>
          </p:cNvGrpSpPr>
          <p:nvPr/>
        </p:nvGrpSpPr>
        <p:grpSpPr bwMode="auto">
          <a:xfrm>
            <a:off x="152400" y="3429000"/>
            <a:ext cx="3733800" cy="338138"/>
            <a:chOff x="381000" y="1828800"/>
            <a:chExt cx="3733800" cy="338554"/>
          </a:xfrm>
        </p:grpSpPr>
        <p:sp>
          <p:nvSpPr>
            <p:cNvPr id="34840" name="TextBox 9"/>
            <p:cNvSpPr txBox="1">
              <a:spLocks noChangeArrowheads="1"/>
            </p:cNvSpPr>
            <p:nvPr/>
          </p:nvSpPr>
          <p:spPr bwMode="auto">
            <a:xfrm>
              <a:off x="381000" y="182880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820" name="TextBox 37"/>
          <p:cNvSpPr txBox="1">
            <a:spLocks noChangeArrowheads="1"/>
          </p:cNvSpPr>
          <p:nvPr/>
        </p:nvSpPr>
        <p:spPr bwMode="auto">
          <a:xfrm>
            <a:off x="3886200" y="3429000"/>
            <a:ext cx="1143000" cy="12001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 Resolver</a:t>
            </a:r>
          </a:p>
          <a:p>
            <a:pPr eaLnBrk="1" hangingPunct="1">
              <a:spcBef>
                <a:spcPct val="0"/>
              </a:spcBef>
              <a:buClrTx/>
              <a:buSzTx/>
              <a:buFontTx/>
              <a:buNone/>
            </a:pPr>
            <a:r>
              <a:rPr lang="en-US" altLang="en-US" sz="1800" b="1"/>
              <a:t>with DNSSEC</a:t>
            </a:r>
          </a:p>
        </p:txBody>
      </p:sp>
      <p:sp>
        <p:nvSpPr>
          <p:cNvPr id="34821" name="TextBox 52"/>
          <p:cNvSpPr txBox="1">
            <a:spLocks noChangeArrowheads="1"/>
          </p:cNvSpPr>
          <p:nvPr/>
        </p:nvSpPr>
        <p:spPr bwMode="auto">
          <a:xfrm>
            <a:off x="5638800" y="31242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 = 1.2.3.4</a:t>
            </a:r>
          </a:p>
        </p:txBody>
      </p:sp>
      <p:sp>
        <p:nvSpPr>
          <p:cNvPr id="34822" name="TextBox 57"/>
          <p:cNvSpPr txBox="1">
            <a:spLocks noChangeArrowheads="1"/>
          </p:cNvSpPr>
          <p:nvPr/>
        </p:nvSpPr>
        <p:spPr bwMode="auto">
          <a:xfrm>
            <a:off x="6400800" y="3429000"/>
            <a:ext cx="1524000" cy="9239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a:t>
            </a:r>
          </a:p>
          <a:p>
            <a:pPr eaLnBrk="1" hangingPunct="1">
              <a:spcBef>
                <a:spcPct val="0"/>
              </a:spcBef>
              <a:buClrTx/>
              <a:buSzTx/>
              <a:buFontTx/>
              <a:buNone/>
            </a:pPr>
            <a:r>
              <a:rPr lang="en-US" altLang="en-US" sz="1800" b="1"/>
              <a:t>Server with DNSSEC</a:t>
            </a:r>
          </a:p>
        </p:txBody>
      </p:sp>
      <p:grpSp>
        <p:nvGrpSpPr>
          <p:cNvPr id="4" name="Group 72"/>
          <p:cNvGrpSpPr>
            <a:grpSpLocks/>
          </p:cNvGrpSpPr>
          <p:nvPr/>
        </p:nvGrpSpPr>
        <p:grpSpPr bwMode="auto">
          <a:xfrm>
            <a:off x="1676400" y="38100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9" name="TextBox 58"/>
            <p:cNvSpPr txBox="1">
              <a:spLocks noChangeArrowheads="1"/>
            </p:cNvSpPr>
            <p:nvPr/>
          </p:nvSpPr>
          <p:spPr bwMode="auto">
            <a:xfrm>
              <a:off x="1905000" y="20574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1.2.3.4</a:t>
              </a:r>
            </a:p>
          </p:txBody>
        </p:sp>
      </p:grpSp>
      <p:grpSp>
        <p:nvGrpSpPr>
          <p:cNvPr id="5" name="Group 73"/>
          <p:cNvGrpSpPr>
            <a:grpSpLocks/>
          </p:cNvGrpSpPr>
          <p:nvPr/>
        </p:nvGrpSpPr>
        <p:grpSpPr bwMode="auto">
          <a:xfrm>
            <a:off x="609600" y="4648200"/>
            <a:ext cx="5791200" cy="338138"/>
            <a:chOff x="838200" y="2514600"/>
            <a:chExt cx="5791200" cy="338554"/>
          </a:xfrm>
        </p:grpSpPr>
        <p:sp>
          <p:nvSpPr>
            <p:cNvPr id="34836" name="TextBox 59"/>
            <p:cNvSpPr txBox="1">
              <a:spLocks noChangeArrowheads="1"/>
            </p:cNvSpPr>
            <p:nvPr/>
          </p:nvSpPr>
          <p:spPr bwMode="auto">
            <a:xfrm>
              <a:off x="838200" y="25146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825" name="TextBox 61"/>
          <p:cNvSpPr txBox="1">
            <a:spLocks noChangeArrowheads="1"/>
          </p:cNvSpPr>
          <p:nvPr/>
        </p:nvSpPr>
        <p:spPr bwMode="auto">
          <a:xfrm>
            <a:off x="6400800" y="4724400"/>
            <a:ext cx="1295400" cy="10779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1600" b="1">
              <a:solidFill>
                <a:srgbClr val="FF0000"/>
              </a:solidFill>
            </a:endParaRPr>
          </a:p>
          <a:p>
            <a:pPr eaLnBrk="1" hangingPunct="1">
              <a:spcBef>
                <a:spcPct val="0"/>
              </a:spcBef>
              <a:buClrTx/>
              <a:buSzTx/>
              <a:buFontTx/>
              <a:buNone/>
            </a:pPr>
            <a:r>
              <a:rPr lang="en-US" altLang="en-US" sz="1600" b="1"/>
              <a:t>webserverwww @ 1.2.3.4</a:t>
            </a:r>
          </a:p>
        </p:txBody>
      </p:sp>
      <p:grpSp>
        <p:nvGrpSpPr>
          <p:cNvPr id="6" name="Group 75"/>
          <p:cNvGrpSpPr>
            <a:grpSpLocks/>
          </p:cNvGrpSpPr>
          <p:nvPr/>
        </p:nvGrpSpPr>
        <p:grpSpPr bwMode="auto">
          <a:xfrm>
            <a:off x="228600" y="5257800"/>
            <a:ext cx="6172200" cy="338138"/>
            <a:chOff x="457200" y="3124200"/>
            <a:chExt cx="6172200" cy="338554"/>
          </a:xfrm>
        </p:grpSpPr>
        <p:sp>
          <p:nvSpPr>
            <p:cNvPr id="34834" name="TextBox 64"/>
            <p:cNvSpPr txBox="1">
              <a:spLocks noChangeArrowheads="1"/>
            </p:cNvSpPr>
            <p:nvPr/>
          </p:nvSpPr>
          <p:spPr bwMode="auto">
            <a:xfrm>
              <a:off x="457200" y="31242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143000" y="5486400"/>
            <a:ext cx="5257800" cy="338138"/>
            <a:chOff x="1371600" y="3352800"/>
            <a:chExt cx="52578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3" name="TextBox 68"/>
            <p:cNvSpPr txBox="1">
              <a:spLocks noChangeArrowheads="1"/>
            </p:cNvSpPr>
            <p:nvPr/>
          </p:nvSpPr>
          <p:spPr bwMode="auto">
            <a:xfrm>
              <a:off x="1371600" y="3352800"/>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Account Data</a:t>
              </a:r>
            </a:p>
          </p:txBody>
        </p:sp>
      </p:grpSp>
      <p:grpSp>
        <p:nvGrpSpPr>
          <p:cNvPr id="8" name="Group 74"/>
          <p:cNvGrpSpPr>
            <a:grpSpLocks/>
          </p:cNvGrpSpPr>
          <p:nvPr/>
        </p:nvGrpSpPr>
        <p:grpSpPr bwMode="auto">
          <a:xfrm>
            <a:off x="609600" y="48768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1" name="TextBox 79"/>
            <p:cNvSpPr txBox="1">
              <a:spLocks noChangeArrowheads="1"/>
            </p:cNvSpPr>
            <p:nvPr/>
          </p:nvSpPr>
          <p:spPr bwMode="auto">
            <a:xfrm>
              <a:off x="838200" y="27432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Login page</a:t>
              </a:r>
            </a:p>
          </p:txBody>
        </p:sp>
      </p:grpSp>
    </p:spTree>
    <p:extLst>
      <p:ext uri="{BB962C8B-B14F-4D97-AF65-F5344CB8AC3E}">
        <p14:creationId xmlns:p14="http://schemas.microsoft.com/office/powerpoint/2010/main" val="3065642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Securing it</a:t>
            </a:r>
            <a:endParaRPr lang="en-US" b="1" dirty="0"/>
          </a:p>
        </p:txBody>
      </p:sp>
      <p:sp>
        <p:nvSpPr>
          <p:cNvPr id="3" name="Content Placeholder 2"/>
          <p:cNvSpPr>
            <a:spLocks noGrp="1"/>
          </p:cNvSpPr>
          <p:nvPr>
            <p:ph idx="1"/>
          </p:nvPr>
        </p:nvSpPr>
        <p:spPr>
          <a:xfrm>
            <a:off x="457200" y="1600200"/>
            <a:ext cx="8458200" cy="4525963"/>
          </a:xfrm>
        </p:spPr>
        <p:txBody>
          <a:bodyPr/>
          <a:lstStyle/>
          <a:p>
            <a:r>
              <a:rPr lang="en-US" dirty="0" smtClean="0"/>
              <a:t>DNS converts names (www.bncr.fi.cr) to numbers (201.220.29.26)</a:t>
            </a:r>
          </a:p>
          <a:p>
            <a:pPr marL="0" indent="0">
              <a:buNone/>
            </a:pPr>
            <a:endParaRPr lang="en-US" dirty="0" smtClean="0"/>
          </a:p>
        </p:txBody>
      </p:sp>
      <p:pic>
        <p:nvPicPr>
          <p:cNvPr id="9" name="Picture 8"/>
          <p:cNvPicPr>
            <a:picLocks noChangeAspect="1"/>
          </p:cNvPicPr>
          <p:nvPr/>
        </p:nvPicPr>
        <p:blipFill>
          <a:blip r:embed="rId3"/>
          <a:stretch>
            <a:fillRect/>
          </a:stretch>
        </p:blipFill>
        <p:spPr>
          <a:xfrm>
            <a:off x="424721" y="3709295"/>
            <a:ext cx="8756857" cy="4267200"/>
          </a:xfrm>
          <a:prstGeom prst="rect">
            <a:avLst/>
          </a:prstGeom>
        </p:spPr>
      </p:pic>
      <p:pic>
        <p:nvPicPr>
          <p:cNvPr id="13" name="Picture 12"/>
          <p:cNvPicPr>
            <a:picLocks noChangeAspect="1"/>
          </p:cNvPicPr>
          <p:nvPr/>
        </p:nvPicPr>
        <p:blipFill>
          <a:blip r:embed="rId4"/>
          <a:stretch>
            <a:fillRect/>
          </a:stretch>
        </p:blipFill>
        <p:spPr>
          <a:xfrm>
            <a:off x="838200" y="4951471"/>
            <a:ext cx="8758238" cy="4143375"/>
          </a:xfrm>
          <a:prstGeom prst="rect">
            <a:avLst/>
          </a:prstGeom>
        </p:spPr>
      </p:pic>
      <p:grpSp>
        <p:nvGrpSpPr>
          <p:cNvPr id="18" name="Group 17"/>
          <p:cNvGrpSpPr/>
          <p:nvPr/>
        </p:nvGrpSpPr>
        <p:grpSpPr>
          <a:xfrm>
            <a:off x="471488" y="2604988"/>
            <a:ext cx="8572500" cy="2850834"/>
            <a:chOff x="471488" y="2604988"/>
            <a:chExt cx="8572500" cy="2850834"/>
          </a:xfrm>
        </p:grpSpPr>
        <p:sp>
          <p:nvSpPr>
            <p:cNvPr id="7" name="TextBox 6"/>
            <p:cNvSpPr txBox="1"/>
            <p:nvPr/>
          </p:nvSpPr>
          <p:spPr>
            <a:xfrm>
              <a:off x="471488" y="2604988"/>
              <a:ext cx="8572500"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a:t>Make sure we get the right numbers (DNSSEC</a:t>
              </a:r>
              <a:r>
                <a:rPr lang="en-US" sz="3200" dirty="0" smtClean="0"/>
                <a:t>)</a:t>
              </a:r>
            </a:p>
            <a:p>
              <a:pPr marL="457200" indent="-457200">
                <a:buFont typeface="Arial" panose="020B0604020202020204" pitchFamily="34" charset="0"/>
                <a:buChar char="•"/>
              </a:pPr>
              <a:r>
                <a:rPr lang="en-US" sz="3200" dirty="0"/>
                <a:t>Verify the identity and encrypt </a:t>
              </a:r>
              <a:r>
                <a:rPr lang="en-US" sz="3200" dirty="0" smtClean="0"/>
                <a:t>data</a:t>
              </a:r>
              <a:endParaRPr lang="en-US" sz="3200" dirty="0"/>
            </a:p>
          </p:txBody>
        </p:sp>
        <p:sp>
          <p:nvSpPr>
            <p:cNvPr id="12" name="TextBox 11"/>
            <p:cNvSpPr txBox="1"/>
            <p:nvPr/>
          </p:nvSpPr>
          <p:spPr>
            <a:xfrm rot="18650489">
              <a:off x="7763949" y="4163243"/>
              <a:ext cx="1131419" cy="369332"/>
            </a:xfrm>
            <a:prstGeom prst="rect">
              <a:avLst/>
            </a:prstGeom>
            <a:noFill/>
          </p:spPr>
          <p:txBody>
            <a:bodyPr wrap="square" rtlCol="0">
              <a:spAutoFit/>
            </a:bodyPr>
            <a:lstStyle/>
            <a:p>
              <a:r>
                <a:rPr lang="en-US" b="1" dirty="0" smtClean="0"/>
                <a:t>DNSSEC</a:t>
              </a:r>
              <a:endParaRPr lang="en-US" b="1" dirty="0"/>
            </a:p>
          </p:txBody>
        </p:sp>
        <p:sp>
          <p:nvSpPr>
            <p:cNvPr id="4" name="Oval 3"/>
            <p:cNvSpPr/>
            <p:nvPr/>
          </p:nvSpPr>
          <p:spPr>
            <a:xfrm>
              <a:off x="7310176" y="4851383"/>
              <a:ext cx="1385888" cy="60443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2699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000" b="1" dirty="0" smtClean="0"/>
              <a:t>The Bad: Other DNS hijacks*</a:t>
            </a:r>
            <a:endParaRPr lang="en-US" sz="4000" b="1" dirty="0"/>
          </a:p>
        </p:txBody>
      </p:sp>
      <p:sp>
        <p:nvSpPr>
          <p:cNvPr id="4" name="Rectangle 3"/>
          <p:cNvSpPr/>
          <p:nvPr/>
        </p:nvSpPr>
        <p:spPr>
          <a:xfrm>
            <a:off x="381000" y="6096000"/>
            <a:ext cx="8763000" cy="523220"/>
          </a:xfrm>
          <a:prstGeom prst="rect">
            <a:avLst/>
          </a:prstGeom>
        </p:spPr>
        <p:txBody>
          <a:bodyPr wrap="square">
            <a:spAutoFit/>
          </a:bodyPr>
          <a:lstStyle/>
          <a:p>
            <a:r>
              <a:rPr lang="en-US" sz="1400" b="1" dirty="0" smtClean="0"/>
              <a:t>*A Brief History of DNS Hijacking - Google</a:t>
            </a:r>
          </a:p>
          <a:p>
            <a:r>
              <a:rPr lang="en-US" sz="1400" b="1" dirty="0" smtClean="0"/>
              <a:t>http://costarica43.icann.org/meetings/sanjose2012/presentation-dns-hijackings-marquis-boire-12mar12-en.pdf</a:t>
            </a:r>
            <a:endParaRPr lang="en-US" sz="14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334384" y="2786063"/>
            <a:ext cx="231457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81000" y="1295400"/>
            <a:ext cx="8229600" cy="4525963"/>
          </a:xfrm>
        </p:spPr>
        <p:txBody>
          <a:bodyPr>
            <a:noAutofit/>
          </a:bodyPr>
          <a:lstStyle/>
          <a:p>
            <a:r>
              <a:rPr lang="en-US" sz="2000" b="1" dirty="0" smtClean="0"/>
              <a:t>25 Dec 2010 - Russian e-Payment Giant </a:t>
            </a:r>
            <a:r>
              <a:rPr lang="en-US" sz="2000" b="1" dirty="0" err="1" smtClean="0"/>
              <a:t>ChronoPay</a:t>
            </a:r>
            <a:r>
              <a:rPr lang="en-US" sz="2000" b="1" dirty="0" smtClean="0"/>
              <a:t> Hacked</a:t>
            </a:r>
          </a:p>
          <a:p>
            <a:r>
              <a:rPr lang="en-US" sz="2000" b="1" dirty="0" smtClean="0"/>
              <a:t>18 Dec 2009 – Twitter – “Iranian cyber army”</a:t>
            </a:r>
          </a:p>
          <a:p>
            <a:r>
              <a:rPr lang="en-US" sz="2000" b="1" dirty="0" smtClean="0"/>
              <a:t>13 Aug 2010 - Chinese </a:t>
            </a:r>
            <a:r>
              <a:rPr lang="en-US" sz="2000" b="1" dirty="0" err="1" smtClean="0"/>
              <a:t>gmail</a:t>
            </a:r>
            <a:r>
              <a:rPr lang="en-US" sz="2000" b="1" dirty="0" smtClean="0"/>
              <a:t> phishing attack</a:t>
            </a:r>
          </a:p>
          <a:p>
            <a:r>
              <a:rPr lang="en-US" sz="2000" b="1" dirty="0" smtClean="0"/>
              <a:t>25 Dec 2010 Tunisia DNS Hijack</a:t>
            </a:r>
          </a:p>
          <a:p>
            <a:r>
              <a:rPr lang="en-US" sz="2000" b="1" dirty="0" smtClean="0"/>
              <a:t>2009-2012 google.*</a:t>
            </a:r>
          </a:p>
          <a:p>
            <a:pPr lvl="1"/>
            <a:r>
              <a:rPr lang="en-US" sz="2000" b="1" dirty="0" smtClean="0"/>
              <a:t>April 28 2009 Google Puerto Rico sites redirected in DNS attack</a:t>
            </a:r>
          </a:p>
          <a:p>
            <a:pPr lvl="1"/>
            <a:r>
              <a:rPr lang="en-US" sz="2000" b="1" dirty="0" smtClean="0"/>
              <a:t>May 9 2009 Morocco temporarily seize Google domain name</a:t>
            </a:r>
          </a:p>
          <a:p>
            <a:r>
              <a:rPr lang="en-US" sz="2000" b="1" dirty="0" smtClean="0"/>
              <a:t>9 Sep 2011 - </a:t>
            </a:r>
            <a:r>
              <a:rPr lang="en-US" sz="2000" b="1" dirty="0" err="1" smtClean="0"/>
              <a:t>Diginotar</a:t>
            </a:r>
            <a:r>
              <a:rPr lang="en-US" sz="2000" b="1" dirty="0" smtClean="0"/>
              <a:t> certificate compromise for Iranian users </a:t>
            </a:r>
          </a:p>
          <a:p>
            <a:r>
              <a:rPr lang="en-US" sz="2000" b="1" dirty="0" smtClean="0"/>
              <a:t>SSL / TLS doesn't tell you if you've been sent to the correct site, it only tells you if the DNS matches the name in the certificate. Unfortunately, majority of Web site certificates rely on DNS to validate identity.</a:t>
            </a:r>
          </a:p>
          <a:p>
            <a:r>
              <a:rPr lang="en-US" sz="2000" b="1" dirty="0" smtClean="0"/>
              <a:t>DNS is relied on for unexpected things though insecure.</a:t>
            </a:r>
          </a:p>
        </p:txBody>
      </p:sp>
    </p:spTree>
    <p:extLst>
      <p:ext uri="{BB962C8B-B14F-4D97-AF65-F5344CB8AC3E}">
        <p14:creationId xmlns:p14="http://schemas.microsoft.com/office/powerpoint/2010/main" val="1761520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Business Case for DNSSEC</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C</a:t>
            </a:r>
            <a:r>
              <a:rPr lang="en-US" dirty="0" smtClean="0"/>
              <a:t>yber security is becoming a greater concern to enterprises, government, and end users. DNSSEC is a key tool and differentiator.</a:t>
            </a:r>
          </a:p>
          <a:p>
            <a:r>
              <a:rPr lang="en-US" dirty="0" smtClean="0"/>
              <a:t>DNSSEC is the biggest security upgrade to Internet infrastructure in over 20 years. It is a platform for new security applications (for those that see the opportunity).</a:t>
            </a:r>
          </a:p>
          <a:p>
            <a:r>
              <a:rPr lang="en-US" dirty="0" smtClean="0"/>
              <a:t>DNSSEC infrastructure deployment has been brisk but requires expertise.  Getting ahead of the curve is a competitive advantage.</a:t>
            </a:r>
          </a:p>
        </p:txBody>
      </p:sp>
    </p:spTree>
    <p:extLst>
      <p:ext uri="{BB962C8B-B14F-4D97-AF65-F5344CB8AC3E}">
        <p14:creationId xmlns:p14="http://schemas.microsoft.com/office/powerpoint/2010/main" val="3301164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0125"/>
                    </a14:imgEffect>
                    <a14:imgEffect>
                      <a14:brightnessContrast bright="59000"/>
                    </a14:imgEffect>
                  </a14:imgLayer>
                </a14:imgProps>
              </a:ext>
              <a:ext uri="{28A0092B-C50C-407E-A947-70E740481C1C}">
                <a14:useLocalDpi xmlns:a14="http://schemas.microsoft.com/office/drawing/2010/main" val="0"/>
              </a:ext>
            </a:extLst>
          </a:blip>
          <a:srcRect/>
          <a:stretch>
            <a:fillRect/>
          </a:stretch>
        </p:blipFill>
        <p:spPr bwMode="auto">
          <a:xfrm>
            <a:off x="4838700" y="2590800"/>
            <a:ext cx="4305300"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4000" b="1" dirty="0" smtClean="0"/>
              <a:t>DNSSEC interest from governments</a:t>
            </a:r>
            <a:endParaRPr lang="en-US" sz="4000" b="1" dirty="0"/>
          </a:p>
        </p:txBody>
      </p:sp>
      <p:sp>
        <p:nvSpPr>
          <p:cNvPr id="3" name="Content Placeholder 2"/>
          <p:cNvSpPr>
            <a:spLocks noGrp="1"/>
          </p:cNvSpPr>
          <p:nvPr>
            <p:ph idx="1"/>
          </p:nvPr>
        </p:nvSpPr>
        <p:spPr>
          <a:xfrm>
            <a:off x="304800" y="1465262"/>
            <a:ext cx="8229600" cy="4525963"/>
          </a:xfrm>
        </p:spPr>
        <p:txBody>
          <a:bodyPr>
            <a:normAutofit fontScale="92500" lnSpcReduction="10000"/>
          </a:bodyPr>
          <a:lstStyle/>
          <a:p>
            <a:r>
              <a:rPr lang="en-US" dirty="0" smtClean="0"/>
              <a:t>Sweden, Brazil, Netherlands, Czech Republic and others encourage DNSSEC deployment to varying degrees</a:t>
            </a:r>
          </a:p>
          <a:p>
            <a:r>
              <a:rPr lang="en-US" dirty="0" smtClean="0"/>
              <a:t>Mar 2012 - AT&amp;T, </a:t>
            </a:r>
            <a:r>
              <a:rPr lang="en-US" dirty="0" err="1" smtClean="0"/>
              <a:t>CenturyLink</a:t>
            </a:r>
            <a:r>
              <a:rPr lang="en-US" dirty="0" smtClean="0"/>
              <a:t> (Qwest), Comcast, Cox, Sprint, </a:t>
            </a:r>
            <a:r>
              <a:rPr lang="en-US" dirty="0" err="1" smtClean="0"/>
              <a:t>TimeWarner</a:t>
            </a:r>
            <a:r>
              <a:rPr lang="en-US" dirty="0" smtClean="0"/>
              <a:t> Cable, and Verizon have pledged to comply and abide by US FCC [1] recommendations that include DNSSEC</a:t>
            </a:r>
            <a:r>
              <a:rPr lang="en-US" sz="2400" dirty="0" smtClean="0"/>
              <a:t>.. “A report by Gartner found 3.6 million Americans getting redirected to bogus websites in a single year, costing them $3.2 billion.,”</a:t>
            </a:r>
            <a:r>
              <a:rPr lang="en-US" sz="2000" dirty="0" smtClean="0"/>
              <a:t>[2].</a:t>
            </a:r>
            <a:endParaRPr lang="en-US" dirty="0" smtClean="0"/>
          </a:p>
          <a:p>
            <a:r>
              <a:rPr lang="en-US" dirty="0" smtClean="0"/>
              <a:t>2008 US .</a:t>
            </a:r>
            <a:r>
              <a:rPr lang="en-US" dirty="0" err="1" smtClean="0"/>
              <a:t>gov</a:t>
            </a:r>
            <a:r>
              <a:rPr lang="en-US" dirty="0" smtClean="0"/>
              <a:t> mandate.  85% operational. </a:t>
            </a:r>
            <a:r>
              <a:rPr lang="en-US" sz="2400" dirty="0" smtClean="0"/>
              <a:t>[3]</a:t>
            </a:r>
            <a:endParaRPr lang="en-US" dirty="0" smtClean="0"/>
          </a:p>
        </p:txBody>
      </p:sp>
      <p:sp>
        <p:nvSpPr>
          <p:cNvPr id="4" name="Rectangle 3"/>
          <p:cNvSpPr/>
          <p:nvPr/>
        </p:nvSpPr>
        <p:spPr>
          <a:xfrm>
            <a:off x="152400" y="5826704"/>
            <a:ext cx="8991600" cy="954107"/>
          </a:xfrm>
          <a:prstGeom prst="rect">
            <a:avLst/>
          </a:prstGeom>
        </p:spPr>
        <p:txBody>
          <a:bodyPr wrap="square">
            <a:spAutoFit/>
          </a:bodyPr>
          <a:lstStyle/>
          <a:p>
            <a:r>
              <a:rPr lang="en-US" sz="1400" b="1" dirty="0" smtClean="0"/>
              <a:t>[1] FCC=Federal Communications Commission=US communications Ministry </a:t>
            </a:r>
          </a:p>
          <a:p>
            <a:r>
              <a:rPr lang="en-US" sz="1400" b="1" dirty="0" smtClean="0"/>
              <a:t>[2] http://securitywatch.pcmag.com/security/295722-isps-agree-to-fcc-rules-on-anti-botnet-dnssec-internet-routing  </a:t>
            </a:r>
          </a:p>
          <a:p>
            <a:r>
              <a:rPr lang="en-US" sz="1400" b="1" dirty="0" smtClean="0"/>
              <a:t>[3] </a:t>
            </a:r>
            <a:r>
              <a:rPr lang="en-US" sz="1400" b="1" dirty="0" smtClean="0">
                <a:hlinkClick r:id="rId5"/>
              </a:rPr>
              <a:t>http://www.whitehouse.gov/sites/default/files/omb/memoranda/fy2008/m08-23.pdf</a:t>
            </a:r>
            <a:endParaRPr lang="en-US" sz="1400" b="1" dirty="0" smtClean="0"/>
          </a:p>
          <a:p>
            <a:r>
              <a:rPr lang="en-US" sz="1400" dirty="0">
                <a:hlinkClick r:id="rId6"/>
              </a:rPr>
              <a:t>http://fedv6-deployment.antd.nist.gov/snap-all.html</a:t>
            </a:r>
            <a:endParaRPr lang="en-US" sz="1400" b="1" dirty="0"/>
          </a:p>
        </p:txBody>
      </p:sp>
    </p:spTree>
    <p:extLst>
      <p:ext uri="{BB962C8B-B14F-4D97-AF65-F5344CB8AC3E}">
        <p14:creationId xmlns:p14="http://schemas.microsoft.com/office/powerpoint/2010/main" val="22321304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3">
                <a:shade val="45000"/>
                <a:satMod val="135000"/>
              </a:schemeClr>
              <a:prstClr val="white"/>
            </a:duotone>
          </a:blip>
          <a:stretch>
            <a:fillRect/>
          </a:stretch>
        </p:blipFill>
        <p:spPr>
          <a:xfrm>
            <a:off x="252046" y="254161"/>
            <a:ext cx="8772525" cy="2971800"/>
          </a:xfrm>
          <a:prstGeom prst="rect">
            <a:avLst/>
          </a:prstGeom>
          <a:noFill/>
          <a:ln>
            <a:noFill/>
          </a:ln>
        </p:spPr>
      </p:pic>
      <p:pic>
        <p:nvPicPr>
          <p:cNvPr id="3079" name="Picture 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27710" y="609600"/>
            <a:ext cx="38862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710" y="3505199"/>
            <a:ext cx="4572000" cy="3062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743200" y="4737379"/>
            <a:ext cx="1183664" cy="369332"/>
          </a:xfrm>
          <a:prstGeom prst="rect">
            <a:avLst/>
          </a:prstGeom>
          <a:noFill/>
        </p:spPr>
        <p:txBody>
          <a:bodyPr wrap="square" rtlCol="0">
            <a:spAutoFit/>
          </a:bodyPr>
          <a:lstStyle/>
          <a:p>
            <a:r>
              <a:rPr lang="en-US" b="1" dirty="0" smtClean="0"/>
              <a:t>NL</a:t>
            </a:r>
            <a:endParaRPr lang="en-US" b="1" dirty="0"/>
          </a:p>
        </p:txBody>
      </p:sp>
      <p:sp>
        <p:nvSpPr>
          <p:cNvPr id="13" name="TextBox 12"/>
          <p:cNvSpPr txBox="1"/>
          <p:nvPr/>
        </p:nvSpPr>
        <p:spPr>
          <a:xfrm rot="18650489">
            <a:off x="7074020" y="1076134"/>
            <a:ext cx="880174" cy="369332"/>
          </a:xfrm>
          <a:prstGeom prst="rect">
            <a:avLst/>
          </a:prstGeom>
          <a:noFill/>
        </p:spPr>
        <p:txBody>
          <a:bodyPr wrap="square" rtlCol="0">
            <a:spAutoFit/>
          </a:bodyPr>
          <a:lstStyle/>
          <a:p>
            <a:r>
              <a:rPr lang="en-US" b="1" dirty="0" smtClean="0"/>
              <a:t>COM</a:t>
            </a:r>
            <a:endParaRPr lang="en-US" b="1" dirty="0"/>
          </a:p>
        </p:txBody>
      </p:sp>
      <p:pic>
        <p:nvPicPr>
          <p:cNvPr id="1026" name="Picture 2" descr="http://rick.eng.br/dnssecstat/his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0125" y="3505199"/>
            <a:ext cx="4191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18064857">
            <a:off x="7077072" y="4414212"/>
            <a:ext cx="1183664" cy="646331"/>
          </a:xfrm>
          <a:prstGeom prst="rect">
            <a:avLst/>
          </a:prstGeom>
          <a:noFill/>
        </p:spPr>
        <p:txBody>
          <a:bodyPr wrap="square" rtlCol="0">
            <a:spAutoFit/>
          </a:bodyPr>
          <a:lstStyle/>
          <a:p>
            <a:r>
              <a:rPr lang="en-US" b="1" dirty="0" smtClean="0"/>
              <a:t>DNSSEC TLDs </a:t>
            </a:r>
            <a:endParaRPr lang="en-US" b="1" dirty="0"/>
          </a:p>
        </p:txBody>
      </p:sp>
      <p:pic>
        <p:nvPicPr>
          <p:cNvPr id="2" name="Picture 1"/>
          <p:cNvPicPr>
            <a:picLocks noChangeAspect="1"/>
          </p:cNvPicPr>
          <p:nvPr/>
        </p:nvPicPr>
        <p:blipFill>
          <a:blip r:embed="rId6"/>
          <a:stretch>
            <a:fillRect/>
          </a:stretch>
        </p:blipFill>
        <p:spPr>
          <a:xfrm>
            <a:off x="457200" y="586154"/>
            <a:ext cx="3734580" cy="2085686"/>
          </a:xfrm>
          <a:prstGeom prst="rect">
            <a:avLst/>
          </a:prstGeom>
        </p:spPr>
      </p:pic>
      <p:sp>
        <p:nvSpPr>
          <p:cNvPr id="4" name="TextBox 3"/>
          <p:cNvSpPr txBox="1"/>
          <p:nvPr/>
        </p:nvSpPr>
        <p:spPr>
          <a:xfrm>
            <a:off x="482478" y="2592073"/>
            <a:ext cx="2057400" cy="307777"/>
          </a:xfrm>
          <a:prstGeom prst="rect">
            <a:avLst/>
          </a:prstGeom>
          <a:noFill/>
        </p:spPr>
        <p:txBody>
          <a:bodyPr wrap="square" rtlCol="0">
            <a:spAutoFit/>
          </a:bodyPr>
          <a:lstStyle/>
          <a:p>
            <a:r>
              <a:rPr lang="en-US" sz="1400" dirty="0" smtClean="0"/>
              <a:t>Thank you Geoff Huston</a:t>
            </a:r>
            <a:endParaRPr lang="en-US" sz="1400" dirty="0"/>
          </a:p>
        </p:txBody>
      </p:sp>
    </p:spTree>
    <p:extLst>
      <p:ext uri="{BB962C8B-B14F-4D97-AF65-F5344CB8AC3E}">
        <p14:creationId xmlns:p14="http://schemas.microsoft.com/office/powerpoint/2010/main" val="2439725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539681"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710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21422" y="1014304"/>
            <a:ext cx="8701155" cy="546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a:spLocks noGrp="1"/>
          </p:cNvSpPr>
          <p:nvPr>
            <p:ph idx="1"/>
          </p:nvPr>
        </p:nvSpPr>
        <p:spPr>
          <a:xfrm>
            <a:off x="464377" y="936154"/>
            <a:ext cx="8229600" cy="5057774"/>
          </a:xfrm>
        </p:spPr>
        <p:txBody>
          <a:bodyPr>
            <a:normAutofit fontScale="62500" lnSpcReduction="20000"/>
          </a:bodyPr>
          <a:lstStyle/>
          <a:p>
            <a:pPr>
              <a:spcBef>
                <a:spcPts val="700"/>
              </a:spcBef>
            </a:pPr>
            <a:r>
              <a:rPr lang="en-US" dirty="0" smtClean="0"/>
              <a:t> </a:t>
            </a:r>
            <a:r>
              <a:rPr lang="en-US" sz="3300" dirty="0" smtClean="0"/>
              <a:t>Deployed on 1375/1530 TLDs </a:t>
            </a:r>
            <a:r>
              <a:rPr lang="en-US" sz="3300" dirty="0"/>
              <a:t> </a:t>
            </a:r>
            <a:r>
              <a:rPr lang="en-US" sz="3300" dirty="0" smtClean="0"/>
              <a:t>(19 Feb 2017 .</a:t>
            </a:r>
            <a:r>
              <a:rPr lang="en-US" sz="3300" dirty="0" err="1" smtClean="0"/>
              <a:t>vn</a:t>
            </a:r>
            <a:r>
              <a:rPr lang="en-US" sz="3300" dirty="0" smtClean="0"/>
              <a:t> .</a:t>
            </a:r>
            <a:r>
              <a:rPr lang="en-US" sz="3300" dirty="0" err="1" smtClean="0"/>
              <a:t>cn</a:t>
            </a:r>
            <a:r>
              <a:rPr lang="en-US" sz="3300" dirty="0" smtClean="0"/>
              <a:t> .</a:t>
            </a:r>
            <a:r>
              <a:rPr lang="en-US" sz="3300" dirty="0" err="1" smtClean="0"/>
              <a:t>jp</a:t>
            </a:r>
            <a:r>
              <a:rPr lang="en-US" sz="3300" dirty="0" smtClean="0"/>
              <a:t> .</a:t>
            </a:r>
            <a:r>
              <a:rPr lang="en-US" sz="3300" dirty="0" err="1" smtClean="0"/>
              <a:t>nz</a:t>
            </a:r>
            <a:r>
              <a:rPr lang="en-US" sz="3300" dirty="0" smtClean="0"/>
              <a:t> .la .mm .</a:t>
            </a:r>
            <a:r>
              <a:rPr lang="en-US" sz="3300" dirty="0" err="1" smtClean="0"/>
              <a:t>th</a:t>
            </a:r>
            <a:r>
              <a:rPr lang="en-US" sz="3300" dirty="0" smtClean="0"/>
              <a:t> .in .id .</a:t>
            </a:r>
            <a:r>
              <a:rPr lang="en-US" sz="3300" dirty="0" err="1" smtClean="0"/>
              <a:t>tw</a:t>
            </a:r>
            <a:r>
              <a:rPr lang="en-US" sz="3300" dirty="0" smtClean="0"/>
              <a:t> .au .sg .</a:t>
            </a:r>
            <a:r>
              <a:rPr lang="en-US" sz="3300" dirty="0" err="1" smtClean="0"/>
              <a:t>lk</a:t>
            </a:r>
            <a:r>
              <a:rPr lang="en-US" sz="3300" dirty="0" smtClean="0"/>
              <a:t> .se .</a:t>
            </a:r>
            <a:r>
              <a:rPr lang="en-US" sz="3300" dirty="0"/>
              <a:t>de .</a:t>
            </a:r>
            <a:r>
              <a:rPr lang="en-US" sz="3300" dirty="0" err="1"/>
              <a:t>ru</a:t>
            </a:r>
            <a:r>
              <a:rPr lang="en-US" sz="3300" dirty="0"/>
              <a:t> .</a:t>
            </a:r>
            <a:r>
              <a:rPr lang="az-Cyrl-AZ" sz="3300" dirty="0" smtClean="0"/>
              <a:t>рф</a:t>
            </a:r>
            <a:r>
              <a:rPr lang="en-US" sz="3300" dirty="0" smtClean="0"/>
              <a:t> .com .</a:t>
            </a:r>
            <a:r>
              <a:rPr lang="en-US" sz="3300" dirty="0" err="1" smtClean="0"/>
              <a:t>uk</a:t>
            </a:r>
            <a:r>
              <a:rPr lang="en-US" sz="3300" dirty="0" smtClean="0"/>
              <a:t> .</a:t>
            </a:r>
            <a:r>
              <a:rPr lang="en-US" sz="3300" dirty="0" err="1" smtClean="0"/>
              <a:t>nl</a:t>
            </a:r>
            <a:r>
              <a:rPr lang="en-US" sz="3300" dirty="0" smtClean="0"/>
              <a:t> .</a:t>
            </a:r>
            <a:r>
              <a:rPr lang="en-US" sz="3300" dirty="0" err="1" smtClean="0"/>
              <a:t>fr</a:t>
            </a:r>
            <a:r>
              <a:rPr lang="en-US" sz="3300" dirty="0" smtClean="0"/>
              <a:t> .us .my </a:t>
            </a:r>
            <a:r>
              <a:rPr lang="ar-AE" sz="3300" dirty="0" smtClean="0"/>
              <a:t>مليسيا</a:t>
            </a:r>
            <a:r>
              <a:rPr lang="en-US" sz="3300" dirty="0" smtClean="0"/>
              <a:t>  .</a:t>
            </a:r>
            <a:r>
              <a:rPr lang="en-US" sz="3300" dirty="0" err="1" smtClean="0"/>
              <a:t>asia</a:t>
            </a:r>
            <a:r>
              <a:rPr lang="en-US" sz="3300" dirty="0" smtClean="0"/>
              <a:t> .</a:t>
            </a:r>
            <a:r>
              <a:rPr lang="en-US" sz="3300" dirty="0" err="1" smtClean="0"/>
              <a:t>tw</a:t>
            </a:r>
            <a:r>
              <a:rPr lang="en-US" sz="3300" dirty="0" smtClean="0"/>
              <a:t> </a:t>
            </a:r>
            <a:r>
              <a:rPr lang="ja-JP" altLang="en-US" sz="3300" dirty="0" smtClean="0"/>
              <a:t>台灣</a:t>
            </a:r>
            <a:r>
              <a:rPr lang="en-US" sz="3300" dirty="0" smtClean="0"/>
              <a:t>, .</a:t>
            </a:r>
            <a:r>
              <a:rPr lang="en-US" sz="3300" dirty="0" err="1" smtClean="0"/>
              <a:t>kr</a:t>
            </a:r>
            <a:r>
              <a:rPr lang="en-US" sz="3300" dirty="0" smtClean="0"/>
              <a:t> </a:t>
            </a:r>
            <a:r>
              <a:rPr lang="ko-KR" altLang="en-US" sz="3300" dirty="0" smtClean="0"/>
              <a:t>한국</a:t>
            </a:r>
            <a:r>
              <a:rPr lang="en-US" sz="3300" dirty="0" smtClean="0"/>
              <a:t> </a:t>
            </a:r>
            <a:r>
              <a:rPr lang="en-US" sz="3300" dirty="0" err="1" smtClean="0"/>
              <a:t>.net</a:t>
            </a:r>
            <a:r>
              <a:rPr lang="en-US" sz="3300" dirty="0" smtClean="0"/>
              <a:t>, .org, .post, +</a:t>
            </a:r>
            <a:r>
              <a:rPr lang="en-US" sz="3300" dirty="0" err="1" smtClean="0"/>
              <a:t>ntlds</a:t>
            </a:r>
            <a:r>
              <a:rPr lang="en-US" sz="3300" dirty="0" smtClean="0"/>
              <a:t>, .</a:t>
            </a:r>
            <a:r>
              <a:rPr lang="en-US" sz="3300" dirty="0" err="1" smtClean="0"/>
              <a:t>ibm</a:t>
            </a:r>
            <a:r>
              <a:rPr lang="en-US" sz="3300" dirty="0" smtClean="0"/>
              <a:t> .berlin)</a:t>
            </a:r>
          </a:p>
          <a:p>
            <a:pPr>
              <a:spcBef>
                <a:spcPts val="700"/>
              </a:spcBef>
            </a:pPr>
            <a:r>
              <a:rPr lang="en-US" sz="3300" dirty="0" smtClean="0"/>
              <a:t>Root signed** and audited</a:t>
            </a:r>
          </a:p>
          <a:p>
            <a:pPr>
              <a:spcBef>
                <a:spcPts val="700"/>
              </a:spcBef>
            </a:pPr>
            <a:r>
              <a:rPr lang="en-US" sz="3300" dirty="0" smtClean="0"/>
              <a:t>&gt; 89% of domain names could have DNSSEC</a:t>
            </a:r>
          </a:p>
          <a:p>
            <a:pPr>
              <a:spcBef>
                <a:spcPts val="700"/>
              </a:spcBef>
            </a:pPr>
            <a:r>
              <a:rPr lang="en-US" sz="3300" dirty="0" smtClean="0"/>
              <a:t>Required in new </a:t>
            </a:r>
            <a:r>
              <a:rPr lang="en-US" sz="3300" dirty="0" err="1" smtClean="0"/>
              <a:t>gTLDs</a:t>
            </a:r>
            <a:r>
              <a:rPr lang="en-US" sz="3300" dirty="0" smtClean="0"/>
              <a:t>.  Basic support by ICANN registrars</a:t>
            </a:r>
          </a:p>
          <a:p>
            <a:pPr>
              <a:spcBef>
                <a:spcPts val="700"/>
              </a:spcBef>
            </a:pPr>
            <a:r>
              <a:rPr lang="en-US" sz="3300" dirty="0" smtClean="0"/>
              <a:t>Growing ISP support* - ~16% end users “validate”.</a:t>
            </a:r>
          </a:p>
          <a:p>
            <a:pPr>
              <a:spcBef>
                <a:spcPts val="700"/>
              </a:spcBef>
            </a:pPr>
            <a:r>
              <a:rPr lang="en-US" sz="3300" dirty="0" smtClean="0"/>
              <a:t>3</a:t>
            </a:r>
            <a:r>
              <a:rPr lang="en-US" sz="3300" baseline="30000" dirty="0" smtClean="0"/>
              <a:t>rd</a:t>
            </a:r>
            <a:r>
              <a:rPr lang="en-US" sz="3300" dirty="0" smtClean="0"/>
              <a:t> party signing solutions***</a:t>
            </a:r>
          </a:p>
          <a:p>
            <a:pPr>
              <a:spcBef>
                <a:spcPts val="700"/>
              </a:spcBef>
            </a:pPr>
            <a:r>
              <a:rPr lang="en-US" sz="3300" dirty="0" smtClean="0"/>
              <a:t>Growing S/W H/W support: </a:t>
            </a:r>
            <a:r>
              <a:rPr lang="en-US" sz="3300" dirty="0" err="1" smtClean="0"/>
              <a:t>NLNetLabs</a:t>
            </a:r>
            <a:r>
              <a:rPr lang="en-US" sz="3300" dirty="0" smtClean="0"/>
              <a:t>, ISC, CZNIC, Microsoft, </a:t>
            </a:r>
            <a:r>
              <a:rPr lang="en-US" sz="3300" dirty="0" err="1" smtClean="0"/>
              <a:t>PowerDNS</a:t>
            </a:r>
            <a:r>
              <a:rPr lang="en-US" sz="3300" dirty="0" smtClean="0"/>
              <a:t>, Secure64…? </a:t>
            </a:r>
            <a:r>
              <a:rPr lang="en-US" sz="3300" dirty="0" err="1" smtClean="0"/>
              <a:t>openssl</a:t>
            </a:r>
            <a:r>
              <a:rPr lang="en-US" sz="3300" dirty="0" smtClean="0"/>
              <a:t>, postfix, XMPP, </a:t>
            </a:r>
            <a:r>
              <a:rPr lang="en-US" sz="3300" dirty="0" err="1" smtClean="0"/>
              <a:t>mozilla</a:t>
            </a:r>
            <a:r>
              <a:rPr lang="en-US" sz="3300" dirty="0" smtClean="0"/>
              <a:t>: DANE support</a:t>
            </a:r>
          </a:p>
          <a:p>
            <a:pPr>
              <a:spcBef>
                <a:spcPts val="700"/>
              </a:spcBef>
            </a:pPr>
            <a:r>
              <a:rPr lang="en-US" sz="3300" dirty="0" smtClean="0"/>
              <a:t>IETF standard on DNSSEC TLS certificates (RFC6698) and others</a:t>
            </a:r>
          </a:p>
          <a:p>
            <a:pPr>
              <a:spcBef>
                <a:spcPts val="700"/>
              </a:spcBef>
            </a:pPr>
            <a:r>
              <a:rPr lang="en-US" sz="3300" dirty="0" smtClean="0"/>
              <a:t>Growing support from major players…(Apple iPhone/iPad, Google 8.8.8.8, hosting co </a:t>
            </a:r>
            <a:r>
              <a:rPr lang="en-US" sz="3300" dirty="0" err="1" smtClean="0">
                <a:solidFill>
                  <a:srgbClr val="FF0000"/>
                </a:solidFill>
              </a:rPr>
              <a:t>Cloudflare</a:t>
            </a:r>
            <a:r>
              <a:rPr lang="en-US" sz="3300" dirty="0" smtClean="0"/>
              <a:t> DNSSEC by default, German email providers…)</a:t>
            </a:r>
          </a:p>
        </p:txBody>
      </p:sp>
      <p:sp>
        <p:nvSpPr>
          <p:cNvPr id="2" name="Title 1"/>
          <p:cNvSpPr>
            <a:spLocks noGrp="1"/>
          </p:cNvSpPr>
          <p:nvPr>
            <p:ph type="title"/>
          </p:nvPr>
        </p:nvSpPr>
        <p:spPr>
          <a:xfrm>
            <a:off x="524277" y="-371475"/>
            <a:ext cx="8229600" cy="1143000"/>
          </a:xfrm>
        </p:spPr>
        <p:txBody>
          <a:bodyPr>
            <a:normAutofit/>
          </a:bodyPr>
          <a:lstStyle/>
          <a:p>
            <a:pPr algn="ctr"/>
            <a:r>
              <a:rPr lang="en-US" sz="4000" b="1" dirty="0" smtClean="0"/>
              <a:t>DNSSEC - Where we are</a:t>
            </a:r>
            <a:endParaRPr lang="en-US" sz="4000" b="1" dirty="0"/>
          </a:p>
        </p:txBody>
      </p:sp>
      <p:sp>
        <p:nvSpPr>
          <p:cNvPr id="3" name="TextBox 2"/>
          <p:cNvSpPr txBox="1"/>
          <p:nvPr/>
        </p:nvSpPr>
        <p:spPr>
          <a:xfrm>
            <a:off x="371231" y="6276667"/>
            <a:ext cx="8535692" cy="276999"/>
          </a:xfrm>
          <a:prstGeom prst="rect">
            <a:avLst/>
          </a:prstGeom>
          <a:noFill/>
        </p:spPr>
        <p:txBody>
          <a:bodyPr wrap="square" rtlCol="0">
            <a:spAutoFit/>
          </a:bodyPr>
          <a:lstStyle/>
          <a:p>
            <a:r>
              <a:rPr lang="en-US" sz="1200" b="1" dirty="0" smtClean="0"/>
              <a:t>**Int’l bottom-up trust model /w 21 TCRs from: </a:t>
            </a:r>
            <a:r>
              <a:rPr lang="en-US" sz="1200" b="1" dirty="0"/>
              <a:t>TT, BF, RU, CN, US, SE, NL, UG, BR, </a:t>
            </a:r>
            <a:r>
              <a:rPr lang="en-US" sz="1200" b="1" dirty="0" smtClean="0"/>
              <a:t>Benin, </a:t>
            </a:r>
            <a:r>
              <a:rPr lang="en-US" sz="1200" b="1" dirty="0"/>
              <a:t>PT, NP, Mauritius, CZ, CA, JP, UK, </a:t>
            </a:r>
            <a:r>
              <a:rPr lang="en-US" sz="1200" b="1" dirty="0" smtClean="0"/>
              <a:t>NZ…</a:t>
            </a:r>
            <a:endParaRPr lang="en-US" sz="1200" b="1" dirty="0"/>
          </a:p>
        </p:txBody>
      </p:sp>
      <p:sp>
        <p:nvSpPr>
          <p:cNvPr id="8" name="Rectangle 7"/>
          <p:cNvSpPr/>
          <p:nvPr/>
        </p:nvSpPr>
        <p:spPr>
          <a:xfrm>
            <a:off x="371231" y="5882286"/>
            <a:ext cx="8001000" cy="461665"/>
          </a:xfrm>
          <a:prstGeom prst="rect">
            <a:avLst/>
          </a:prstGeom>
        </p:spPr>
        <p:txBody>
          <a:bodyPr wrap="square">
            <a:spAutoFit/>
          </a:bodyPr>
          <a:lstStyle/>
          <a:p>
            <a:r>
              <a:rPr lang="en-US" sz="1200" b="1" dirty="0" smtClean="0">
                <a:hlinkClick r:id="rId4"/>
              </a:rPr>
              <a:t>Stats: https</a:t>
            </a:r>
            <a:r>
              <a:rPr lang="en-US" sz="1200" b="1" dirty="0">
                <a:hlinkClick r:id="rId4"/>
              </a:rPr>
              <a:t>://rick.eng.br/dnssecstat</a:t>
            </a:r>
            <a:r>
              <a:rPr lang="en-US" sz="1200" b="1" dirty="0" smtClean="0">
                <a:hlinkClick r:id="rId4"/>
              </a:rPr>
              <a:t>/</a:t>
            </a:r>
            <a:endParaRPr lang="en-US" sz="1200" b="1" dirty="0" smtClean="0"/>
          </a:p>
          <a:p>
            <a:r>
              <a:rPr lang="en-US" sz="1200" b="1" dirty="0" smtClean="0"/>
              <a:t>* COMCAST /w 20M and others; most ISPs in SE ,CZ. </a:t>
            </a:r>
            <a:endParaRPr lang="en-US" sz="1200" b="1" dirty="0"/>
          </a:p>
        </p:txBody>
      </p:sp>
      <p:pic>
        <p:nvPicPr>
          <p:cNvPr id="5" name="Picture 4"/>
          <p:cNvPicPr>
            <a:picLocks noChangeAspect="1"/>
          </p:cNvPicPr>
          <p:nvPr/>
        </p:nvPicPr>
        <p:blipFill>
          <a:blip r:embed="rId5">
            <a:clrChange>
              <a:clrFrom>
                <a:srgbClr val="FFFFFF"/>
              </a:clrFrom>
              <a:clrTo>
                <a:srgbClr val="FFFFFF">
                  <a:alpha val="0"/>
                </a:srgbClr>
              </a:clrTo>
            </a:clrChange>
          </a:blip>
          <a:stretch>
            <a:fillRect/>
          </a:stretch>
        </p:blipFill>
        <p:spPr>
          <a:xfrm>
            <a:off x="5943600" y="1620595"/>
            <a:ext cx="934075" cy="1054095"/>
          </a:xfrm>
          <a:prstGeom prst="rect">
            <a:avLst/>
          </a:prstGeom>
        </p:spPr>
      </p:pic>
    </p:spTree>
    <p:extLst>
      <p:ext uri="{BB962C8B-B14F-4D97-AF65-F5344CB8AC3E}">
        <p14:creationId xmlns:p14="http://schemas.microsoft.com/office/powerpoint/2010/main" val="1296919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fedv6-deployment.antd.nist.gov/images/graphdnspie-com.png"/>
          <p:cNvPicPr>
            <a:picLocks noChangeAspect="1" noChangeArrowheads="1"/>
          </p:cNvPicPr>
          <p:nvPr/>
        </p:nvPicPr>
        <p:blipFill>
          <a:blip r:embed="rId3" cstate="print">
            <a:lum bright="77000"/>
          </a:blip>
          <a:srcRect/>
          <a:stretch>
            <a:fillRect/>
          </a:stretch>
        </p:blipFill>
        <p:spPr bwMode="auto">
          <a:xfrm>
            <a:off x="4572000" y="2819400"/>
            <a:ext cx="4286250" cy="3143250"/>
          </a:xfrm>
          <a:prstGeom prst="rect">
            <a:avLst/>
          </a:prstGeom>
          <a:noFill/>
        </p:spPr>
      </p:pic>
      <p:sp>
        <p:nvSpPr>
          <p:cNvPr id="3" name="Title 2"/>
          <p:cNvSpPr>
            <a:spLocks noGrp="1"/>
          </p:cNvSpPr>
          <p:nvPr>
            <p:ph type="title"/>
          </p:nvPr>
        </p:nvSpPr>
        <p:spPr/>
        <p:txBody>
          <a:bodyPr>
            <a:normAutofit/>
          </a:bodyPr>
          <a:lstStyle/>
          <a:p>
            <a:pPr algn="ctr"/>
            <a:r>
              <a:rPr lang="en-US" sz="4000" b="1" dirty="0" smtClean="0"/>
              <a:t>But…</a:t>
            </a:r>
            <a:endParaRPr lang="en-US" sz="4000" b="1" dirty="0"/>
          </a:p>
        </p:txBody>
      </p:sp>
      <p:sp>
        <p:nvSpPr>
          <p:cNvPr id="2" name="Content Placeholder 1"/>
          <p:cNvSpPr>
            <a:spLocks noGrp="1"/>
          </p:cNvSpPr>
          <p:nvPr>
            <p:ph idx="1"/>
          </p:nvPr>
        </p:nvSpPr>
        <p:spPr>
          <a:xfrm>
            <a:off x="457200" y="1433170"/>
            <a:ext cx="8229600" cy="4525963"/>
          </a:xfrm>
        </p:spPr>
        <p:txBody>
          <a:bodyPr>
            <a:normAutofit lnSpcReduction="10000"/>
          </a:bodyPr>
          <a:lstStyle/>
          <a:p>
            <a:r>
              <a:rPr lang="en-US" dirty="0" smtClean="0"/>
              <a:t>But deployed on only ~3% of 2</a:t>
            </a:r>
            <a:r>
              <a:rPr lang="en-US" baseline="30000" dirty="0" smtClean="0"/>
              <a:t>nd</a:t>
            </a:r>
            <a:r>
              <a:rPr lang="en-US" dirty="0" smtClean="0"/>
              <a:t> level domains.  Many have plans. Few have taken the step (</a:t>
            </a:r>
            <a:r>
              <a:rPr lang="en-US" sz="2800" dirty="0" smtClean="0"/>
              <a:t>e.g., yandex.com, paypal.com*, comcast.com</a:t>
            </a:r>
            <a:r>
              <a:rPr lang="en-US" dirty="0" smtClean="0"/>
              <a:t>).</a:t>
            </a:r>
          </a:p>
          <a:p>
            <a:r>
              <a:rPr lang="en-US" dirty="0" err="1" smtClean="0"/>
              <a:t>DNSChanger</a:t>
            </a:r>
            <a:r>
              <a:rPr lang="en-US" dirty="0" smtClean="0"/>
              <a:t> and other attacks highlight today’s need. (</a:t>
            </a:r>
            <a:r>
              <a:rPr lang="en-US" sz="2800" dirty="0" err="1" smtClean="0"/>
              <a:t>e.g</a:t>
            </a:r>
            <a:r>
              <a:rPr lang="en-US" sz="2800" dirty="0" smtClean="0"/>
              <a:t> </a:t>
            </a:r>
            <a:r>
              <a:rPr lang="en-US" sz="2800" dirty="0"/>
              <a:t>e</a:t>
            </a:r>
            <a:r>
              <a:rPr lang="en-US" sz="2800" dirty="0" smtClean="0"/>
              <a:t>nd-2-end </a:t>
            </a:r>
            <a:r>
              <a:rPr lang="en-US" sz="2800" dirty="0"/>
              <a:t>DNSSEC validation would have avoided the </a:t>
            </a:r>
            <a:r>
              <a:rPr lang="en-US" sz="2800" dirty="0" smtClean="0"/>
              <a:t>problems</a:t>
            </a:r>
            <a:r>
              <a:rPr lang="en-US" dirty="0" smtClean="0"/>
              <a:t>)</a:t>
            </a:r>
          </a:p>
          <a:p>
            <a:r>
              <a:rPr lang="en-US" dirty="0" smtClean="0"/>
              <a:t>Innovative security solutions (</a:t>
            </a:r>
            <a:r>
              <a:rPr lang="en-US" sz="2800" dirty="0" smtClean="0"/>
              <a:t>e.g., DANE</a:t>
            </a:r>
            <a:r>
              <a:rPr lang="en-US" dirty="0" smtClean="0"/>
              <a:t>) highlight tomorrow’s value.</a:t>
            </a:r>
          </a:p>
          <a:p>
            <a:endParaRPr lang="en-US" dirty="0" smtClean="0"/>
          </a:p>
          <a:p>
            <a:pPr>
              <a:buNone/>
            </a:pPr>
            <a:endParaRPr lang="en-US" dirty="0"/>
          </a:p>
        </p:txBody>
      </p:sp>
      <p:sp>
        <p:nvSpPr>
          <p:cNvPr id="6" name="Rectangle 5"/>
          <p:cNvSpPr/>
          <p:nvPr/>
        </p:nvSpPr>
        <p:spPr>
          <a:xfrm>
            <a:off x="76200" y="5962650"/>
            <a:ext cx="9144000" cy="738664"/>
          </a:xfrm>
          <a:prstGeom prst="rect">
            <a:avLst/>
          </a:prstGeom>
        </p:spPr>
        <p:txBody>
          <a:bodyPr wrap="square">
            <a:spAutoFit/>
          </a:bodyPr>
          <a:lstStyle/>
          <a:p>
            <a:r>
              <a:rPr lang="en-US" sz="1400" b="1" dirty="0" smtClean="0"/>
              <a:t> * http://fedv6-deployment.antd.nist.gov/cgi-bin/generate-com http://www.thesecuritypractice.com/the_security_practice/2011/12/all-paypal-domains-are-now-using-dnssec.html</a:t>
            </a:r>
          </a:p>
          <a:p>
            <a:r>
              <a:rPr lang="en-US" sz="1400" b="1" dirty="0" smtClean="0"/>
              <a:t>http://www.nacion.com/2012-03-15/Tecnologia/Sitios-web-de-bancos-ticos-podran-ser-mas-seguros.aspx</a:t>
            </a:r>
            <a:endParaRPr lang="en-US" sz="1400" b="1" dirty="0"/>
          </a:p>
        </p:txBody>
      </p:sp>
    </p:spTree>
    <p:extLst>
      <p:ext uri="{BB962C8B-B14F-4D97-AF65-F5344CB8AC3E}">
        <p14:creationId xmlns:p14="http://schemas.microsoft.com/office/powerpoint/2010/main" val="4002087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DNS Basics</a:t>
            </a:r>
            <a:endParaRPr lang="en-US" b="1" dirty="0"/>
          </a:p>
        </p:txBody>
      </p:sp>
      <p:sp>
        <p:nvSpPr>
          <p:cNvPr id="3" name="Content Placeholder 2"/>
          <p:cNvSpPr>
            <a:spLocks noGrp="1"/>
          </p:cNvSpPr>
          <p:nvPr>
            <p:ph idx="1"/>
          </p:nvPr>
        </p:nvSpPr>
        <p:spPr>
          <a:xfrm>
            <a:off x="457200" y="1600200"/>
            <a:ext cx="8458200" cy="4525963"/>
          </a:xfrm>
        </p:spPr>
        <p:txBody>
          <a:bodyPr/>
          <a:lstStyle/>
          <a:p>
            <a:r>
              <a:rPr lang="en-US" dirty="0" smtClean="0"/>
              <a:t>DNS converts names (www.vietinbank.vn) to numbers (203.189.28.24)</a:t>
            </a:r>
          </a:p>
          <a:p>
            <a:r>
              <a:rPr lang="en-US" dirty="0" smtClean="0"/>
              <a:t>..to identify services such as www and e-mail</a:t>
            </a:r>
          </a:p>
          <a:p>
            <a:r>
              <a:rPr lang="en-US" dirty="0" smtClean="0"/>
              <a:t>..that identify and link customers to business and visa versa</a:t>
            </a:r>
          </a:p>
        </p:txBody>
      </p:sp>
      <p:pic>
        <p:nvPicPr>
          <p:cNvPr id="6" name="Picture 5"/>
          <p:cNvPicPr>
            <a:picLocks noChangeAspect="1"/>
          </p:cNvPicPr>
          <p:nvPr/>
        </p:nvPicPr>
        <p:blipFill>
          <a:blip r:embed="rId3"/>
          <a:stretch>
            <a:fillRect/>
          </a:stretch>
        </p:blipFill>
        <p:spPr>
          <a:xfrm>
            <a:off x="9525" y="4343400"/>
            <a:ext cx="9134475" cy="4267200"/>
          </a:xfrm>
          <a:prstGeom prst="rect">
            <a:avLst/>
          </a:prstGeom>
        </p:spPr>
      </p:pic>
    </p:spTree>
    <p:extLst>
      <p:ext uri="{BB962C8B-B14F-4D97-AF65-F5344CB8AC3E}">
        <p14:creationId xmlns:p14="http://schemas.microsoft.com/office/powerpoint/2010/main" val="648724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fedv6-deployment.antd.nist.gov/images/graphdnspie-com.png"/>
          <p:cNvPicPr>
            <a:picLocks noChangeAspect="1" noChangeArrowheads="1"/>
          </p:cNvPicPr>
          <p:nvPr/>
        </p:nvPicPr>
        <p:blipFill>
          <a:blip r:embed="rId3" cstate="print">
            <a:lum bright="77000"/>
          </a:blip>
          <a:srcRect/>
          <a:stretch>
            <a:fillRect/>
          </a:stretch>
        </p:blipFill>
        <p:spPr bwMode="auto">
          <a:xfrm>
            <a:off x="4857750" y="2819400"/>
            <a:ext cx="4286250" cy="3143250"/>
          </a:xfrm>
          <a:prstGeom prst="rect">
            <a:avLst/>
          </a:prstGeom>
          <a:noFill/>
        </p:spPr>
      </p:pic>
      <p:sp>
        <p:nvSpPr>
          <p:cNvPr id="2" name="Title 1"/>
          <p:cNvSpPr>
            <a:spLocks noGrp="1"/>
          </p:cNvSpPr>
          <p:nvPr>
            <p:ph type="title"/>
          </p:nvPr>
        </p:nvSpPr>
        <p:spPr/>
        <p:txBody>
          <a:bodyPr/>
          <a:lstStyle/>
          <a:p>
            <a:r>
              <a:rPr lang="en-US" b="1" dirty="0" smtClean="0"/>
              <a:t>DNSSEC: So what’s the problem?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Not enough IT departments know about it or are too busy putting out other security fires.</a:t>
            </a:r>
          </a:p>
          <a:p>
            <a:endParaRPr lang="en-US" dirty="0" smtClean="0"/>
          </a:p>
          <a:p>
            <a:r>
              <a:rPr lang="en-US" dirty="0" smtClean="0"/>
              <a:t>When they do look into it they hear old stories of FUD and lack of turnkey solutions; some CDN and resolver architectures break DNSSEC.</a:t>
            </a:r>
          </a:p>
          <a:p>
            <a:endParaRPr lang="en-US" dirty="0" smtClean="0"/>
          </a:p>
          <a:p>
            <a:r>
              <a:rPr lang="en-US" dirty="0" smtClean="0"/>
              <a:t> Registrars*/DNS providers see no demand leading to “chicken-and-egg” problems.</a:t>
            </a:r>
          </a:p>
          <a:p>
            <a:pPr>
              <a:buNone/>
            </a:pPr>
            <a:endParaRPr lang="en-US" sz="2000" dirty="0" smtClean="0"/>
          </a:p>
          <a:p>
            <a:pPr>
              <a:buNone/>
            </a:pPr>
            <a:r>
              <a:rPr lang="en-US" sz="2000" dirty="0" smtClean="0"/>
              <a:t>*but required by new ICANN registrar agreement</a:t>
            </a:r>
            <a:endParaRPr lang="en-US" dirty="0" smtClean="0"/>
          </a:p>
        </p:txBody>
      </p:sp>
    </p:spTree>
    <p:extLst>
      <p:ext uri="{BB962C8B-B14F-4D97-AF65-F5344CB8AC3E}">
        <p14:creationId xmlns:p14="http://schemas.microsoft.com/office/powerpoint/2010/main" val="331415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381000" y="1676400"/>
            <a:ext cx="8229600" cy="4525963"/>
          </a:xfrm>
        </p:spPr>
        <p:txBody>
          <a:bodyPr>
            <a:normAutofit/>
          </a:bodyPr>
          <a:lstStyle/>
          <a:p>
            <a:pPr algn="just"/>
            <a:r>
              <a:rPr lang="en-US" sz="2800" dirty="0">
                <a:latin typeface="Times New Roman" panose="02020603050405020304" pitchFamily="18" charset="0"/>
                <a:cs typeface="Times New Roman" panose="02020603050405020304" pitchFamily="18" charset="0"/>
              </a:rPr>
              <a:t>Enterprises – Sign their zones and validate lookups</a:t>
            </a:r>
          </a:p>
          <a:p>
            <a:pPr algn="just"/>
            <a:r>
              <a:rPr lang="en-US" sz="2800" dirty="0">
                <a:latin typeface="Times New Roman" panose="02020603050405020304" pitchFamily="18" charset="0"/>
                <a:cs typeface="Times New Roman" panose="02020603050405020304" pitchFamily="18" charset="0"/>
              </a:rPr>
              <a:t>TLD Operators – Sign the TLD</a:t>
            </a:r>
          </a:p>
          <a:p>
            <a:pPr algn="just"/>
            <a:r>
              <a:rPr lang="en-US" sz="2800" dirty="0">
                <a:latin typeface="Times New Roman" panose="02020603050405020304" pitchFamily="18" charset="0"/>
                <a:cs typeface="Times New Roman" panose="02020603050405020304" pitchFamily="18" charset="0"/>
              </a:rPr>
              <a:t>Domain Name holders – Sign their zones</a:t>
            </a:r>
          </a:p>
          <a:p>
            <a:pPr algn="just"/>
            <a:r>
              <a:rPr lang="en-US" sz="2800" dirty="0">
                <a:latin typeface="Times New Roman" panose="02020603050405020304" pitchFamily="18" charset="0"/>
                <a:cs typeface="Times New Roman" panose="02020603050405020304" pitchFamily="18" charset="0"/>
              </a:rPr>
              <a:t>Internet Service Providers – validate DNS lookups</a:t>
            </a:r>
          </a:p>
          <a:p>
            <a:pPr algn="just"/>
            <a:r>
              <a:rPr lang="en-US" sz="2800" dirty="0">
                <a:latin typeface="Times New Roman" panose="02020603050405020304" pitchFamily="18" charset="0"/>
                <a:cs typeface="Times New Roman" panose="02020603050405020304" pitchFamily="18" charset="0"/>
              </a:rPr>
              <a:t>Hosting Provider – offer signing services to customers</a:t>
            </a:r>
          </a:p>
          <a:p>
            <a:pPr algn="just"/>
            <a:r>
              <a:rPr lang="en-US" sz="2800" dirty="0">
                <a:latin typeface="Times New Roman" panose="02020603050405020304" pitchFamily="18" charset="0"/>
                <a:cs typeface="Times New Roman" panose="02020603050405020304" pitchFamily="18" charset="0"/>
              </a:rPr>
              <a:t>Registrars – accept DNSSEC records (e.g., DS)</a:t>
            </a:r>
          </a:p>
          <a:p>
            <a:pPr marL="0" indent="0" eaLnBrk="1" hangingPunct="1">
              <a:spcBef>
                <a:spcPts val="325"/>
              </a:spcBef>
              <a:buNone/>
            </a:pPr>
            <a:endParaRPr lang="en-US" sz="2800" dirty="0" smtClean="0"/>
          </a:p>
        </p:txBody>
      </p:sp>
      <p:sp>
        <p:nvSpPr>
          <p:cNvPr id="14339" name="Title 2"/>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Who Can Implement DNSSEC </a:t>
            </a:r>
          </a:p>
        </p:txBody>
      </p:sp>
    </p:spTree>
    <p:extLst>
      <p:ext uri="{BB962C8B-B14F-4D97-AF65-F5344CB8AC3E}">
        <p14:creationId xmlns:p14="http://schemas.microsoft.com/office/powerpoint/2010/main" val="41953556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381000" y="1676400"/>
            <a:ext cx="8229600" cy="4525963"/>
          </a:xfrm>
        </p:spPr>
        <p:txBody>
          <a:bodyPr>
            <a:normAutofit lnSpcReduction="10000"/>
          </a:bodyPr>
          <a:lstStyle/>
          <a:p>
            <a:pPr eaLnBrk="1" hangingPunct="1">
              <a:spcBef>
                <a:spcPts val="325"/>
              </a:spcBef>
            </a:pPr>
            <a:r>
              <a:rPr lang="en-US" sz="2800" b="1" i="1" dirty="0" smtClean="0"/>
              <a:t>For Companies:</a:t>
            </a:r>
          </a:p>
          <a:p>
            <a:pPr lvl="1" eaLnBrk="1" hangingPunct="1"/>
            <a:r>
              <a:rPr lang="en-US" dirty="0" smtClean="0"/>
              <a:t>Sign your corporate domain names</a:t>
            </a:r>
          </a:p>
          <a:p>
            <a:pPr lvl="1" eaLnBrk="1" hangingPunct="1"/>
            <a:r>
              <a:rPr lang="en-US" dirty="0" smtClean="0"/>
              <a:t>Just turn on validation on corporate DNS resolvers</a:t>
            </a:r>
          </a:p>
          <a:p>
            <a:pPr eaLnBrk="1" hangingPunct="1">
              <a:spcBef>
                <a:spcPts val="325"/>
              </a:spcBef>
            </a:pPr>
            <a:r>
              <a:rPr lang="en-US" sz="2800" b="1" i="1" dirty="0" smtClean="0"/>
              <a:t>For Users:</a:t>
            </a:r>
          </a:p>
          <a:p>
            <a:pPr lvl="1" eaLnBrk="1" hangingPunct="1"/>
            <a:r>
              <a:rPr lang="en-US" dirty="0" smtClean="0"/>
              <a:t>Ask ISP to turn on validation on their DNS resolvers</a:t>
            </a:r>
          </a:p>
          <a:p>
            <a:pPr eaLnBrk="1" hangingPunct="1"/>
            <a:r>
              <a:rPr lang="en-US" sz="2800" b="1" i="1" dirty="0" smtClean="0"/>
              <a:t>For All:</a:t>
            </a:r>
          </a:p>
          <a:p>
            <a:pPr lvl="1"/>
            <a:r>
              <a:rPr lang="en-US" dirty="0" smtClean="0"/>
              <a:t>Take advantage of ICANN, ISOC and other organizations offering DNSSEC education and training</a:t>
            </a:r>
          </a:p>
        </p:txBody>
      </p:sp>
      <p:sp>
        <p:nvSpPr>
          <p:cNvPr id="14339" name="Title 2"/>
          <p:cNvSpPr>
            <a:spLocks noGrp="1"/>
          </p:cNvSpPr>
          <p:nvPr>
            <p:ph type="title"/>
          </p:nvPr>
        </p:nvSpPr>
        <p:spPr/>
        <p:txBody>
          <a:bodyPr/>
          <a:lstStyle/>
          <a:p>
            <a:pPr eaLnBrk="1" hangingPunct="1"/>
            <a:r>
              <a:rPr lang="en-US" b="1" dirty="0" smtClean="0"/>
              <a:t>What you can do</a:t>
            </a:r>
          </a:p>
        </p:txBody>
      </p:sp>
    </p:spTree>
    <p:extLst>
      <p:ext uri="{BB962C8B-B14F-4D97-AF65-F5344CB8AC3E}">
        <p14:creationId xmlns:p14="http://schemas.microsoft.com/office/powerpoint/2010/main" val="1414314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19400"/>
            <a:ext cx="8229600" cy="1143000"/>
          </a:xfrm>
        </p:spPr>
        <p:txBody>
          <a:bodyPr>
            <a:normAutofit fontScale="90000"/>
          </a:bodyPr>
          <a:lstStyle/>
          <a:p>
            <a:r>
              <a:rPr lang="en-US" sz="4000" b="1" dirty="0" smtClean="0"/>
              <a:t>DNSSEC: A Global Platform for Innovation</a:t>
            </a:r>
            <a:r>
              <a:rPr lang="en-US" b="1" dirty="0" smtClean="0"/>
              <a:t/>
            </a:r>
            <a:br>
              <a:rPr lang="en-US" b="1" dirty="0" smtClean="0"/>
            </a:br>
            <a:r>
              <a:rPr lang="en-US" b="1" dirty="0" smtClean="0"/>
              <a:t>or..</a:t>
            </a:r>
            <a:br>
              <a:rPr lang="en-US" b="1" dirty="0" smtClean="0"/>
            </a:br>
            <a:r>
              <a:rPr lang="en-US" b="1" dirty="0" smtClean="0"/>
              <a:t>I* $</a:t>
            </a:r>
            <a:r>
              <a:rPr lang="en-US" b="1" dirty="0" err="1" smtClean="0"/>
              <a:t>mell</a:t>
            </a:r>
            <a:r>
              <a:rPr lang="en-US" b="1" dirty="0" smtClean="0"/>
              <a:t> opportunity !</a:t>
            </a:r>
            <a:endParaRPr lang="en-US" b="1" dirty="0"/>
          </a:p>
        </p:txBody>
      </p:sp>
    </p:spTree>
    <p:extLst>
      <p:ext uri="{BB962C8B-B14F-4D97-AF65-F5344CB8AC3E}">
        <p14:creationId xmlns:p14="http://schemas.microsoft.com/office/powerpoint/2010/main" val="3187521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p:txBody>
          <a:bodyPr/>
          <a:lstStyle/>
          <a:p>
            <a:pPr eaLnBrk="1" hangingPunct="1"/>
            <a:r>
              <a:rPr lang="en-US" dirty="0" smtClean="0"/>
              <a:t>“More has happened here today than meets the eye. An infrastructure has been created for a hierarchical security system, which can be purposed and re‐purposed in a number of different ways. ..” – Vint Cerf (June 2010)</a:t>
            </a:r>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Game changing Internet Core Infrastructure Upgrade </a:t>
            </a:r>
            <a:endParaRPr lang="en-US" b="1" dirty="0"/>
          </a:p>
        </p:txBody>
      </p:sp>
    </p:spTree>
    <p:extLst>
      <p:ext uri="{BB962C8B-B14F-4D97-AF65-F5344CB8AC3E}">
        <p14:creationId xmlns:p14="http://schemas.microsoft.com/office/powerpoint/2010/main" val="1200959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3200"/>
            <a:ext cx="8229600" cy="1143000"/>
          </a:xfrm>
        </p:spPr>
        <p:txBody>
          <a:bodyPr/>
          <a:lstStyle/>
          <a:p>
            <a:r>
              <a:rPr lang="en-US" dirty="0" smtClean="0"/>
              <a:t>For Techies and other Dreamers</a:t>
            </a:r>
            <a:endParaRPr lang="en-US" dirty="0"/>
          </a:p>
        </p:txBody>
      </p:sp>
    </p:spTree>
    <p:extLst>
      <p:ext uri="{BB962C8B-B14F-4D97-AF65-F5344CB8AC3E}">
        <p14:creationId xmlns:p14="http://schemas.microsoft.com/office/powerpoint/2010/main" val="3999302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23"/>
          <p:cNvSpPr>
            <a:spLocks noChangeShapeType="1"/>
          </p:cNvSpPr>
          <p:nvPr/>
        </p:nvSpPr>
        <p:spPr bwMode="auto">
          <a:xfrm flipH="1">
            <a:off x="5257800" y="3124200"/>
            <a:ext cx="914400" cy="2514600"/>
          </a:xfrm>
          <a:prstGeom prst="line">
            <a:avLst/>
          </a:prstGeom>
          <a:noFill/>
          <a:ln w="44450">
            <a:solidFill>
              <a:schemeClr val="tx1"/>
            </a:solidFill>
            <a:round/>
            <a:headEnd/>
            <a:tailEnd type="triangle" w="med" len="med"/>
          </a:ln>
        </p:spPr>
        <p:txBody>
          <a:bodyPr/>
          <a:lstStyle/>
          <a:p>
            <a:endParaRPr lang="en-US"/>
          </a:p>
        </p:txBody>
      </p:sp>
      <p:sp>
        <p:nvSpPr>
          <p:cNvPr id="4" name="Line 32"/>
          <p:cNvSpPr>
            <a:spLocks noChangeShapeType="1"/>
          </p:cNvSpPr>
          <p:nvPr/>
        </p:nvSpPr>
        <p:spPr bwMode="auto">
          <a:xfrm flipH="1">
            <a:off x="5410200" y="3081338"/>
            <a:ext cx="892175" cy="3090862"/>
          </a:xfrm>
          <a:prstGeom prst="line">
            <a:avLst/>
          </a:prstGeom>
          <a:ln w="63500">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en-US"/>
          </a:p>
        </p:txBody>
      </p:sp>
      <p:sp>
        <p:nvSpPr>
          <p:cNvPr id="30724" name="Line 2"/>
          <p:cNvSpPr>
            <a:spLocks noChangeShapeType="1"/>
          </p:cNvSpPr>
          <p:nvPr/>
        </p:nvSpPr>
        <p:spPr bwMode="auto">
          <a:xfrm flipH="1">
            <a:off x="5334000" y="3048000"/>
            <a:ext cx="762000" cy="1828800"/>
          </a:xfrm>
          <a:prstGeom prst="line">
            <a:avLst/>
          </a:prstGeom>
          <a:noFill/>
          <a:ln w="44450">
            <a:solidFill>
              <a:schemeClr val="tx1"/>
            </a:solidFill>
            <a:round/>
            <a:headEnd/>
            <a:tailEnd type="triangle" w="med" len="med"/>
          </a:ln>
        </p:spPr>
        <p:txBody>
          <a:bodyPr/>
          <a:lstStyle/>
          <a:p>
            <a:endParaRPr lang="en-US"/>
          </a:p>
        </p:txBody>
      </p:sp>
      <p:sp>
        <p:nvSpPr>
          <p:cNvPr id="30725" name="Title 1"/>
          <p:cNvSpPr>
            <a:spLocks noGrp="1"/>
          </p:cNvSpPr>
          <p:nvPr>
            <p:ph type="title"/>
          </p:nvPr>
        </p:nvSpPr>
        <p:spPr>
          <a:xfrm>
            <a:off x="533400" y="228600"/>
            <a:ext cx="8229600" cy="1143000"/>
          </a:xfrm>
        </p:spPr>
        <p:txBody>
          <a:bodyPr>
            <a:noAutofit/>
          </a:bodyPr>
          <a:lstStyle/>
          <a:p>
            <a:pPr eaLnBrk="1" hangingPunct="1"/>
            <a:r>
              <a:rPr lang="en-US" sz="4000" b="1" dirty="0" smtClean="0"/>
              <a:t>Too many CAs. Which one can we trust? DNSSEC to the rescue….</a:t>
            </a:r>
          </a:p>
        </p:txBody>
      </p:sp>
      <p:pic>
        <p:nvPicPr>
          <p:cNvPr id="30746" name="Picture 5" descr="MCj04315990000[1]"/>
          <p:cNvPicPr>
            <a:picLocks noChangeAspect="1" noChangeArrowheads="1"/>
          </p:cNvPicPr>
          <p:nvPr/>
        </p:nvPicPr>
        <p:blipFill>
          <a:blip r:embed="rId3" cstate="print"/>
          <a:srcRect/>
          <a:stretch>
            <a:fillRect/>
          </a:stretch>
        </p:blipFill>
        <p:spPr bwMode="auto">
          <a:xfrm>
            <a:off x="1881188" y="1850503"/>
            <a:ext cx="866775" cy="884238"/>
          </a:xfrm>
          <a:prstGeom prst="rect">
            <a:avLst/>
          </a:prstGeom>
          <a:noFill/>
          <a:ln w="9525">
            <a:noFill/>
            <a:miter lim="800000"/>
            <a:headEnd/>
            <a:tailEnd/>
          </a:ln>
        </p:spPr>
      </p:pic>
      <p:sp>
        <p:nvSpPr>
          <p:cNvPr id="30747" name="TextBox 12"/>
          <p:cNvSpPr txBox="1">
            <a:spLocks noChangeArrowheads="1"/>
          </p:cNvSpPr>
          <p:nvPr/>
        </p:nvSpPr>
        <p:spPr bwMode="auto">
          <a:xfrm>
            <a:off x="981075" y="1328639"/>
            <a:ext cx="2971800" cy="646331"/>
          </a:xfrm>
          <a:prstGeom prst="rect">
            <a:avLst/>
          </a:prstGeom>
          <a:noFill/>
          <a:ln w="9525">
            <a:noFill/>
            <a:miter lim="800000"/>
            <a:headEnd/>
            <a:tailEnd/>
          </a:ln>
        </p:spPr>
        <p:txBody>
          <a:bodyPr>
            <a:spAutoFit/>
          </a:bodyPr>
          <a:lstStyle/>
          <a:p>
            <a:r>
              <a:rPr lang="en-US" dirty="0">
                <a:latin typeface="Calibri" pitchFamily="34" charset="0"/>
              </a:rPr>
              <a:t>CA Certificate roots ~</a:t>
            </a:r>
            <a:r>
              <a:rPr lang="en-US" dirty="0" smtClean="0">
                <a:latin typeface="Calibri" pitchFamily="34" charset="0"/>
              </a:rPr>
              <a:t>1482</a:t>
            </a:r>
          </a:p>
          <a:p>
            <a:r>
              <a:rPr lang="en-US" dirty="0" smtClean="0">
                <a:latin typeface="Calibri" pitchFamily="34" charset="0"/>
              </a:rPr>
              <a:t>Symantec, Thawte, </a:t>
            </a:r>
            <a:r>
              <a:rPr lang="en-US" dirty="0" err="1" smtClean="0">
                <a:latin typeface="Calibri" pitchFamily="34" charset="0"/>
              </a:rPr>
              <a:t>Godaddy</a:t>
            </a:r>
            <a:endParaRPr lang="en-US" dirty="0">
              <a:latin typeface="Calibri" pitchFamily="34" charset="0"/>
            </a:endParaRPr>
          </a:p>
        </p:txBody>
      </p:sp>
      <p:sp>
        <p:nvSpPr>
          <p:cNvPr id="30727" name="TextBox 12"/>
          <p:cNvSpPr txBox="1">
            <a:spLocks noChangeArrowheads="1"/>
          </p:cNvSpPr>
          <p:nvPr/>
        </p:nvSpPr>
        <p:spPr bwMode="auto">
          <a:xfrm>
            <a:off x="6705600" y="5867400"/>
            <a:ext cx="1600200" cy="615950"/>
          </a:xfrm>
          <a:prstGeom prst="rect">
            <a:avLst/>
          </a:prstGeom>
          <a:noFill/>
          <a:ln w="9525">
            <a:solidFill>
              <a:schemeClr val="tx1"/>
            </a:solidFill>
            <a:miter lim="800000"/>
            <a:headEnd/>
            <a:tailEnd/>
          </a:ln>
        </p:spPr>
        <p:txBody>
          <a:bodyPr>
            <a:spAutoFit/>
          </a:bodyPr>
          <a:lstStyle/>
          <a:p>
            <a:r>
              <a:rPr lang="en-US" sz="1700">
                <a:latin typeface="Calibri" pitchFamily="34" charset="0"/>
              </a:rPr>
              <a:t>Login security SSHFP RFC4255</a:t>
            </a:r>
          </a:p>
        </p:txBody>
      </p:sp>
      <p:sp>
        <p:nvSpPr>
          <p:cNvPr id="30728" name="TextBox 12"/>
          <p:cNvSpPr txBox="1">
            <a:spLocks noChangeArrowheads="1"/>
          </p:cNvSpPr>
          <p:nvPr/>
        </p:nvSpPr>
        <p:spPr bwMode="auto">
          <a:xfrm>
            <a:off x="1371600" y="5105400"/>
            <a:ext cx="2795589" cy="1138773"/>
          </a:xfrm>
          <a:prstGeom prst="rect">
            <a:avLst/>
          </a:prstGeom>
          <a:solidFill>
            <a:schemeClr val="bg1"/>
          </a:solidFill>
          <a:ln w="9525">
            <a:solidFill>
              <a:schemeClr val="tx1"/>
            </a:solidFill>
            <a:miter lim="800000"/>
            <a:headEnd/>
            <a:tailEnd/>
          </a:ln>
        </p:spPr>
        <p:txBody>
          <a:bodyPr wrap="square">
            <a:spAutoFit/>
          </a:bodyPr>
          <a:lstStyle/>
          <a:p>
            <a:r>
              <a:rPr lang="en-US" sz="1700" b="1" dirty="0" smtClean="0">
                <a:latin typeface="Calibri" pitchFamily="34" charset="0"/>
              </a:rPr>
              <a:t>DANE</a:t>
            </a:r>
            <a:r>
              <a:rPr lang="en-US" sz="1700" dirty="0" smtClean="0">
                <a:latin typeface="Calibri" pitchFamily="34" charset="0"/>
              </a:rPr>
              <a:t> and other yet </a:t>
            </a:r>
            <a:r>
              <a:rPr lang="en-US" sz="1700" dirty="0">
                <a:latin typeface="Calibri" pitchFamily="34" charset="0"/>
              </a:rPr>
              <a:t>to be discovered security </a:t>
            </a:r>
            <a:r>
              <a:rPr lang="en-US" sz="1700" dirty="0" smtClean="0">
                <a:latin typeface="Calibri" pitchFamily="34" charset="0"/>
              </a:rPr>
              <a:t>innovations, enhancements</a:t>
            </a:r>
            <a:r>
              <a:rPr lang="en-US" sz="1700" dirty="0">
                <a:latin typeface="Calibri" pitchFamily="34" charset="0"/>
              </a:rPr>
              <a:t>, and synergies</a:t>
            </a:r>
          </a:p>
        </p:txBody>
      </p:sp>
      <p:sp>
        <p:nvSpPr>
          <p:cNvPr id="30729" name="Text Box 16"/>
          <p:cNvSpPr txBox="1">
            <a:spLocks noChangeArrowheads="1"/>
          </p:cNvSpPr>
          <p:nvPr/>
        </p:nvSpPr>
        <p:spPr bwMode="auto">
          <a:xfrm>
            <a:off x="457200" y="3429000"/>
            <a:ext cx="1828800" cy="1136650"/>
          </a:xfrm>
          <a:prstGeom prst="rect">
            <a:avLst/>
          </a:prstGeom>
          <a:noFill/>
          <a:ln w="9525">
            <a:solidFill>
              <a:schemeClr val="tx1"/>
            </a:solidFill>
            <a:miter lim="800000"/>
            <a:headEnd/>
            <a:tailEnd/>
          </a:ln>
        </p:spPr>
        <p:txBody>
          <a:bodyPr>
            <a:spAutoFit/>
          </a:bodyPr>
          <a:lstStyle/>
          <a:p>
            <a:pPr>
              <a:spcBef>
                <a:spcPct val="50000"/>
              </a:spcBef>
            </a:pPr>
            <a:r>
              <a:rPr lang="en-US" sz="1700">
                <a:latin typeface="Calibri" pitchFamily="34" charset="0"/>
              </a:rPr>
              <a:t>Content security Commercial SSL Certificates for Web and e-mail</a:t>
            </a:r>
          </a:p>
        </p:txBody>
      </p:sp>
      <p:sp>
        <p:nvSpPr>
          <p:cNvPr id="30730" name="Line 19"/>
          <p:cNvSpPr>
            <a:spLocks noChangeShapeType="1"/>
          </p:cNvSpPr>
          <p:nvPr/>
        </p:nvSpPr>
        <p:spPr bwMode="auto">
          <a:xfrm flipH="1">
            <a:off x="1371600" y="2971800"/>
            <a:ext cx="457200" cy="457200"/>
          </a:xfrm>
          <a:prstGeom prst="line">
            <a:avLst/>
          </a:prstGeom>
          <a:noFill/>
          <a:ln w="44450">
            <a:solidFill>
              <a:schemeClr val="tx1"/>
            </a:solidFill>
            <a:round/>
            <a:headEnd/>
            <a:tailEnd type="triangle" w="med" len="med"/>
          </a:ln>
        </p:spPr>
        <p:txBody>
          <a:bodyPr/>
          <a:lstStyle/>
          <a:p>
            <a:endParaRPr lang="en-US"/>
          </a:p>
        </p:txBody>
      </p:sp>
      <p:sp>
        <p:nvSpPr>
          <p:cNvPr id="30731" name="Line 22"/>
          <p:cNvSpPr>
            <a:spLocks noChangeShapeType="1"/>
          </p:cNvSpPr>
          <p:nvPr/>
        </p:nvSpPr>
        <p:spPr bwMode="auto">
          <a:xfrm flipH="1">
            <a:off x="5715000" y="2971800"/>
            <a:ext cx="152400" cy="304800"/>
          </a:xfrm>
          <a:prstGeom prst="line">
            <a:avLst/>
          </a:prstGeom>
          <a:noFill/>
          <a:ln w="44450">
            <a:solidFill>
              <a:schemeClr val="tx1"/>
            </a:solidFill>
            <a:round/>
            <a:headEnd/>
            <a:tailEnd type="triangle" w="med" len="med"/>
          </a:ln>
        </p:spPr>
        <p:txBody>
          <a:bodyPr/>
          <a:lstStyle/>
          <a:p>
            <a:endParaRPr lang="en-US"/>
          </a:p>
        </p:txBody>
      </p:sp>
      <p:sp>
        <p:nvSpPr>
          <p:cNvPr id="30732" name="Line 23"/>
          <p:cNvSpPr>
            <a:spLocks noChangeShapeType="1"/>
          </p:cNvSpPr>
          <p:nvPr/>
        </p:nvSpPr>
        <p:spPr bwMode="auto">
          <a:xfrm flipH="1">
            <a:off x="3352800" y="2971800"/>
            <a:ext cx="2362200" cy="2133600"/>
          </a:xfrm>
          <a:prstGeom prst="line">
            <a:avLst/>
          </a:prstGeom>
          <a:noFill/>
          <a:ln w="44450">
            <a:solidFill>
              <a:schemeClr val="tx1"/>
            </a:solidFill>
            <a:round/>
            <a:headEnd/>
            <a:tailEnd type="triangle" w="med" len="med"/>
          </a:ln>
        </p:spPr>
        <p:txBody>
          <a:bodyPr/>
          <a:lstStyle/>
          <a:p>
            <a:endParaRPr lang="en-US"/>
          </a:p>
        </p:txBody>
      </p:sp>
      <p:sp>
        <p:nvSpPr>
          <p:cNvPr id="30733" name="Line 24"/>
          <p:cNvSpPr>
            <a:spLocks noChangeShapeType="1"/>
          </p:cNvSpPr>
          <p:nvPr/>
        </p:nvSpPr>
        <p:spPr bwMode="auto">
          <a:xfrm>
            <a:off x="6858000" y="3048000"/>
            <a:ext cx="152400" cy="304800"/>
          </a:xfrm>
          <a:prstGeom prst="line">
            <a:avLst/>
          </a:prstGeom>
          <a:noFill/>
          <a:ln w="44450">
            <a:solidFill>
              <a:schemeClr val="tx1"/>
            </a:solidFill>
            <a:round/>
            <a:headEnd/>
            <a:tailEnd type="triangle" w="med" len="med"/>
          </a:ln>
        </p:spPr>
        <p:txBody>
          <a:bodyPr/>
          <a:lstStyle/>
          <a:p>
            <a:endParaRPr lang="en-US"/>
          </a:p>
        </p:txBody>
      </p:sp>
      <p:sp>
        <p:nvSpPr>
          <p:cNvPr id="30734" name="Line 25"/>
          <p:cNvSpPr>
            <a:spLocks noChangeShapeType="1"/>
          </p:cNvSpPr>
          <p:nvPr/>
        </p:nvSpPr>
        <p:spPr bwMode="auto">
          <a:xfrm>
            <a:off x="6629400" y="3048000"/>
            <a:ext cx="838200" cy="2057400"/>
          </a:xfrm>
          <a:prstGeom prst="line">
            <a:avLst/>
          </a:prstGeom>
          <a:noFill/>
          <a:ln w="44450">
            <a:solidFill>
              <a:schemeClr val="tx1"/>
            </a:solidFill>
            <a:round/>
            <a:headEnd/>
            <a:tailEnd type="triangle" w="med" len="med"/>
          </a:ln>
        </p:spPr>
        <p:txBody>
          <a:bodyPr/>
          <a:lstStyle/>
          <a:p>
            <a:endParaRPr lang="en-US"/>
          </a:p>
        </p:txBody>
      </p:sp>
      <p:sp>
        <p:nvSpPr>
          <p:cNvPr id="30735" name="Line 26"/>
          <p:cNvSpPr>
            <a:spLocks noChangeShapeType="1"/>
          </p:cNvSpPr>
          <p:nvPr/>
        </p:nvSpPr>
        <p:spPr bwMode="auto">
          <a:xfrm>
            <a:off x="6400800" y="3048000"/>
            <a:ext cx="609600" cy="2819400"/>
          </a:xfrm>
          <a:prstGeom prst="line">
            <a:avLst/>
          </a:prstGeom>
          <a:noFill/>
          <a:ln w="44450">
            <a:solidFill>
              <a:schemeClr val="tx1"/>
            </a:solidFill>
            <a:round/>
            <a:headEnd/>
            <a:tailEnd type="triangle" w="med" len="med"/>
          </a:ln>
        </p:spPr>
        <p:txBody>
          <a:bodyPr/>
          <a:lstStyle/>
          <a:p>
            <a:endParaRPr lang="en-US"/>
          </a:p>
        </p:txBody>
      </p:sp>
      <p:sp>
        <p:nvSpPr>
          <p:cNvPr id="30736" name="Text Box 27"/>
          <p:cNvSpPr txBox="1">
            <a:spLocks noChangeArrowheads="1"/>
          </p:cNvSpPr>
          <p:nvPr/>
        </p:nvSpPr>
        <p:spPr bwMode="auto">
          <a:xfrm>
            <a:off x="4343400" y="3276600"/>
            <a:ext cx="2057400" cy="1400175"/>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dirty="0">
                <a:latin typeface="Calibri" pitchFamily="34" charset="0"/>
              </a:rPr>
              <a:t>Content security “Free SSL” certificates for Web and e-mail and “trust agility</a:t>
            </a:r>
            <a:r>
              <a:rPr lang="en-US" sz="1700" dirty="0" smtClean="0">
                <a:latin typeface="Calibri" pitchFamily="34" charset="0"/>
              </a:rPr>
              <a:t>” </a:t>
            </a:r>
            <a:r>
              <a:rPr lang="en-US" sz="1700" b="1" dirty="0" smtClean="0">
                <a:latin typeface="Calibri" pitchFamily="34" charset="0"/>
              </a:rPr>
              <a:t>DANE</a:t>
            </a:r>
            <a:endParaRPr lang="en-US" sz="1700" b="1" dirty="0">
              <a:latin typeface="Calibri" pitchFamily="34" charset="0"/>
            </a:endParaRPr>
          </a:p>
        </p:txBody>
      </p:sp>
      <p:sp>
        <p:nvSpPr>
          <p:cNvPr id="30737" name="TextBox 12"/>
          <p:cNvSpPr txBox="1">
            <a:spLocks noChangeArrowheads="1"/>
          </p:cNvSpPr>
          <p:nvPr/>
        </p:nvSpPr>
        <p:spPr bwMode="auto">
          <a:xfrm>
            <a:off x="4343400" y="4876800"/>
            <a:ext cx="2057400" cy="615553"/>
          </a:xfrm>
          <a:prstGeom prst="rect">
            <a:avLst/>
          </a:prstGeom>
          <a:solidFill>
            <a:schemeClr val="bg1"/>
          </a:solidFill>
          <a:ln w="9525">
            <a:solidFill>
              <a:schemeClr val="tx1"/>
            </a:solidFill>
            <a:miter lim="800000"/>
            <a:headEnd/>
            <a:tailEnd/>
          </a:ln>
        </p:spPr>
        <p:txBody>
          <a:bodyPr>
            <a:spAutoFit/>
          </a:bodyPr>
          <a:lstStyle/>
          <a:p>
            <a:r>
              <a:rPr lang="en-US" sz="1700" dirty="0" smtClean="0">
                <a:latin typeface="Calibri" pitchFamily="34" charset="0"/>
              </a:rPr>
              <a:t>Crypto currencies and e-commerce?</a:t>
            </a:r>
            <a:endParaRPr lang="en-US" sz="1700" dirty="0">
              <a:latin typeface="Calibri" pitchFamily="34" charset="0"/>
            </a:endParaRPr>
          </a:p>
        </p:txBody>
      </p:sp>
      <p:sp>
        <p:nvSpPr>
          <p:cNvPr id="30738" name="TextBox 12"/>
          <p:cNvSpPr txBox="1">
            <a:spLocks noChangeArrowheads="1"/>
          </p:cNvSpPr>
          <p:nvPr/>
        </p:nvSpPr>
        <p:spPr bwMode="auto">
          <a:xfrm>
            <a:off x="6553200" y="3352800"/>
            <a:ext cx="1905000" cy="1400383"/>
          </a:xfrm>
          <a:prstGeom prst="rect">
            <a:avLst/>
          </a:prstGeom>
          <a:solidFill>
            <a:schemeClr val="bg1"/>
          </a:solidFill>
          <a:ln w="9525">
            <a:solidFill>
              <a:schemeClr val="tx1"/>
            </a:solidFill>
            <a:miter lim="800000"/>
            <a:headEnd/>
            <a:tailEnd/>
          </a:ln>
        </p:spPr>
        <p:txBody>
          <a:bodyPr>
            <a:spAutoFit/>
          </a:bodyPr>
          <a:lstStyle/>
          <a:p>
            <a:r>
              <a:rPr lang="en-US" sz="1700" dirty="0">
                <a:latin typeface="Calibri" pitchFamily="34" charset="0"/>
              </a:rPr>
              <a:t>Cross-organizational and trans-national </a:t>
            </a:r>
            <a:r>
              <a:rPr lang="en-US" sz="1700" dirty="0" smtClean="0">
                <a:latin typeface="Calibri" pitchFamily="34" charset="0"/>
              </a:rPr>
              <a:t>authentication and security</a:t>
            </a:r>
            <a:endParaRPr lang="en-US" sz="1700" dirty="0">
              <a:latin typeface="Calibri" pitchFamily="34" charset="0"/>
            </a:endParaRPr>
          </a:p>
        </p:txBody>
      </p:sp>
      <p:sp>
        <p:nvSpPr>
          <p:cNvPr id="30739" name="TextBox 12"/>
          <p:cNvSpPr txBox="1">
            <a:spLocks noChangeArrowheads="1"/>
          </p:cNvSpPr>
          <p:nvPr/>
        </p:nvSpPr>
        <p:spPr bwMode="auto">
          <a:xfrm>
            <a:off x="6705600" y="5105400"/>
            <a:ext cx="2209800" cy="615553"/>
          </a:xfrm>
          <a:prstGeom prst="rect">
            <a:avLst/>
          </a:prstGeom>
          <a:solidFill>
            <a:schemeClr val="bg1"/>
          </a:solidFill>
          <a:ln w="9525">
            <a:solidFill>
              <a:schemeClr val="tx1"/>
            </a:solidFill>
            <a:miter lim="800000"/>
            <a:headEnd/>
            <a:tailEnd/>
          </a:ln>
        </p:spPr>
        <p:txBody>
          <a:bodyPr wrap="square">
            <a:spAutoFit/>
          </a:bodyPr>
          <a:lstStyle/>
          <a:p>
            <a:r>
              <a:rPr lang="en-US" sz="1700" dirty="0">
                <a:latin typeface="Calibri" pitchFamily="34" charset="0"/>
              </a:rPr>
              <a:t>E-mail </a:t>
            </a:r>
            <a:r>
              <a:rPr lang="en-US" sz="1700" dirty="0" smtClean="0">
                <a:latin typeface="Calibri" pitchFamily="34" charset="0"/>
              </a:rPr>
              <a:t>security SMIME,</a:t>
            </a:r>
            <a:endParaRPr lang="en-US" sz="1700" dirty="0">
              <a:latin typeface="Calibri" pitchFamily="34" charset="0"/>
            </a:endParaRPr>
          </a:p>
          <a:p>
            <a:r>
              <a:rPr lang="en-US" sz="1700" dirty="0">
                <a:latin typeface="Calibri" pitchFamily="34" charset="0"/>
              </a:rPr>
              <a:t> DKIM RFC4871</a:t>
            </a:r>
          </a:p>
        </p:txBody>
      </p:sp>
      <p:sp>
        <p:nvSpPr>
          <p:cNvPr id="30740" name="Text Box 14"/>
          <p:cNvSpPr txBox="1">
            <a:spLocks noChangeArrowheads="1"/>
          </p:cNvSpPr>
          <p:nvPr/>
        </p:nvSpPr>
        <p:spPr bwMode="auto">
          <a:xfrm>
            <a:off x="5334000" y="1524000"/>
            <a:ext cx="2209800" cy="369888"/>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DNSSEC root - 1</a:t>
            </a:r>
          </a:p>
        </p:txBody>
      </p:sp>
      <p:pic>
        <p:nvPicPr>
          <p:cNvPr id="30741" name="Picture 16" descr="MCj04242440000[1]"/>
          <p:cNvPicPr>
            <a:picLocks noChangeAspect="1" noChangeArrowheads="1"/>
          </p:cNvPicPr>
          <p:nvPr/>
        </p:nvPicPr>
        <p:blipFill>
          <a:blip r:embed="rId4" cstate="print"/>
          <a:srcRect/>
          <a:stretch>
            <a:fillRect/>
          </a:stretch>
        </p:blipFill>
        <p:spPr bwMode="auto">
          <a:xfrm>
            <a:off x="5943600" y="1828800"/>
            <a:ext cx="914400" cy="838200"/>
          </a:xfrm>
          <a:prstGeom prst="rect">
            <a:avLst/>
          </a:prstGeom>
          <a:noFill/>
          <a:ln w="9525">
            <a:noFill/>
            <a:miter lim="800000"/>
            <a:headEnd/>
            <a:tailEnd/>
          </a:ln>
        </p:spPr>
      </p:pic>
      <p:sp>
        <p:nvSpPr>
          <p:cNvPr id="30742" name="TextBox 12" descr="Large checker board"/>
          <p:cNvSpPr txBox="1">
            <a:spLocks noChangeArrowheads="1"/>
          </p:cNvSpPr>
          <p:nvPr/>
        </p:nvSpPr>
        <p:spPr bwMode="auto">
          <a:xfrm>
            <a:off x="4419600" y="6172200"/>
            <a:ext cx="1882775" cy="400050"/>
          </a:xfrm>
          <a:prstGeom prst="rect">
            <a:avLst/>
          </a:prstGeom>
          <a:noFill/>
          <a:ln w="9525">
            <a:solidFill>
              <a:schemeClr val="tx1"/>
            </a:solidFill>
            <a:miter lim="800000"/>
            <a:headEnd/>
            <a:tailEnd/>
          </a:ln>
        </p:spPr>
        <p:txBody>
          <a:bodyPr>
            <a:spAutoFit/>
          </a:bodyPr>
          <a:lstStyle/>
          <a:p>
            <a:r>
              <a:rPr lang="en-US" sz="2000" b="1">
                <a:latin typeface="Calibri" pitchFamily="34" charset="0"/>
              </a:rPr>
              <a:t>Domain Names</a:t>
            </a:r>
          </a:p>
        </p:txBody>
      </p:sp>
      <p:sp>
        <p:nvSpPr>
          <p:cNvPr id="30743" name="Line 20"/>
          <p:cNvSpPr>
            <a:spLocks noChangeShapeType="1"/>
          </p:cNvSpPr>
          <p:nvPr/>
        </p:nvSpPr>
        <p:spPr bwMode="auto">
          <a:xfrm>
            <a:off x="2209800" y="2971800"/>
            <a:ext cx="685800" cy="2133600"/>
          </a:xfrm>
          <a:prstGeom prst="line">
            <a:avLst/>
          </a:prstGeom>
          <a:noFill/>
          <a:ln w="44450">
            <a:solidFill>
              <a:schemeClr val="tx1"/>
            </a:solidFill>
            <a:round/>
            <a:headEnd/>
            <a:tailEnd type="triangle" w="med" len="med"/>
          </a:ln>
        </p:spPr>
        <p:txBody>
          <a:bodyPr/>
          <a:lstStyle/>
          <a:p>
            <a:endParaRPr lang="en-US"/>
          </a:p>
        </p:txBody>
      </p:sp>
      <p:sp>
        <p:nvSpPr>
          <p:cNvPr id="30744" name="Text Box 27"/>
          <p:cNvSpPr txBox="1">
            <a:spLocks noChangeArrowheads="1"/>
          </p:cNvSpPr>
          <p:nvPr/>
        </p:nvSpPr>
        <p:spPr bwMode="auto">
          <a:xfrm>
            <a:off x="4419600" y="5638800"/>
            <a:ext cx="1828800" cy="354013"/>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dirty="0">
                <a:latin typeface="Calibri" pitchFamily="34" charset="0"/>
              </a:rPr>
              <a:t>S</a:t>
            </a:r>
            <a:r>
              <a:rPr lang="en-US" sz="1700" dirty="0" smtClean="0">
                <a:latin typeface="Calibri" pitchFamily="34" charset="0"/>
              </a:rPr>
              <a:t>ecuring VoIP</a:t>
            </a:r>
            <a:endParaRPr lang="en-US" sz="1700" dirty="0">
              <a:latin typeface="Calibri" pitchFamily="34" charset="0"/>
            </a:endParaRPr>
          </a:p>
        </p:txBody>
      </p:sp>
      <p:sp>
        <p:nvSpPr>
          <p:cNvPr id="30745" name="Rectangle 27"/>
          <p:cNvSpPr>
            <a:spLocks noChangeArrowheads="1"/>
          </p:cNvSpPr>
          <p:nvPr/>
        </p:nvSpPr>
        <p:spPr bwMode="auto">
          <a:xfrm>
            <a:off x="0" y="6396038"/>
            <a:ext cx="4572000" cy="461962"/>
          </a:xfrm>
          <a:prstGeom prst="rect">
            <a:avLst/>
          </a:prstGeom>
          <a:noFill/>
          <a:ln w="9525">
            <a:noFill/>
            <a:miter lim="800000"/>
            <a:headEnd/>
            <a:tailEnd/>
          </a:ln>
        </p:spPr>
        <p:txBody>
          <a:bodyPr>
            <a:spAutoFit/>
          </a:bodyPr>
          <a:lstStyle/>
          <a:p>
            <a:pPr>
              <a:buFont typeface="Wingdings 3" pitchFamily="18" charset="2"/>
              <a:buNone/>
            </a:pPr>
            <a:r>
              <a:rPr lang="en-US" sz="1200" dirty="0">
                <a:latin typeface="Calibri" pitchFamily="34" charset="0"/>
              </a:rPr>
              <a:t>https://www.eff.org/observatory</a:t>
            </a:r>
          </a:p>
          <a:p>
            <a:pPr>
              <a:buFont typeface="Wingdings 3" pitchFamily="18" charset="2"/>
              <a:buNone/>
            </a:pPr>
            <a:r>
              <a:rPr lang="en-US" sz="1200" dirty="0">
                <a:latin typeface="Calibri" pitchFamily="34" charset="0"/>
              </a:rPr>
              <a:t>http://royal.pingdom.com/2011/01/12/internet-2010-in-numbers/</a:t>
            </a:r>
          </a:p>
        </p:txBody>
      </p:sp>
      <p:pic>
        <p:nvPicPr>
          <p:cNvPr id="28" name="Picture 5" descr="MCj04315990000[1]"/>
          <p:cNvPicPr>
            <a:picLocks noChangeAspect="1" noChangeArrowheads="1"/>
          </p:cNvPicPr>
          <p:nvPr/>
        </p:nvPicPr>
        <p:blipFill>
          <a:blip r:embed="rId3" cstate="print"/>
          <a:srcRect/>
          <a:stretch>
            <a:fillRect/>
          </a:stretch>
        </p:blipFill>
        <p:spPr bwMode="auto">
          <a:xfrm>
            <a:off x="1600200" y="2002903"/>
            <a:ext cx="866775" cy="884238"/>
          </a:xfrm>
          <a:prstGeom prst="rect">
            <a:avLst/>
          </a:prstGeom>
          <a:noFill/>
          <a:ln w="9525">
            <a:noFill/>
            <a:miter lim="800000"/>
            <a:headEnd/>
            <a:tailEnd/>
          </a:ln>
        </p:spPr>
      </p:pic>
      <p:pic>
        <p:nvPicPr>
          <p:cNvPr id="29" name="Picture 5" descr="MCj04315990000[1]"/>
          <p:cNvPicPr>
            <a:picLocks noChangeAspect="1" noChangeArrowheads="1"/>
          </p:cNvPicPr>
          <p:nvPr/>
        </p:nvPicPr>
        <p:blipFill>
          <a:blip r:embed="rId3" cstate="print"/>
          <a:srcRect/>
          <a:stretch>
            <a:fillRect/>
          </a:stretch>
        </p:blipFill>
        <p:spPr bwMode="auto">
          <a:xfrm>
            <a:off x="1210628" y="2142603"/>
            <a:ext cx="866775" cy="884238"/>
          </a:xfrm>
          <a:prstGeom prst="rect">
            <a:avLst/>
          </a:prstGeom>
          <a:noFill/>
          <a:ln w="9525">
            <a:noFill/>
            <a:miter lim="800000"/>
            <a:headEnd/>
            <a:tailEnd/>
          </a:ln>
        </p:spPr>
      </p:pic>
      <p:sp>
        <p:nvSpPr>
          <p:cNvPr id="30" name="TextBox 12"/>
          <p:cNvSpPr txBox="1">
            <a:spLocks noChangeArrowheads="1"/>
          </p:cNvSpPr>
          <p:nvPr/>
        </p:nvSpPr>
        <p:spPr bwMode="auto">
          <a:xfrm>
            <a:off x="3505200" y="2435225"/>
            <a:ext cx="1752600" cy="615553"/>
          </a:xfrm>
          <a:prstGeom prst="rect">
            <a:avLst/>
          </a:prstGeom>
          <a:noFill/>
          <a:ln w="9525">
            <a:solidFill>
              <a:schemeClr val="tx1"/>
            </a:solidFill>
            <a:miter lim="800000"/>
            <a:headEnd/>
            <a:tailEnd/>
          </a:ln>
        </p:spPr>
        <p:txBody>
          <a:bodyPr wrap="square">
            <a:spAutoFit/>
          </a:bodyPr>
          <a:lstStyle/>
          <a:p>
            <a:pPr algn="ctr"/>
            <a:r>
              <a:rPr lang="en-US" sz="1700" dirty="0" smtClean="0">
                <a:latin typeface="Calibri" pitchFamily="34" charset="0"/>
              </a:rPr>
              <a:t>Internet of Things </a:t>
            </a:r>
          </a:p>
          <a:p>
            <a:pPr algn="ctr"/>
            <a:r>
              <a:rPr lang="en-US" sz="1700" b="1" dirty="0" err="1" smtClean="0">
                <a:latin typeface="Calibri" pitchFamily="34" charset="0"/>
              </a:rPr>
              <a:t>IoT</a:t>
            </a:r>
            <a:endParaRPr lang="en-US" sz="1700" b="1" dirty="0">
              <a:latin typeface="Calibri" pitchFamily="34" charset="0"/>
            </a:endParaRPr>
          </a:p>
        </p:txBody>
      </p:sp>
      <p:sp>
        <p:nvSpPr>
          <p:cNvPr id="31" name="Line 24"/>
          <p:cNvSpPr>
            <a:spLocks noChangeShapeType="1"/>
          </p:cNvSpPr>
          <p:nvPr/>
        </p:nvSpPr>
        <p:spPr bwMode="auto">
          <a:xfrm flipH="1">
            <a:off x="5257800" y="2681288"/>
            <a:ext cx="457200" cy="80962"/>
          </a:xfrm>
          <a:prstGeom prst="line">
            <a:avLst/>
          </a:prstGeom>
          <a:noFill/>
          <a:ln w="44450">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3640474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Picture3.jpg"/>
          <p:cNvPicPr>
            <a:picLocks noChangeAspect="1"/>
          </p:cNvPicPr>
          <p:nvPr/>
        </p:nvPicPr>
        <p:blipFill>
          <a:blip r:embed="rId3" cstate="print">
            <a:lum bright="72000" contrast="-40000"/>
          </a:blip>
          <a:stretch>
            <a:fillRect/>
          </a:stretch>
        </p:blipFill>
        <p:spPr>
          <a:xfrm>
            <a:off x="2971800" y="3944036"/>
            <a:ext cx="3880112" cy="2913964"/>
          </a:xfrm>
          <a:prstGeom prst="rect">
            <a:avLst/>
          </a:prstGeom>
        </p:spPr>
      </p:pic>
      <p:pic>
        <p:nvPicPr>
          <p:cNvPr id="1026" name="Picture 2" descr="C:\Users\richard.lamb\Documents\Picture1.jpg"/>
          <p:cNvPicPr>
            <a:picLocks noChangeAspect="1" noChangeArrowheads="1"/>
          </p:cNvPicPr>
          <p:nvPr/>
        </p:nvPicPr>
        <p:blipFill>
          <a:blip r:embed="rId4" cstate="print">
            <a:lum bright="30000"/>
          </a:blip>
          <a:srcRect/>
          <a:stretch>
            <a:fillRect/>
          </a:stretch>
        </p:blipFill>
        <p:spPr bwMode="auto">
          <a:xfrm>
            <a:off x="5486400" y="1905000"/>
            <a:ext cx="3430624" cy="2087880"/>
          </a:xfrm>
          <a:prstGeom prst="rect">
            <a:avLst/>
          </a:prstGeom>
          <a:noFill/>
        </p:spPr>
      </p:pic>
      <p:sp>
        <p:nvSpPr>
          <p:cNvPr id="2" name="Title 1"/>
          <p:cNvSpPr>
            <a:spLocks noGrp="1"/>
          </p:cNvSpPr>
          <p:nvPr>
            <p:ph type="title"/>
          </p:nvPr>
        </p:nvSpPr>
        <p:spPr/>
        <p:txBody>
          <a:bodyPr>
            <a:normAutofit/>
          </a:bodyPr>
          <a:lstStyle/>
          <a:p>
            <a:pPr algn="ctr"/>
            <a:r>
              <a:rPr lang="en-US" sz="4000" b="1" dirty="0" smtClean="0"/>
              <a:t>Opportunity: New Security Solutions</a:t>
            </a:r>
            <a:endParaRPr lang="en-US" sz="4000" b="1" dirty="0"/>
          </a:p>
        </p:txBody>
      </p:sp>
      <p:sp>
        <p:nvSpPr>
          <p:cNvPr id="3" name="Content Placeholder 2"/>
          <p:cNvSpPr>
            <a:spLocks noGrp="1"/>
          </p:cNvSpPr>
          <p:nvPr>
            <p:ph idx="1"/>
          </p:nvPr>
        </p:nvSpPr>
        <p:spPr>
          <a:xfrm>
            <a:off x="381000" y="1524000"/>
            <a:ext cx="8229600" cy="4525963"/>
          </a:xfrm>
        </p:spPr>
        <p:txBody>
          <a:bodyPr>
            <a:normAutofit fontScale="85000" lnSpcReduction="20000"/>
          </a:bodyPr>
          <a:lstStyle/>
          <a:p>
            <a:r>
              <a:rPr lang="en-US" dirty="0" smtClean="0"/>
              <a:t>Improved Web SSL and certificates for all*</a:t>
            </a:r>
          </a:p>
          <a:p>
            <a:r>
              <a:rPr lang="en-US" dirty="0" smtClean="0"/>
              <a:t>Secured e-mail (SMTP+S/MIME) for all*</a:t>
            </a:r>
          </a:p>
          <a:p>
            <a:r>
              <a:rPr lang="en-US" dirty="0" smtClean="0"/>
              <a:t>Validated remote login SSH, IPSEC*</a:t>
            </a:r>
          </a:p>
          <a:p>
            <a:r>
              <a:rPr lang="en-US" dirty="0" smtClean="0"/>
              <a:t>Securing VoIP</a:t>
            </a:r>
          </a:p>
          <a:p>
            <a:r>
              <a:rPr lang="en-US" dirty="0" smtClean="0"/>
              <a:t>Cross organizational authentication, security</a:t>
            </a:r>
          </a:p>
          <a:p>
            <a:r>
              <a:rPr lang="en-US" dirty="0" smtClean="0"/>
              <a:t>Secured content delivery (e.g. configurations, updates, keys) – Internet of Things</a:t>
            </a:r>
          </a:p>
          <a:p>
            <a:r>
              <a:rPr lang="en-US" dirty="0" smtClean="0"/>
              <a:t>Securing Smart Grid efforts</a:t>
            </a:r>
          </a:p>
          <a:p>
            <a:r>
              <a:rPr lang="en-US" dirty="0" smtClean="0"/>
              <a:t>Increasing trust in e-commerce</a:t>
            </a:r>
          </a:p>
          <a:p>
            <a:r>
              <a:rPr lang="en-US" dirty="0" smtClean="0"/>
              <a:t>Securing cryptocurrencies and other new models</a:t>
            </a:r>
          </a:p>
          <a:p>
            <a:r>
              <a:rPr lang="en-US" dirty="0"/>
              <a:t>First global FREE PKI</a:t>
            </a:r>
          </a:p>
          <a:p>
            <a:pPr marL="0" indent="0">
              <a:buNone/>
            </a:pPr>
            <a:endParaRPr lang="en-US" dirty="0"/>
          </a:p>
        </p:txBody>
      </p:sp>
      <p:sp>
        <p:nvSpPr>
          <p:cNvPr id="6" name="Rectangle 5"/>
          <p:cNvSpPr/>
          <p:nvPr/>
        </p:nvSpPr>
        <p:spPr>
          <a:xfrm>
            <a:off x="381000" y="6150114"/>
            <a:ext cx="8769531" cy="646331"/>
          </a:xfrm>
          <a:prstGeom prst="rect">
            <a:avLst/>
          </a:prstGeom>
        </p:spPr>
        <p:txBody>
          <a:bodyPr wrap="square">
            <a:spAutoFit/>
          </a:bodyPr>
          <a:lstStyle/>
          <a:p>
            <a:r>
              <a:rPr lang="en-US" b="1" dirty="0" smtClean="0"/>
              <a:t>A good ref </a:t>
            </a:r>
            <a:r>
              <a:rPr lang="en-US" b="1" dirty="0" smtClean="0">
                <a:hlinkClick r:id="rId5"/>
              </a:rPr>
              <a:t>http://www.internetsociety.org/deploy360/dnssec/</a:t>
            </a:r>
            <a:endParaRPr lang="en-US" b="1" dirty="0" smtClean="0"/>
          </a:p>
          <a:p>
            <a:r>
              <a:rPr lang="en-US" b="1" dirty="0" smtClean="0"/>
              <a:t>*IETF standards complete and interest by </a:t>
            </a:r>
            <a:r>
              <a:rPr lang="en-US" b="1" dirty="0" err="1" smtClean="0"/>
              <a:t>govt</a:t>
            </a:r>
            <a:r>
              <a:rPr lang="en-US" b="1" dirty="0" smtClean="0"/>
              <a:t> procurement</a:t>
            </a:r>
            <a:endParaRPr lang="en-US" b="1" dirty="0"/>
          </a:p>
        </p:txBody>
      </p:sp>
    </p:spTree>
    <p:extLst>
      <p:ext uri="{BB962C8B-B14F-4D97-AF65-F5344CB8AC3E}">
        <p14:creationId xmlns:p14="http://schemas.microsoft.com/office/powerpoint/2010/main" val="29583494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77"/>
          <p:cNvSpPr txBox="1"/>
          <p:nvPr/>
        </p:nvSpPr>
        <p:spPr>
          <a:xfrm>
            <a:off x="164602" y="4484337"/>
            <a:ext cx="8826998" cy="1473434"/>
          </a:xfrm>
          <a:prstGeom prst="rect">
            <a:avLst/>
          </a:prstGeom>
          <a:noFill/>
          <a:ln w="31750">
            <a:solidFill>
              <a:schemeClr val="dk1">
                <a:shade val="95000"/>
                <a:satMod val="105000"/>
              </a:schemeClr>
            </a:solidFill>
            <a:prstDash val="dash"/>
          </a:ln>
        </p:spPr>
        <p:txBody>
          <a:bodyPr wrap="square" rtlCol="0">
            <a:spAutoFit/>
          </a:bodyPr>
          <a:lstStyle/>
          <a:p>
            <a:endParaRPr lang="en-US" dirty="0"/>
          </a:p>
        </p:txBody>
      </p:sp>
      <p:sp>
        <p:nvSpPr>
          <p:cNvPr id="2" name="Title 1"/>
          <p:cNvSpPr>
            <a:spLocks noGrp="1"/>
          </p:cNvSpPr>
          <p:nvPr>
            <p:ph type="title"/>
          </p:nvPr>
        </p:nvSpPr>
        <p:spPr/>
        <p:txBody>
          <a:bodyPr/>
          <a:lstStyle/>
          <a:p>
            <a:r>
              <a:rPr lang="en-US" dirty="0" smtClean="0"/>
              <a:t>A thought: Scalable Security for </a:t>
            </a:r>
            <a:r>
              <a:rPr lang="en-US" dirty="0" err="1" smtClean="0"/>
              <a:t>IoT</a:t>
            </a:r>
            <a:endParaRPr lang="en-US" dirty="0"/>
          </a:p>
        </p:txBody>
      </p:sp>
      <p:sp>
        <p:nvSpPr>
          <p:cNvPr id="13" name="Flowchart: Connector 12"/>
          <p:cNvSpPr/>
          <p:nvPr/>
        </p:nvSpPr>
        <p:spPr bwMode="auto">
          <a:xfrm>
            <a:off x="4017169" y="1876399"/>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5" name="TextBox 38"/>
          <p:cNvSpPr txBox="1">
            <a:spLocks noChangeArrowheads="1"/>
          </p:cNvSpPr>
          <p:nvPr/>
        </p:nvSpPr>
        <p:spPr bwMode="auto">
          <a:xfrm>
            <a:off x="2968600" y="2060291"/>
            <a:ext cx="685800" cy="3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smtClean="0"/>
              <a:t>com</a:t>
            </a:r>
            <a:endParaRPr lang="en-US" altLang="en-US" sz="1800" dirty="0"/>
          </a:p>
        </p:txBody>
      </p:sp>
      <p:sp>
        <p:nvSpPr>
          <p:cNvPr id="16" name="TextBox 39"/>
          <p:cNvSpPr txBox="1">
            <a:spLocks noChangeArrowheads="1"/>
          </p:cNvSpPr>
          <p:nvPr/>
        </p:nvSpPr>
        <p:spPr bwMode="auto">
          <a:xfrm>
            <a:off x="4637857" y="2798110"/>
            <a:ext cx="685800" cy="3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err="1" smtClean="0"/>
              <a:t>za</a:t>
            </a:r>
            <a:endParaRPr lang="en-US" altLang="en-US" sz="1800" dirty="0"/>
          </a:p>
        </p:txBody>
      </p:sp>
      <p:sp>
        <p:nvSpPr>
          <p:cNvPr id="17" name="TextBox 40"/>
          <p:cNvSpPr txBox="1">
            <a:spLocks noChangeArrowheads="1"/>
          </p:cNvSpPr>
          <p:nvPr/>
        </p:nvSpPr>
        <p:spPr bwMode="auto">
          <a:xfrm>
            <a:off x="3712369" y="1559425"/>
            <a:ext cx="685800" cy="3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t>root</a:t>
            </a:r>
          </a:p>
        </p:txBody>
      </p:sp>
      <p:cxnSp>
        <p:nvCxnSpPr>
          <p:cNvPr id="19" name="Straight Connector 18"/>
          <p:cNvCxnSpPr>
            <a:endCxn id="58" idx="0"/>
          </p:cNvCxnSpPr>
          <p:nvPr/>
        </p:nvCxnSpPr>
        <p:spPr bwMode="auto">
          <a:xfrm>
            <a:off x="2164555" y="4127784"/>
            <a:ext cx="170336" cy="523061"/>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24" name="TextBox 51"/>
          <p:cNvSpPr txBox="1">
            <a:spLocks noChangeArrowheads="1"/>
          </p:cNvSpPr>
          <p:nvPr/>
        </p:nvSpPr>
        <p:spPr bwMode="auto">
          <a:xfrm>
            <a:off x="5003898" y="3160361"/>
            <a:ext cx="850108" cy="3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t>c</a:t>
            </a:r>
            <a:r>
              <a:rPr lang="en-US" altLang="en-US" sz="1800" dirty="0" smtClean="0"/>
              <a:t>o.za</a:t>
            </a:r>
            <a:endParaRPr lang="en-US" altLang="en-US" sz="1800" dirty="0"/>
          </a:p>
        </p:txBody>
      </p:sp>
      <p:sp>
        <p:nvSpPr>
          <p:cNvPr id="25" name="TextBox 51"/>
          <p:cNvSpPr txBox="1">
            <a:spLocks noChangeArrowheads="1"/>
          </p:cNvSpPr>
          <p:nvPr/>
        </p:nvSpPr>
        <p:spPr bwMode="auto">
          <a:xfrm>
            <a:off x="6980634" y="3851018"/>
            <a:ext cx="259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smtClean="0"/>
              <a:t>iotdevices.co.za</a:t>
            </a:r>
            <a:endParaRPr lang="en-US" altLang="en-US" sz="1800" dirty="0"/>
          </a:p>
        </p:txBody>
      </p:sp>
      <p:cxnSp>
        <p:nvCxnSpPr>
          <p:cNvPr id="33" name="Straight Connector 32"/>
          <p:cNvCxnSpPr/>
          <p:nvPr/>
        </p:nvCxnSpPr>
        <p:spPr bwMode="auto">
          <a:xfrm flipH="1">
            <a:off x="3998787" y="4160487"/>
            <a:ext cx="903911" cy="1098575"/>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bwMode="auto">
          <a:xfrm>
            <a:off x="4890790" y="3441804"/>
            <a:ext cx="1999356" cy="674752"/>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bwMode="auto">
          <a:xfrm>
            <a:off x="4572000" y="3033427"/>
            <a:ext cx="306884" cy="408377"/>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bwMode="auto">
          <a:xfrm>
            <a:off x="4026619" y="1866900"/>
            <a:ext cx="559446" cy="1193287"/>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bwMode="auto">
          <a:xfrm flipH="1">
            <a:off x="6585346" y="4150303"/>
            <a:ext cx="292893" cy="39124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bwMode="auto">
          <a:xfrm flipH="1">
            <a:off x="2152651" y="3441804"/>
            <a:ext cx="2738139" cy="687459"/>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bwMode="auto">
          <a:xfrm>
            <a:off x="6921692" y="4153892"/>
            <a:ext cx="1125370" cy="89298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bwMode="auto">
          <a:xfrm>
            <a:off x="4890791" y="3457942"/>
            <a:ext cx="11906" cy="71428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50" name="TextBox 51"/>
          <p:cNvSpPr txBox="1">
            <a:spLocks noChangeArrowheads="1"/>
          </p:cNvSpPr>
          <p:nvPr/>
        </p:nvSpPr>
        <p:spPr bwMode="auto">
          <a:xfrm>
            <a:off x="31030" y="5118493"/>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window.rickshome.security.co.za</a:t>
            </a:r>
            <a:endParaRPr lang="en-US" altLang="en-US" sz="1400" b="1" dirty="0"/>
          </a:p>
        </p:txBody>
      </p:sp>
      <p:sp>
        <p:nvSpPr>
          <p:cNvPr id="52" name="TextBox 51"/>
          <p:cNvSpPr txBox="1">
            <a:spLocks noChangeArrowheads="1"/>
          </p:cNvSpPr>
          <p:nvPr/>
        </p:nvSpPr>
        <p:spPr bwMode="auto">
          <a:xfrm>
            <a:off x="250031" y="3986775"/>
            <a:ext cx="259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smtClean="0"/>
              <a:t>security.co.za</a:t>
            </a:r>
            <a:endParaRPr lang="en-US" altLang="en-US" sz="1800" dirty="0"/>
          </a:p>
        </p:txBody>
      </p:sp>
      <p:sp>
        <p:nvSpPr>
          <p:cNvPr id="54" name="TextBox 53"/>
          <p:cNvSpPr txBox="1">
            <a:spLocks noChangeArrowheads="1"/>
          </p:cNvSpPr>
          <p:nvPr/>
        </p:nvSpPr>
        <p:spPr bwMode="auto">
          <a:xfrm>
            <a:off x="3207841" y="3948341"/>
            <a:ext cx="16948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smtClean="0"/>
              <a:t>electric.co.za</a:t>
            </a:r>
            <a:endParaRPr lang="en-US" altLang="en-US" sz="1800" dirty="0"/>
          </a:p>
        </p:txBody>
      </p:sp>
      <p:cxnSp>
        <p:nvCxnSpPr>
          <p:cNvPr id="56" name="Straight Connector 55"/>
          <p:cNvCxnSpPr>
            <a:endCxn id="50" idx="0"/>
          </p:cNvCxnSpPr>
          <p:nvPr/>
        </p:nvCxnSpPr>
        <p:spPr bwMode="auto">
          <a:xfrm flipH="1">
            <a:off x="1634430" y="4127784"/>
            <a:ext cx="518219" cy="990709"/>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58" name="TextBox 51"/>
          <p:cNvSpPr txBox="1">
            <a:spLocks noChangeArrowheads="1"/>
          </p:cNvSpPr>
          <p:nvPr/>
        </p:nvSpPr>
        <p:spPr bwMode="auto">
          <a:xfrm>
            <a:off x="846534" y="4650845"/>
            <a:ext cx="29767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a:t>w</a:t>
            </a:r>
            <a:r>
              <a:rPr lang="en-US" altLang="en-US" sz="1400" b="1" dirty="0" smtClean="0"/>
              <a:t>ater.rickshome.security.co.za</a:t>
            </a:r>
            <a:endParaRPr lang="en-US" altLang="en-US" sz="1400" b="1" dirty="0"/>
          </a:p>
        </p:txBody>
      </p:sp>
      <p:cxnSp>
        <p:nvCxnSpPr>
          <p:cNvPr id="59" name="Straight Connector 58"/>
          <p:cNvCxnSpPr/>
          <p:nvPr/>
        </p:nvCxnSpPr>
        <p:spPr bwMode="auto">
          <a:xfrm flipH="1">
            <a:off x="1810047" y="4129263"/>
            <a:ext cx="330696" cy="1304193"/>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bwMode="auto">
          <a:xfrm>
            <a:off x="6871690" y="4140513"/>
            <a:ext cx="581477" cy="1331347"/>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72" name="Straight Connector 71"/>
          <p:cNvCxnSpPr>
            <a:stCxn id="54" idx="3"/>
          </p:cNvCxnSpPr>
          <p:nvPr/>
        </p:nvCxnSpPr>
        <p:spPr bwMode="auto">
          <a:xfrm>
            <a:off x="4902697" y="4133007"/>
            <a:ext cx="635943" cy="648352"/>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83" name="TextBox 51"/>
          <p:cNvSpPr txBox="1">
            <a:spLocks noChangeArrowheads="1"/>
          </p:cNvSpPr>
          <p:nvPr/>
        </p:nvSpPr>
        <p:spPr bwMode="auto">
          <a:xfrm>
            <a:off x="250031" y="5544428"/>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door.rickshome.security.co.za</a:t>
            </a:r>
            <a:endParaRPr lang="en-US" altLang="en-US" sz="1400" b="1" dirty="0"/>
          </a:p>
        </p:txBody>
      </p:sp>
      <p:sp>
        <p:nvSpPr>
          <p:cNvPr id="91" name="TextBox 51"/>
          <p:cNvSpPr txBox="1">
            <a:spLocks noChangeArrowheads="1"/>
          </p:cNvSpPr>
          <p:nvPr/>
        </p:nvSpPr>
        <p:spPr bwMode="auto">
          <a:xfrm>
            <a:off x="2300359" y="5310691"/>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meter.rickshome.electric.co.za</a:t>
            </a:r>
            <a:endParaRPr lang="en-US" altLang="en-US" sz="1400" b="1" dirty="0"/>
          </a:p>
        </p:txBody>
      </p:sp>
      <p:sp>
        <p:nvSpPr>
          <p:cNvPr id="92" name="TextBox 51"/>
          <p:cNvSpPr txBox="1">
            <a:spLocks noChangeArrowheads="1"/>
          </p:cNvSpPr>
          <p:nvPr/>
        </p:nvSpPr>
        <p:spPr bwMode="auto">
          <a:xfrm>
            <a:off x="3702101" y="4812583"/>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aircond.rickshome.electric.co.za</a:t>
            </a:r>
            <a:endParaRPr lang="en-US" altLang="en-US" sz="1400" b="1" dirty="0"/>
          </a:p>
        </p:txBody>
      </p:sp>
      <p:cxnSp>
        <p:nvCxnSpPr>
          <p:cNvPr id="99" name="Straight Connector 98"/>
          <p:cNvCxnSpPr/>
          <p:nvPr/>
        </p:nvCxnSpPr>
        <p:spPr bwMode="auto">
          <a:xfrm flipH="1">
            <a:off x="3723048" y="1929098"/>
            <a:ext cx="292893" cy="39124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100" name="TextBox 51"/>
          <p:cNvSpPr txBox="1">
            <a:spLocks noChangeArrowheads="1"/>
          </p:cNvSpPr>
          <p:nvPr/>
        </p:nvSpPr>
        <p:spPr bwMode="auto">
          <a:xfrm>
            <a:off x="5538640" y="4581985"/>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car.rickshome.iotdevices.co.za</a:t>
            </a:r>
            <a:endParaRPr lang="en-US" altLang="en-US" sz="1400" b="1" dirty="0"/>
          </a:p>
        </p:txBody>
      </p:sp>
      <p:sp>
        <p:nvSpPr>
          <p:cNvPr id="101" name="TextBox 51"/>
          <p:cNvSpPr txBox="1">
            <a:spLocks noChangeArrowheads="1"/>
          </p:cNvSpPr>
          <p:nvPr/>
        </p:nvSpPr>
        <p:spPr bwMode="auto">
          <a:xfrm>
            <a:off x="5366145" y="5578855"/>
            <a:ext cx="36099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refrigerator.rickshome.iotdevices.co.za</a:t>
            </a:r>
            <a:endParaRPr lang="en-US" altLang="en-US" sz="1400" b="1" dirty="0"/>
          </a:p>
        </p:txBody>
      </p:sp>
      <p:sp>
        <p:nvSpPr>
          <p:cNvPr id="103" name="TextBox 51"/>
          <p:cNvSpPr txBox="1">
            <a:spLocks noChangeArrowheads="1"/>
          </p:cNvSpPr>
          <p:nvPr/>
        </p:nvSpPr>
        <p:spPr bwMode="auto">
          <a:xfrm>
            <a:off x="5500240" y="5090422"/>
            <a:ext cx="35425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thermostat.rickshome.iotdevices.co.za</a:t>
            </a:r>
            <a:endParaRPr lang="en-US" altLang="en-US" sz="1400" b="1" dirty="0"/>
          </a:p>
        </p:txBody>
      </p:sp>
      <p:sp>
        <p:nvSpPr>
          <p:cNvPr id="106" name="TextBox 105"/>
          <p:cNvSpPr txBox="1">
            <a:spLocks noChangeArrowheads="1"/>
          </p:cNvSpPr>
          <p:nvPr/>
        </p:nvSpPr>
        <p:spPr bwMode="auto">
          <a:xfrm>
            <a:off x="1863253" y="2539104"/>
            <a:ext cx="1801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t>g</a:t>
            </a:r>
            <a:r>
              <a:rPr lang="en-US" altLang="en-US" sz="1800" dirty="0" smtClean="0"/>
              <a:t>oogle.com</a:t>
            </a:r>
            <a:endParaRPr lang="en-US" altLang="en-US" sz="1800" dirty="0"/>
          </a:p>
        </p:txBody>
      </p:sp>
      <p:cxnSp>
        <p:nvCxnSpPr>
          <p:cNvPr id="107" name="Straight Connector 106"/>
          <p:cNvCxnSpPr/>
          <p:nvPr/>
        </p:nvCxnSpPr>
        <p:spPr bwMode="auto">
          <a:xfrm flipH="1">
            <a:off x="3409208" y="2343912"/>
            <a:ext cx="292893" cy="39124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108" name="TextBox 51"/>
          <p:cNvSpPr txBox="1">
            <a:spLocks noChangeArrowheads="1"/>
          </p:cNvSpPr>
          <p:nvPr/>
        </p:nvSpPr>
        <p:spPr bwMode="auto">
          <a:xfrm>
            <a:off x="5422103" y="1508132"/>
            <a:ext cx="31796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b="1" dirty="0" smtClean="0"/>
              <a:t>DNS is already there</a:t>
            </a:r>
            <a:endParaRPr lang="en-US" altLang="en-US" sz="2400" b="1" dirty="0"/>
          </a:p>
        </p:txBody>
      </p:sp>
      <p:sp>
        <p:nvSpPr>
          <p:cNvPr id="109" name="TextBox 51"/>
          <p:cNvSpPr txBox="1">
            <a:spLocks noChangeArrowheads="1"/>
          </p:cNvSpPr>
          <p:nvPr/>
        </p:nvSpPr>
        <p:spPr bwMode="auto">
          <a:xfrm>
            <a:off x="5428952" y="1900702"/>
            <a:ext cx="3410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b="1" dirty="0" smtClean="0"/>
              <a:t>DNSSEC adds security</a:t>
            </a:r>
            <a:endParaRPr lang="en-US" altLang="en-US" sz="2400" b="1" dirty="0"/>
          </a:p>
        </p:txBody>
      </p:sp>
      <p:pic>
        <p:nvPicPr>
          <p:cNvPr id="111" name="Picture 5" descr="MCj04315990000[1]"/>
          <p:cNvPicPr>
            <a:picLocks noChangeAspect="1" noChangeArrowheads="1"/>
          </p:cNvPicPr>
          <p:nvPr/>
        </p:nvPicPr>
        <p:blipFill>
          <a:blip r:embed="rId3" cstate="print"/>
          <a:srcRect/>
          <a:stretch>
            <a:fillRect/>
          </a:stretch>
        </p:blipFill>
        <p:spPr bwMode="auto">
          <a:xfrm>
            <a:off x="4411079" y="2053728"/>
            <a:ext cx="506796" cy="517007"/>
          </a:xfrm>
          <a:prstGeom prst="rect">
            <a:avLst/>
          </a:prstGeom>
          <a:noFill/>
          <a:ln w="9525">
            <a:noFill/>
            <a:miter lim="800000"/>
            <a:headEnd/>
            <a:tailEnd/>
          </a:ln>
        </p:spPr>
      </p:pic>
      <p:pic>
        <p:nvPicPr>
          <p:cNvPr id="112" name="Picture 5" descr="MCj04315990000[1]"/>
          <p:cNvPicPr>
            <a:picLocks noChangeAspect="1" noChangeArrowheads="1"/>
          </p:cNvPicPr>
          <p:nvPr/>
        </p:nvPicPr>
        <p:blipFill>
          <a:blip r:embed="rId3" cstate="print"/>
          <a:srcRect/>
          <a:stretch>
            <a:fillRect/>
          </a:stretch>
        </p:blipFill>
        <p:spPr bwMode="auto">
          <a:xfrm>
            <a:off x="4643346" y="4423183"/>
            <a:ext cx="506796" cy="517007"/>
          </a:xfrm>
          <a:prstGeom prst="rect">
            <a:avLst/>
          </a:prstGeom>
          <a:noFill/>
          <a:ln w="9525">
            <a:noFill/>
            <a:miter lim="800000"/>
            <a:headEnd/>
            <a:tailEnd/>
          </a:ln>
        </p:spPr>
      </p:pic>
      <p:pic>
        <p:nvPicPr>
          <p:cNvPr id="113" name="Picture 5" descr="MCj04315990000[1]"/>
          <p:cNvPicPr>
            <a:picLocks noChangeAspect="1" noChangeArrowheads="1"/>
          </p:cNvPicPr>
          <p:nvPr/>
        </p:nvPicPr>
        <p:blipFill>
          <a:blip r:embed="rId3" cstate="print"/>
          <a:srcRect/>
          <a:stretch>
            <a:fillRect/>
          </a:stretch>
        </p:blipFill>
        <p:spPr bwMode="auto">
          <a:xfrm>
            <a:off x="4976068" y="2744309"/>
            <a:ext cx="506796" cy="517007"/>
          </a:xfrm>
          <a:prstGeom prst="rect">
            <a:avLst/>
          </a:prstGeom>
          <a:noFill/>
          <a:ln w="9525">
            <a:noFill/>
            <a:miter lim="800000"/>
            <a:headEnd/>
            <a:tailEnd/>
          </a:ln>
        </p:spPr>
      </p:pic>
      <p:pic>
        <p:nvPicPr>
          <p:cNvPr id="114" name="Picture 5" descr="MCj04315990000[1]"/>
          <p:cNvPicPr>
            <a:picLocks noChangeAspect="1" noChangeArrowheads="1"/>
          </p:cNvPicPr>
          <p:nvPr/>
        </p:nvPicPr>
        <p:blipFill>
          <a:blip r:embed="rId3" cstate="print"/>
          <a:srcRect/>
          <a:stretch>
            <a:fillRect/>
          </a:stretch>
        </p:blipFill>
        <p:spPr bwMode="auto">
          <a:xfrm>
            <a:off x="6442292" y="3439615"/>
            <a:ext cx="506796" cy="517007"/>
          </a:xfrm>
          <a:prstGeom prst="rect">
            <a:avLst/>
          </a:prstGeom>
          <a:noFill/>
          <a:ln w="9525">
            <a:noFill/>
            <a:miter lim="800000"/>
            <a:headEnd/>
            <a:tailEnd/>
          </a:ln>
        </p:spPr>
      </p:pic>
      <p:pic>
        <p:nvPicPr>
          <p:cNvPr id="115" name="Picture 5" descr="MCj04315990000[1]"/>
          <p:cNvPicPr>
            <a:picLocks noChangeAspect="1" noChangeArrowheads="1"/>
          </p:cNvPicPr>
          <p:nvPr/>
        </p:nvPicPr>
        <p:blipFill>
          <a:blip r:embed="rId3" cstate="print"/>
          <a:srcRect/>
          <a:stretch>
            <a:fillRect/>
          </a:stretch>
        </p:blipFill>
        <p:spPr bwMode="auto">
          <a:xfrm>
            <a:off x="4948070" y="3635118"/>
            <a:ext cx="506796" cy="517007"/>
          </a:xfrm>
          <a:prstGeom prst="rect">
            <a:avLst/>
          </a:prstGeom>
          <a:noFill/>
          <a:ln w="9525">
            <a:noFill/>
            <a:miter lim="800000"/>
            <a:headEnd/>
            <a:tailEnd/>
          </a:ln>
        </p:spPr>
      </p:pic>
      <p:pic>
        <p:nvPicPr>
          <p:cNvPr id="116" name="Picture 5" descr="MCj04315990000[1]"/>
          <p:cNvPicPr>
            <a:picLocks noChangeAspect="1" noChangeArrowheads="1"/>
          </p:cNvPicPr>
          <p:nvPr/>
        </p:nvPicPr>
        <p:blipFill>
          <a:blip r:embed="rId3" cstate="print"/>
          <a:srcRect/>
          <a:stretch>
            <a:fillRect/>
          </a:stretch>
        </p:blipFill>
        <p:spPr bwMode="auto">
          <a:xfrm>
            <a:off x="2300359" y="3431334"/>
            <a:ext cx="506796" cy="517007"/>
          </a:xfrm>
          <a:prstGeom prst="rect">
            <a:avLst/>
          </a:prstGeom>
          <a:noFill/>
          <a:ln w="9525">
            <a:noFill/>
            <a:miter lim="800000"/>
            <a:headEnd/>
            <a:tailEnd/>
          </a:ln>
        </p:spPr>
      </p:pic>
      <p:pic>
        <p:nvPicPr>
          <p:cNvPr id="117" name="Picture 5" descr="MCj04315990000[1]"/>
          <p:cNvPicPr>
            <a:picLocks noChangeAspect="1" noChangeArrowheads="1"/>
          </p:cNvPicPr>
          <p:nvPr/>
        </p:nvPicPr>
        <p:blipFill>
          <a:blip r:embed="rId3" cstate="print"/>
          <a:srcRect/>
          <a:stretch>
            <a:fillRect/>
          </a:stretch>
        </p:blipFill>
        <p:spPr bwMode="auto">
          <a:xfrm>
            <a:off x="463490" y="4537371"/>
            <a:ext cx="506796" cy="517007"/>
          </a:xfrm>
          <a:prstGeom prst="rect">
            <a:avLst/>
          </a:prstGeom>
          <a:noFill/>
          <a:ln w="9525">
            <a:noFill/>
            <a:miter lim="800000"/>
            <a:headEnd/>
            <a:tailEnd/>
          </a:ln>
        </p:spPr>
      </p:pic>
      <p:pic>
        <p:nvPicPr>
          <p:cNvPr id="118" name="Picture 5" descr="MCj04315990000[1]"/>
          <p:cNvPicPr>
            <a:picLocks noChangeAspect="1" noChangeArrowheads="1"/>
          </p:cNvPicPr>
          <p:nvPr/>
        </p:nvPicPr>
        <p:blipFill>
          <a:blip r:embed="rId3" cstate="print"/>
          <a:srcRect/>
          <a:stretch>
            <a:fillRect/>
          </a:stretch>
        </p:blipFill>
        <p:spPr bwMode="auto">
          <a:xfrm>
            <a:off x="8444786" y="4575961"/>
            <a:ext cx="506796" cy="517007"/>
          </a:xfrm>
          <a:prstGeom prst="rect">
            <a:avLst/>
          </a:prstGeom>
          <a:noFill/>
          <a:ln w="9525">
            <a:noFill/>
            <a:miter lim="800000"/>
            <a:headEnd/>
            <a:tailEnd/>
          </a:ln>
        </p:spPr>
      </p:pic>
      <p:sp>
        <p:nvSpPr>
          <p:cNvPr id="119" name="TextBox 51"/>
          <p:cNvSpPr txBox="1">
            <a:spLocks noChangeArrowheads="1"/>
          </p:cNvSpPr>
          <p:nvPr/>
        </p:nvSpPr>
        <p:spPr bwMode="auto">
          <a:xfrm>
            <a:off x="6695690" y="2238096"/>
            <a:ext cx="24483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b="1" dirty="0" smtClean="0"/>
              <a:t>and crosses organizational boundaries.</a:t>
            </a:r>
            <a:endParaRPr lang="en-US" altLang="en-US" sz="2400" b="1" dirty="0"/>
          </a:p>
        </p:txBody>
      </p:sp>
      <p:cxnSp>
        <p:nvCxnSpPr>
          <p:cNvPr id="120" name="Straight Connector 119"/>
          <p:cNvCxnSpPr>
            <a:stCxn id="54" idx="1"/>
          </p:cNvCxnSpPr>
          <p:nvPr/>
        </p:nvCxnSpPr>
        <p:spPr bwMode="auto">
          <a:xfrm flipH="1">
            <a:off x="2443835" y="4133007"/>
            <a:ext cx="764006" cy="27480"/>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23" name="Straight Connector 122"/>
          <p:cNvCxnSpPr/>
          <p:nvPr/>
        </p:nvCxnSpPr>
        <p:spPr bwMode="auto">
          <a:xfrm flipH="1">
            <a:off x="5381665" y="4181371"/>
            <a:ext cx="1313433" cy="845"/>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25" name="Straight Connector 124"/>
          <p:cNvCxnSpPr/>
          <p:nvPr/>
        </p:nvCxnSpPr>
        <p:spPr bwMode="auto">
          <a:xfrm flipH="1">
            <a:off x="3132362" y="4971758"/>
            <a:ext cx="647863" cy="217462"/>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27" name="Straight Connector 126"/>
          <p:cNvCxnSpPr/>
          <p:nvPr/>
        </p:nvCxnSpPr>
        <p:spPr bwMode="auto">
          <a:xfrm flipH="1">
            <a:off x="5355106" y="5345118"/>
            <a:ext cx="535362" cy="126375"/>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bwMode="auto">
          <a:xfrm flipH="1" flipV="1">
            <a:off x="4878884" y="5578488"/>
            <a:ext cx="540160" cy="117763"/>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31" name="Straight Connector 130"/>
          <p:cNvCxnSpPr/>
          <p:nvPr/>
        </p:nvCxnSpPr>
        <p:spPr bwMode="auto">
          <a:xfrm flipH="1" flipV="1">
            <a:off x="3769438" y="4770228"/>
            <a:ext cx="413855" cy="42355"/>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33" name="Straight Connector 132"/>
          <p:cNvCxnSpPr>
            <a:stCxn id="91" idx="2"/>
          </p:cNvCxnSpPr>
          <p:nvPr/>
        </p:nvCxnSpPr>
        <p:spPr bwMode="auto">
          <a:xfrm flipH="1">
            <a:off x="3255897" y="5618468"/>
            <a:ext cx="647862" cy="134082"/>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35" name="Straight Connector 134"/>
          <p:cNvCxnSpPr/>
          <p:nvPr/>
        </p:nvCxnSpPr>
        <p:spPr bwMode="auto">
          <a:xfrm flipH="1" flipV="1">
            <a:off x="3528929" y="2853021"/>
            <a:ext cx="977721" cy="463792"/>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38" name="Straight Connector 137"/>
          <p:cNvCxnSpPr/>
          <p:nvPr/>
        </p:nvCxnSpPr>
        <p:spPr bwMode="auto">
          <a:xfrm flipH="1">
            <a:off x="2940644" y="2999139"/>
            <a:ext cx="400445" cy="587203"/>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228600" y="6172992"/>
            <a:ext cx="1828800" cy="307777"/>
          </a:xfrm>
          <a:prstGeom prst="rect">
            <a:avLst/>
          </a:prstGeom>
          <a:noFill/>
        </p:spPr>
        <p:txBody>
          <a:bodyPr wrap="square" rtlCol="0">
            <a:spAutoFit/>
          </a:bodyPr>
          <a:lstStyle/>
          <a:p>
            <a:r>
              <a:rPr lang="en-US" sz="1400" b="1" dirty="0" smtClean="0"/>
              <a:t>Animated slide</a:t>
            </a:r>
            <a:endParaRPr lang="en-US" sz="1400" b="1" dirty="0"/>
          </a:p>
        </p:txBody>
      </p:sp>
    </p:spTree>
    <p:extLst>
      <p:ext uri="{BB962C8B-B14F-4D97-AF65-F5344CB8AC3E}">
        <p14:creationId xmlns:p14="http://schemas.microsoft.com/office/powerpoint/2010/main" val="68020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fill="hold"/>
                                        <p:tgtEl>
                                          <p:spTgt spid="108"/>
                                        </p:tgtEl>
                                        <p:attrNameLst>
                                          <p:attrName>ppt_x</p:attrName>
                                        </p:attrNameLst>
                                      </p:cBhvr>
                                      <p:tavLst>
                                        <p:tav tm="0">
                                          <p:val>
                                            <p:strVal val="#ppt_x"/>
                                          </p:val>
                                        </p:tav>
                                        <p:tav tm="100000">
                                          <p:val>
                                            <p:strVal val="#ppt_x"/>
                                          </p:val>
                                        </p:tav>
                                      </p:tavLst>
                                    </p:anim>
                                    <p:anim calcmode="lin" valueType="num">
                                      <p:cBhvr additive="base">
                                        <p:cTn id="8"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9"/>
                                        </p:tgtEl>
                                        <p:attrNameLst>
                                          <p:attrName>style.visibility</p:attrName>
                                        </p:attrNameLst>
                                      </p:cBhvr>
                                      <p:to>
                                        <p:strVal val="visible"/>
                                      </p:to>
                                    </p:set>
                                    <p:anim calcmode="lin" valueType="num">
                                      <p:cBhvr additive="base">
                                        <p:cTn id="13" dur="500" fill="hold"/>
                                        <p:tgtEl>
                                          <p:spTgt spid="109"/>
                                        </p:tgtEl>
                                        <p:attrNameLst>
                                          <p:attrName>ppt_x</p:attrName>
                                        </p:attrNameLst>
                                      </p:cBhvr>
                                      <p:tavLst>
                                        <p:tav tm="0">
                                          <p:val>
                                            <p:strVal val="#ppt_x"/>
                                          </p:val>
                                        </p:tav>
                                        <p:tav tm="100000">
                                          <p:val>
                                            <p:strVal val="#ppt_x"/>
                                          </p:val>
                                        </p:tav>
                                      </p:tavLst>
                                    </p:anim>
                                    <p:anim calcmode="lin" valueType="num">
                                      <p:cBhvr additive="base">
                                        <p:cTn id="14" dur="500" fill="hold"/>
                                        <p:tgtEl>
                                          <p:spTgt spid="10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1"/>
                                        </p:tgtEl>
                                        <p:attrNameLst>
                                          <p:attrName>style.visibility</p:attrName>
                                        </p:attrNameLst>
                                      </p:cBhvr>
                                      <p:to>
                                        <p:strVal val="visible"/>
                                      </p:to>
                                    </p:set>
                                    <p:anim calcmode="lin" valueType="num">
                                      <p:cBhvr additive="base">
                                        <p:cTn id="17" dur="500" fill="hold"/>
                                        <p:tgtEl>
                                          <p:spTgt spid="111"/>
                                        </p:tgtEl>
                                        <p:attrNameLst>
                                          <p:attrName>ppt_x</p:attrName>
                                        </p:attrNameLst>
                                      </p:cBhvr>
                                      <p:tavLst>
                                        <p:tav tm="0">
                                          <p:val>
                                            <p:strVal val="#ppt_x"/>
                                          </p:val>
                                        </p:tav>
                                        <p:tav tm="100000">
                                          <p:val>
                                            <p:strVal val="#ppt_x"/>
                                          </p:val>
                                        </p:tav>
                                      </p:tavLst>
                                    </p:anim>
                                    <p:anim calcmode="lin" valueType="num">
                                      <p:cBhvr additive="base">
                                        <p:cTn id="18" dur="500" fill="hold"/>
                                        <p:tgtEl>
                                          <p:spTgt spid="1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3"/>
                                        </p:tgtEl>
                                        <p:attrNameLst>
                                          <p:attrName>style.visibility</p:attrName>
                                        </p:attrNameLst>
                                      </p:cBhvr>
                                      <p:to>
                                        <p:strVal val="visible"/>
                                      </p:to>
                                    </p:set>
                                    <p:anim calcmode="lin" valueType="num">
                                      <p:cBhvr additive="base">
                                        <p:cTn id="21" dur="500" fill="hold"/>
                                        <p:tgtEl>
                                          <p:spTgt spid="113"/>
                                        </p:tgtEl>
                                        <p:attrNameLst>
                                          <p:attrName>ppt_x</p:attrName>
                                        </p:attrNameLst>
                                      </p:cBhvr>
                                      <p:tavLst>
                                        <p:tav tm="0">
                                          <p:val>
                                            <p:strVal val="#ppt_x"/>
                                          </p:val>
                                        </p:tav>
                                        <p:tav tm="100000">
                                          <p:val>
                                            <p:strVal val="#ppt_x"/>
                                          </p:val>
                                        </p:tav>
                                      </p:tavLst>
                                    </p:anim>
                                    <p:anim calcmode="lin" valueType="num">
                                      <p:cBhvr additive="base">
                                        <p:cTn id="22" dur="500" fill="hold"/>
                                        <p:tgtEl>
                                          <p:spTgt spid="11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additive="base">
                                        <p:cTn id="25" dur="500" fill="hold"/>
                                        <p:tgtEl>
                                          <p:spTgt spid="115"/>
                                        </p:tgtEl>
                                        <p:attrNameLst>
                                          <p:attrName>ppt_x</p:attrName>
                                        </p:attrNameLst>
                                      </p:cBhvr>
                                      <p:tavLst>
                                        <p:tav tm="0">
                                          <p:val>
                                            <p:strVal val="#ppt_x"/>
                                          </p:val>
                                        </p:tav>
                                        <p:tav tm="100000">
                                          <p:val>
                                            <p:strVal val="#ppt_x"/>
                                          </p:val>
                                        </p:tav>
                                      </p:tavLst>
                                    </p:anim>
                                    <p:anim calcmode="lin" valueType="num">
                                      <p:cBhvr additive="base">
                                        <p:cTn id="26" dur="500" fill="hold"/>
                                        <p:tgtEl>
                                          <p:spTgt spid="11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4"/>
                                        </p:tgtEl>
                                        <p:attrNameLst>
                                          <p:attrName>style.visibility</p:attrName>
                                        </p:attrNameLst>
                                      </p:cBhvr>
                                      <p:to>
                                        <p:strVal val="visible"/>
                                      </p:to>
                                    </p:set>
                                    <p:anim calcmode="lin" valueType="num">
                                      <p:cBhvr additive="base">
                                        <p:cTn id="29" dur="500" fill="hold"/>
                                        <p:tgtEl>
                                          <p:spTgt spid="114"/>
                                        </p:tgtEl>
                                        <p:attrNameLst>
                                          <p:attrName>ppt_x</p:attrName>
                                        </p:attrNameLst>
                                      </p:cBhvr>
                                      <p:tavLst>
                                        <p:tav tm="0">
                                          <p:val>
                                            <p:strVal val="#ppt_x"/>
                                          </p:val>
                                        </p:tav>
                                        <p:tav tm="100000">
                                          <p:val>
                                            <p:strVal val="#ppt_x"/>
                                          </p:val>
                                        </p:tav>
                                      </p:tavLst>
                                    </p:anim>
                                    <p:anim calcmode="lin" valueType="num">
                                      <p:cBhvr additive="base">
                                        <p:cTn id="30" dur="500" fill="hold"/>
                                        <p:tgtEl>
                                          <p:spTgt spid="11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8"/>
                                        </p:tgtEl>
                                        <p:attrNameLst>
                                          <p:attrName>style.visibility</p:attrName>
                                        </p:attrNameLst>
                                      </p:cBhvr>
                                      <p:to>
                                        <p:strVal val="visible"/>
                                      </p:to>
                                    </p:set>
                                    <p:anim calcmode="lin" valueType="num">
                                      <p:cBhvr additive="base">
                                        <p:cTn id="33" dur="500" fill="hold"/>
                                        <p:tgtEl>
                                          <p:spTgt spid="118"/>
                                        </p:tgtEl>
                                        <p:attrNameLst>
                                          <p:attrName>ppt_x</p:attrName>
                                        </p:attrNameLst>
                                      </p:cBhvr>
                                      <p:tavLst>
                                        <p:tav tm="0">
                                          <p:val>
                                            <p:strVal val="#ppt_x"/>
                                          </p:val>
                                        </p:tav>
                                        <p:tav tm="100000">
                                          <p:val>
                                            <p:strVal val="#ppt_x"/>
                                          </p:val>
                                        </p:tav>
                                      </p:tavLst>
                                    </p:anim>
                                    <p:anim calcmode="lin" valueType="num">
                                      <p:cBhvr additive="base">
                                        <p:cTn id="34" dur="500" fill="hold"/>
                                        <p:tgtEl>
                                          <p:spTgt spid="11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12"/>
                                        </p:tgtEl>
                                        <p:attrNameLst>
                                          <p:attrName>style.visibility</p:attrName>
                                        </p:attrNameLst>
                                      </p:cBhvr>
                                      <p:to>
                                        <p:strVal val="visible"/>
                                      </p:to>
                                    </p:set>
                                    <p:anim calcmode="lin" valueType="num">
                                      <p:cBhvr additive="base">
                                        <p:cTn id="37" dur="500" fill="hold"/>
                                        <p:tgtEl>
                                          <p:spTgt spid="112"/>
                                        </p:tgtEl>
                                        <p:attrNameLst>
                                          <p:attrName>ppt_x</p:attrName>
                                        </p:attrNameLst>
                                      </p:cBhvr>
                                      <p:tavLst>
                                        <p:tav tm="0">
                                          <p:val>
                                            <p:strVal val="#ppt_x"/>
                                          </p:val>
                                        </p:tav>
                                        <p:tav tm="100000">
                                          <p:val>
                                            <p:strVal val="#ppt_x"/>
                                          </p:val>
                                        </p:tav>
                                      </p:tavLst>
                                    </p:anim>
                                    <p:anim calcmode="lin" valueType="num">
                                      <p:cBhvr additive="base">
                                        <p:cTn id="38" dur="500" fill="hold"/>
                                        <p:tgtEl>
                                          <p:spTgt spid="1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16"/>
                                        </p:tgtEl>
                                        <p:attrNameLst>
                                          <p:attrName>style.visibility</p:attrName>
                                        </p:attrNameLst>
                                      </p:cBhvr>
                                      <p:to>
                                        <p:strVal val="visible"/>
                                      </p:to>
                                    </p:set>
                                    <p:anim calcmode="lin" valueType="num">
                                      <p:cBhvr additive="base">
                                        <p:cTn id="41" dur="500" fill="hold"/>
                                        <p:tgtEl>
                                          <p:spTgt spid="116"/>
                                        </p:tgtEl>
                                        <p:attrNameLst>
                                          <p:attrName>ppt_x</p:attrName>
                                        </p:attrNameLst>
                                      </p:cBhvr>
                                      <p:tavLst>
                                        <p:tav tm="0">
                                          <p:val>
                                            <p:strVal val="#ppt_x"/>
                                          </p:val>
                                        </p:tav>
                                        <p:tav tm="100000">
                                          <p:val>
                                            <p:strVal val="#ppt_x"/>
                                          </p:val>
                                        </p:tav>
                                      </p:tavLst>
                                    </p:anim>
                                    <p:anim calcmode="lin" valueType="num">
                                      <p:cBhvr additive="base">
                                        <p:cTn id="42" dur="500" fill="hold"/>
                                        <p:tgtEl>
                                          <p:spTgt spid="116"/>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17"/>
                                        </p:tgtEl>
                                        <p:attrNameLst>
                                          <p:attrName>style.visibility</p:attrName>
                                        </p:attrNameLst>
                                      </p:cBhvr>
                                      <p:to>
                                        <p:strVal val="visible"/>
                                      </p:to>
                                    </p:set>
                                    <p:anim calcmode="lin" valueType="num">
                                      <p:cBhvr additive="base">
                                        <p:cTn id="45" dur="500" fill="hold"/>
                                        <p:tgtEl>
                                          <p:spTgt spid="117"/>
                                        </p:tgtEl>
                                        <p:attrNameLst>
                                          <p:attrName>ppt_x</p:attrName>
                                        </p:attrNameLst>
                                      </p:cBhvr>
                                      <p:tavLst>
                                        <p:tav tm="0">
                                          <p:val>
                                            <p:strVal val="#ppt_x"/>
                                          </p:val>
                                        </p:tav>
                                        <p:tav tm="100000">
                                          <p:val>
                                            <p:strVal val="#ppt_x"/>
                                          </p:val>
                                        </p:tav>
                                      </p:tavLst>
                                    </p:anim>
                                    <p:anim calcmode="lin" valueType="num">
                                      <p:cBhvr additive="base">
                                        <p:cTn id="46"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9"/>
                                        </p:tgtEl>
                                        <p:attrNameLst>
                                          <p:attrName>style.visibility</p:attrName>
                                        </p:attrNameLst>
                                      </p:cBhvr>
                                      <p:to>
                                        <p:strVal val="visible"/>
                                      </p:to>
                                    </p:set>
                                    <p:anim calcmode="lin" valueType="num">
                                      <p:cBhvr additive="base">
                                        <p:cTn id="51" dur="500" fill="hold"/>
                                        <p:tgtEl>
                                          <p:spTgt spid="119"/>
                                        </p:tgtEl>
                                        <p:attrNameLst>
                                          <p:attrName>ppt_x</p:attrName>
                                        </p:attrNameLst>
                                      </p:cBhvr>
                                      <p:tavLst>
                                        <p:tav tm="0">
                                          <p:val>
                                            <p:strVal val="#ppt_x"/>
                                          </p:val>
                                        </p:tav>
                                        <p:tav tm="100000">
                                          <p:val>
                                            <p:strVal val="#ppt_x"/>
                                          </p:val>
                                        </p:tav>
                                      </p:tavLst>
                                    </p:anim>
                                    <p:anim calcmode="lin" valueType="num">
                                      <p:cBhvr additive="base">
                                        <p:cTn id="52" dur="500" fill="hold"/>
                                        <p:tgtEl>
                                          <p:spTgt spid="11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500" fill="hold"/>
                                        <p:tgtEl>
                                          <p:spTgt spid="138"/>
                                        </p:tgtEl>
                                        <p:attrNameLst>
                                          <p:attrName>ppt_x</p:attrName>
                                        </p:attrNameLst>
                                      </p:cBhvr>
                                      <p:tavLst>
                                        <p:tav tm="0">
                                          <p:val>
                                            <p:strVal val="#ppt_x"/>
                                          </p:val>
                                        </p:tav>
                                        <p:tav tm="100000">
                                          <p:val>
                                            <p:strVal val="#ppt_x"/>
                                          </p:val>
                                        </p:tav>
                                      </p:tavLst>
                                    </p:anim>
                                    <p:anim calcmode="lin" valueType="num">
                                      <p:cBhvr additive="base">
                                        <p:cTn id="56" dur="5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35"/>
                                        </p:tgtEl>
                                        <p:attrNameLst>
                                          <p:attrName>style.visibility</p:attrName>
                                        </p:attrNameLst>
                                      </p:cBhvr>
                                      <p:to>
                                        <p:strVal val="visible"/>
                                      </p:to>
                                    </p:set>
                                    <p:anim calcmode="lin" valueType="num">
                                      <p:cBhvr additive="base">
                                        <p:cTn id="59" dur="500" fill="hold"/>
                                        <p:tgtEl>
                                          <p:spTgt spid="135"/>
                                        </p:tgtEl>
                                        <p:attrNameLst>
                                          <p:attrName>ppt_x</p:attrName>
                                        </p:attrNameLst>
                                      </p:cBhvr>
                                      <p:tavLst>
                                        <p:tav tm="0">
                                          <p:val>
                                            <p:strVal val="#ppt_x"/>
                                          </p:val>
                                        </p:tav>
                                        <p:tav tm="100000">
                                          <p:val>
                                            <p:strVal val="#ppt_x"/>
                                          </p:val>
                                        </p:tav>
                                      </p:tavLst>
                                    </p:anim>
                                    <p:anim calcmode="lin" valueType="num">
                                      <p:cBhvr additive="base">
                                        <p:cTn id="60" dur="500" fill="hold"/>
                                        <p:tgtEl>
                                          <p:spTgt spid="13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20"/>
                                        </p:tgtEl>
                                        <p:attrNameLst>
                                          <p:attrName>style.visibility</p:attrName>
                                        </p:attrNameLst>
                                      </p:cBhvr>
                                      <p:to>
                                        <p:strVal val="visible"/>
                                      </p:to>
                                    </p:set>
                                    <p:anim calcmode="lin" valueType="num">
                                      <p:cBhvr additive="base">
                                        <p:cTn id="63" dur="500" fill="hold"/>
                                        <p:tgtEl>
                                          <p:spTgt spid="120"/>
                                        </p:tgtEl>
                                        <p:attrNameLst>
                                          <p:attrName>ppt_x</p:attrName>
                                        </p:attrNameLst>
                                      </p:cBhvr>
                                      <p:tavLst>
                                        <p:tav tm="0">
                                          <p:val>
                                            <p:strVal val="#ppt_x"/>
                                          </p:val>
                                        </p:tav>
                                        <p:tav tm="100000">
                                          <p:val>
                                            <p:strVal val="#ppt_x"/>
                                          </p:val>
                                        </p:tav>
                                      </p:tavLst>
                                    </p:anim>
                                    <p:anim calcmode="lin" valueType="num">
                                      <p:cBhvr additive="base">
                                        <p:cTn id="64" dur="500" fill="hold"/>
                                        <p:tgtEl>
                                          <p:spTgt spid="12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23"/>
                                        </p:tgtEl>
                                        <p:attrNameLst>
                                          <p:attrName>style.visibility</p:attrName>
                                        </p:attrNameLst>
                                      </p:cBhvr>
                                      <p:to>
                                        <p:strVal val="visible"/>
                                      </p:to>
                                    </p:set>
                                    <p:anim calcmode="lin" valueType="num">
                                      <p:cBhvr additive="base">
                                        <p:cTn id="67" dur="500" fill="hold"/>
                                        <p:tgtEl>
                                          <p:spTgt spid="123"/>
                                        </p:tgtEl>
                                        <p:attrNameLst>
                                          <p:attrName>ppt_x</p:attrName>
                                        </p:attrNameLst>
                                      </p:cBhvr>
                                      <p:tavLst>
                                        <p:tav tm="0">
                                          <p:val>
                                            <p:strVal val="#ppt_x"/>
                                          </p:val>
                                        </p:tav>
                                        <p:tav tm="100000">
                                          <p:val>
                                            <p:strVal val="#ppt_x"/>
                                          </p:val>
                                        </p:tav>
                                      </p:tavLst>
                                    </p:anim>
                                    <p:anim calcmode="lin" valueType="num">
                                      <p:cBhvr additive="base">
                                        <p:cTn id="68" dur="500" fill="hold"/>
                                        <p:tgtEl>
                                          <p:spTgt spid="123"/>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27"/>
                                        </p:tgtEl>
                                        <p:attrNameLst>
                                          <p:attrName>style.visibility</p:attrName>
                                        </p:attrNameLst>
                                      </p:cBhvr>
                                      <p:to>
                                        <p:strVal val="visible"/>
                                      </p:to>
                                    </p:set>
                                    <p:anim calcmode="lin" valueType="num">
                                      <p:cBhvr additive="base">
                                        <p:cTn id="71" dur="500" fill="hold"/>
                                        <p:tgtEl>
                                          <p:spTgt spid="127"/>
                                        </p:tgtEl>
                                        <p:attrNameLst>
                                          <p:attrName>ppt_x</p:attrName>
                                        </p:attrNameLst>
                                      </p:cBhvr>
                                      <p:tavLst>
                                        <p:tav tm="0">
                                          <p:val>
                                            <p:strVal val="#ppt_x"/>
                                          </p:val>
                                        </p:tav>
                                        <p:tav tm="100000">
                                          <p:val>
                                            <p:strVal val="#ppt_x"/>
                                          </p:val>
                                        </p:tav>
                                      </p:tavLst>
                                    </p:anim>
                                    <p:anim calcmode="lin" valueType="num">
                                      <p:cBhvr additive="base">
                                        <p:cTn id="72" dur="500" fill="hold"/>
                                        <p:tgtEl>
                                          <p:spTgt spid="127"/>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29"/>
                                        </p:tgtEl>
                                        <p:attrNameLst>
                                          <p:attrName>style.visibility</p:attrName>
                                        </p:attrNameLst>
                                      </p:cBhvr>
                                      <p:to>
                                        <p:strVal val="visible"/>
                                      </p:to>
                                    </p:set>
                                    <p:anim calcmode="lin" valueType="num">
                                      <p:cBhvr additive="base">
                                        <p:cTn id="75" dur="500" fill="hold"/>
                                        <p:tgtEl>
                                          <p:spTgt spid="129"/>
                                        </p:tgtEl>
                                        <p:attrNameLst>
                                          <p:attrName>ppt_x</p:attrName>
                                        </p:attrNameLst>
                                      </p:cBhvr>
                                      <p:tavLst>
                                        <p:tav tm="0">
                                          <p:val>
                                            <p:strVal val="#ppt_x"/>
                                          </p:val>
                                        </p:tav>
                                        <p:tav tm="100000">
                                          <p:val>
                                            <p:strVal val="#ppt_x"/>
                                          </p:val>
                                        </p:tav>
                                      </p:tavLst>
                                    </p:anim>
                                    <p:anim calcmode="lin" valueType="num">
                                      <p:cBhvr additive="base">
                                        <p:cTn id="76" dur="500" fill="hold"/>
                                        <p:tgtEl>
                                          <p:spTgt spid="129"/>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33"/>
                                        </p:tgtEl>
                                        <p:attrNameLst>
                                          <p:attrName>style.visibility</p:attrName>
                                        </p:attrNameLst>
                                      </p:cBhvr>
                                      <p:to>
                                        <p:strVal val="visible"/>
                                      </p:to>
                                    </p:set>
                                    <p:anim calcmode="lin" valueType="num">
                                      <p:cBhvr additive="base">
                                        <p:cTn id="79" dur="500" fill="hold"/>
                                        <p:tgtEl>
                                          <p:spTgt spid="133"/>
                                        </p:tgtEl>
                                        <p:attrNameLst>
                                          <p:attrName>ppt_x</p:attrName>
                                        </p:attrNameLst>
                                      </p:cBhvr>
                                      <p:tavLst>
                                        <p:tav tm="0">
                                          <p:val>
                                            <p:strVal val="#ppt_x"/>
                                          </p:val>
                                        </p:tav>
                                        <p:tav tm="100000">
                                          <p:val>
                                            <p:strVal val="#ppt_x"/>
                                          </p:val>
                                        </p:tav>
                                      </p:tavLst>
                                    </p:anim>
                                    <p:anim calcmode="lin" valueType="num">
                                      <p:cBhvr additive="base">
                                        <p:cTn id="80" dur="500" fill="hold"/>
                                        <p:tgtEl>
                                          <p:spTgt spid="133"/>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25"/>
                                        </p:tgtEl>
                                        <p:attrNameLst>
                                          <p:attrName>style.visibility</p:attrName>
                                        </p:attrNameLst>
                                      </p:cBhvr>
                                      <p:to>
                                        <p:strVal val="visible"/>
                                      </p:to>
                                    </p:set>
                                    <p:anim calcmode="lin" valueType="num">
                                      <p:cBhvr additive="base">
                                        <p:cTn id="83" dur="500" fill="hold"/>
                                        <p:tgtEl>
                                          <p:spTgt spid="125"/>
                                        </p:tgtEl>
                                        <p:attrNameLst>
                                          <p:attrName>ppt_x</p:attrName>
                                        </p:attrNameLst>
                                      </p:cBhvr>
                                      <p:tavLst>
                                        <p:tav tm="0">
                                          <p:val>
                                            <p:strVal val="#ppt_x"/>
                                          </p:val>
                                        </p:tav>
                                        <p:tav tm="100000">
                                          <p:val>
                                            <p:strVal val="#ppt_x"/>
                                          </p:val>
                                        </p:tav>
                                      </p:tavLst>
                                    </p:anim>
                                    <p:anim calcmode="lin" valueType="num">
                                      <p:cBhvr additive="base">
                                        <p:cTn id="84" dur="500" fill="hold"/>
                                        <p:tgtEl>
                                          <p:spTgt spid="125"/>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31"/>
                                        </p:tgtEl>
                                        <p:attrNameLst>
                                          <p:attrName>style.visibility</p:attrName>
                                        </p:attrNameLst>
                                      </p:cBhvr>
                                      <p:to>
                                        <p:strVal val="visible"/>
                                      </p:to>
                                    </p:set>
                                    <p:anim calcmode="lin" valueType="num">
                                      <p:cBhvr additive="base">
                                        <p:cTn id="87" dur="500" fill="hold"/>
                                        <p:tgtEl>
                                          <p:spTgt spid="131"/>
                                        </p:tgtEl>
                                        <p:attrNameLst>
                                          <p:attrName>ppt_x</p:attrName>
                                        </p:attrNameLst>
                                      </p:cBhvr>
                                      <p:tavLst>
                                        <p:tav tm="0">
                                          <p:val>
                                            <p:strVal val="#ppt_x"/>
                                          </p:val>
                                        </p:tav>
                                        <p:tav tm="100000">
                                          <p:val>
                                            <p:strVal val="#ppt_x"/>
                                          </p:val>
                                        </p:tav>
                                      </p:tavLst>
                                    </p:anim>
                                    <p:anim calcmode="lin" valueType="num">
                                      <p:cBhvr additive="base">
                                        <p:cTn id="88"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P spid="1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229600" cy="2895600"/>
          </a:xfrm>
        </p:spPr>
        <p:txBody>
          <a:bodyPr>
            <a:normAutofit/>
          </a:bodyPr>
          <a:lstStyle/>
          <a:p>
            <a:pPr algn="l"/>
            <a:r>
              <a:rPr lang="en-US" dirty="0" smtClean="0"/>
              <a:t>DNSSEC: Internet infrastructure upgrade to help address today’s needs and create tomorrow’s opportunity.</a:t>
            </a:r>
            <a:endParaRPr lang="en-US" dirty="0"/>
          </a:p>
        </p:txBody>
      </p:sp>
    </p:spTree>
    <p:extLst>
      <p:ext uri="{BB962C8B-B14F-4D97-AF65-F5344CB8AC3E}">
        <p14:creationId xmlns:p14="http://schemas.microsoft.com/office/powerpoint/2010/main" val="933554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2" descr="Budapest MasterCard Debit Conference"/>
          <p:cNvPicPr>
            <a:picLocks noChangeAspect="1" noChangeArrowheads="1"/>
          </p:cNvPicPr>
          <p:nvPr/>
        </p:nvPicPr>
        <p:blipFill>
          <a:blip r:embed="rId3">
            <a:lum bright="76000" contrast="-64000"/>
            <a:extLst>
              <a:ext uri="{28A0092B-C50C-407E-A947-70E740481C1C}">
                <a14:useLocalDpi xmlns:a14="http://schemas.microsoft.com/office/drawing/2010/main" val="0"/>
              </a:ext>
            </a:extLst>
          </a:blip>
          <a:srcRect/>
          <a:stretch>
            <a:fillRect/>
          </a:stretch>
        </p:blipFill>
        <p:spPr bwMode="auto">
          <a:xfrm>
            <a:off x="2514600" y="0"/>
            <a:ext cx="38195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13" y="5595848"/>
            <a:ext cx="38862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rot="16200000">
            <a:off x="-790575" y="5438775"/>
            <a:ext cx="1981200" cy="400050"/>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latin typeface="+mn-lt"/>
                <a:cs typeface="+mn-cs"/>
              </a:rPr>
              <a:t>lamb@xtcn.com</a:t>
            </a:r>
          </a:p>
        </p:txBody>
      </p:sp>
      <p:pic>
        <p:nvPicPr>
          <p:cNvPr id="19461" name="Picture 16" descr="http://t2.gstatic.com/images?q=tbn:ANd9GcQ_Kvl6zwW69JoMvDAPqfJDmygGSwN8Cwviw4jAIe1FWobK3mNI"/>
          <p:cNvPicPr>
            <a:picLocks noChangeAspect="1" noChangeArrowheads="1"/>
          </p:cNvPicPr>
          <p:nvPr/>
        </p:nvPicPr>
        <p:blipFill>
          <a:blip r:embed="rId5">
            <a:lum contrast="-22000"/>
            <a:extLst>
              <a:ext uri="{28A0092B-C50C-407E-A947-70E740481C1C}">
                <a14:useLocalDpi xmlns:a14="http://schemas.microsoft.com/office/drawing/2010/main" val="0"/>
              </a:ext>
            </a:extLst>
          </a:blip>
          <a:srcRect/>
          <a:stretch>
            <a:fillRect/>
          </a:stretch>
        </p:blipFill>
        <p:spPr bwMode="auto">
          <a:xfrm>
            <a:off x="2362200" y="3048000"/>
            <a:ext cx="2132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8" descr="google_openid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5250" y="381000"/>
            <a:ext cx="14287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9"/>
          <p:cNvPicPr>
            <a:picLocks noChangeAspect="1" noChangeArrowheads="1"/>
          </p:cNvPicPr>
          <p:nvPr/>
        </p:nvPicPr>
        <p:blipFill>
          <a:blip r:embed="rId7">
            <a:clrChange>
              <a:clrFrom>
                <a:srgbClr val="F9F9F9"/>
              </a:clrFrom>
              <a:clrTo>
                <a:srgbClr val="F9F9F9">
                  <a:alpha val="0"/>
                </a:srgbClr>
              </a:clrTo>
            </a:clrChange>
            <a:lum contrast="-22000"/>
            <a:extLst>
              <a:ext uri="{28A0092B-C50C-407E-A947-70E740481C1C}">
                <a14:useLocalDpi xmlns:a14="http://schemas.microsoft.com/office/drawing/2010/main" val="0"/>
              </a:ext>
            </a:extLst>
          </a:blip>
          <a:srcRect/>
          <a:stretch>
            <a:fillRect/>
          </a:stretch>
        </p:blipFill>
        <p:spPr bwMode="auto">
          <a:xfrm>
            <a:off x="152400" y="1981200"/>
            <a:ext cx="22479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6" descr="The new Brazilian ID-card"/>
          <p:cNvPicPr>
            <a:picLocks noChangeAspect="1" noChangeArrowheads="1"/>
          </p:cNvPicPr>
          <p:nvPr/>
        </p:nvPicPr>
        <p:blipFill>
          <a:blip r:embed="rId8">
            <a:lum contrast="-22000"/>
            <a:extLst>
              <a:ext uri="{28A0092B-C50C-407E-A947-70E740481C1C}">
                <a14:useLocalDpi xmlns:a14="http://schemas.microsoft.com/office/drawing/2010/main" val="0"/>
              </a:ext>
            </a:extLst>
          </a:blip>
          <a:srcRect/>
          <a:stretch>
            <a:fillRect/>
          </a:stretch>
        </p:blipFill>
        <p:spPr bwMode="auto">
          <a:xfrm>
            <a:off x="5791200" y="3048000"/>
            <a:ext cx="25431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21" descr="File:SwedishID.png"/>
          <p:cNvPicPr>
            <a:picLocks noChangeAspect="1" noChangeArrowheads="1"/>
          </p:cNvPicPr>
          <p:nvPr/>
        </p:nvPicPr>
        <p:blipFill>
          <a:blip r:embed="rId9">
            <a:lum contrast="-22000"/>
            <a:extLst>
              <a:ext uri="{28A0092B-C50C-407E-A947-70E740481C1C}">
                <a14:useLocalDpi xmlns:a14="http://schemas.microsoft.com/office/drawing/2010/main" val="0"/>
              </a:ext>
            </a:extLst>
          </a:blip>
          <a:srcRect/>
          <a:stretch>
            <a:fillRect/>
          </a:stretch>
        </p:blipFill>
        <p:spPr bwMode="auto">
          <a:xfrm>
            <a:off x="6400800" y="2743200"/>
            <a:ext cx="25527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4" descr="http://upload.wikimedia.org/wikipedia/en/a/a0/Estonian_idcard_citizen_front.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7000" y="5029200"/>
            <a:ext cx="22939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2" descr="http://www.tokenguard.com/images/tokens/SID700.gif"/>
          <p:cNvPicPr>
            <a:picLocks noChangeAspect="1" noChangeArrowheads="1"/>
          </p:cNvPicPr>
          <p:nvPr/>
        </p:nvPicPr>
        <p:blipFill>
          <a:blip r:embed="rId11">
            <a:clrChange>
              <a:clrFrom>
                <a:srgbClr val="FFFFFF"/>
              </a:clrFrom>
              <a:clrTo>
                <a:srgbClr val="FFFFFF">
                  <a:alpha val="0"/>
                </a:srgbClr>
              </a:clrTo>
            </a:clrChange>
            <a:lum contrast="-22000"/>
            <a:extLst>
              <a:ext uri="{28A0092B-C50C-407E-A947-70E740481C1C}">
                <a14:useLocalDpi xmlns:a14="http://schemas.microsoft.com/office/drawing/2010/main" val="0"/>
              </a:ext>
            </a:extLst>
          </a:blip>
          <a:srcRect/>
          <a:stretch>
            <a:fillRect/>
          </a:stretch>
        </p:blipFill>
        <p:spPr bwMode="auto">
          <a:xfrm>
            <a:off x="3124200" y="1828800"/>
            <a:ext cx="23622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 y="1219200"/>
            <a:ext cx="20288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7"/>
          <p:cNvSpPr txBox="1">
            <a:spLocks noChangeArrowheads="1"/>
          </p:cNvSpPr>
          <p:nvPr/>
        </p:nvSpPr>
        <p:spPr bwMode="auto">
          <a:xfrm>
            <a:off x="6629400" y="6457950"/>
            <a:ext cx="2514600" cy="400050"/>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solidFill>
                  <a:schemeClr val="bg1">
                    <a:lumMod val="75000"/>
                  </a:schemeClr>
                </a:solidFill>
                <a:latin typeface="+mn-lt"/>
                <a:cs typeface="+mn-cs"/>
              </a:rPr>
              <a:t>mydomainname.com</a:t>
            </a:r>
          </a:p>
        </p:txBody>
      </p:sp>
      <p:pic>
        <p:nvPicPr>
          <p:cNvPr id="19471" name="Picture 5" descr="Site of the ICP-Brazi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3048000"/>
            <a:ext cx="76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14" descr="http://hasbrouck.org/images/rfid_logo_position.jpg"/>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25908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Picture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00" y="4876800"/>
            <a:ext cx="15811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05200" y="4191000"/>
            <a:ext cx="23145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50453" y="4340225"/>
            <a:ext cx="2193547"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7"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261225" y="1600200"/>
            <a:ext cx="18827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8" name="Picture 2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43600" y="1143000"/>
            <a:ext cx="1428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9" name="Rectangle 23"/>
          <p:cNvSpPr>
            <a:spLocks noChangeArrowheads="1"/>
          </p:cNvSpPr>
          <p:nvPr/>
        </p:nvSpPr>
        <p:spPr bwMode="auto">
          <a:xfrm>
            <a:off x="6248400" y="0"/>
            <a:ext cx="16664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smtClean="0"/>
              <a:t>US-NSTIC effort</a:t>
            </a:r>
            <a:endParaRPr lang="en-US" dirty="0"/>
          </a:p>
        </p:txBody>
      </p:sp>
      <p:pic>
        <p:nvPicPr>
          <p:cNvPr id="19480" name="Picture 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81600" y="6115050"/>
            <a:ext cx="1343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1" name="Rectangle 25"/>
          <p:cNvSpPr>
            <a:spLocks noChangeArrowheads="1"/>
          </p:cNvSpPr>
          <p:nvPr/>
        </p:nvSpPr>
        <p:spPr bwMode="auto">
          <a:xfrm>
            <a:off x="1524000" y="5257800"/>
            <a:ext cx="2532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t>Smart Electrical Grid</a:t>
            </a:r>
          </a:p>
        </p:txBody>
      </p:sp>
      <p:sp>
        <p:nvSpPr>
          <p:cNvPr id="26" name="Rectangle 25"/>
          <p:cNvSpPr/>
          <p:nvPr/>
        </p:nvSpPr>
        <p:spPr>
          <a:xfrm>
            <a:off x="5538130" y="2133600"/>
            <a:ext cx="1688347" cy="400110"/>
          </a:xfrm>
          <a:prstGeom prst="rect">
            <a:avLst/>
          </a:prstGeom>
        </p:spPr>
        <p:txBody>
          <a:bodyPr wrap="none">
            <a:spAutoFit/>
          </a:bodyPr>
          <a:lstStyle/>
          <a:p>
            <a:r>
              <a:rPr lang="en-US" sz="2000" b="1" dirty="0" smtClean="0"/>
              <a:t>OECS ID effort</a:t>
            </a:r>
            <a:endParaRPr lang="en-US" sz="2000" b="1" dirty="0"/>
          </a:p>
        </p:txBody>
      </p:sp>
      <p:pic>
        <p:nvPicPr>
          <p:cNvPr id="1026"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62487" y="1443174"/>
            <a:ext cx="13049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8637" y="2667000"/>
            <a:ext cx="14287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84263" y="5391150"/>
            <a:ext cx="166687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26763" y="3572"/>
            <a:ext cx="28575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5"/>
          <p:cNvSpPr txBox="1">
            <a:spLocks noChangeArrowheads="1"/>
          </p:cNvSpPr>
          <p:nvPr/>
        </p:nvSpPr>
        <p:spPr bwMode="auto">
          <a:xfrm rot="16200000">
            <a:off x="-971687" y="331787"/>
            <a:ext cx="2514600" cy="708025"/>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solidFill>
                  <a:schemeClr val="bg1">
                    <a:lumMod val="75000"/>
                  </a:schemeClr>
                </a:solidFill>
                <a:latin typeface="+mn-lt"/>
                <a:cs typeface="+mn-cs"/>
              </a:rPr>
              <a:t>+1-202-709-5262</a:t>
            </a:r>
          </a:p>
          <a:p>
            <a:pPr fontAlgn="auto">
              <a:spcBef>
                <a:spcPts val="0"/>
              </a:spcBef>
              <a:spcAft>
                <a:spcPts val="0"/>
              </a:spcAft>
              <a:defRPr/>
            </a:pPr>
            <a:r>
              <a:rPr lang="en-US" sz="2000" b="1" dirty="0">
                <a:solidFill>
                  <a:schemeClr val="bg1">
                    <a:lumMod val="75000"/>
                  </a:schemeClr>
                </a:solidFill>
                <a:latin typeface="+mn-lt"/>
                <a:cs typeface="+mn-cs"/>
              </a:rPr>
              <a:t>    </a:t>
            </a:r>
            <a:r>
              <a:rPr lang="en-US" sz="2000" b="1" dirty="0" smtClean="0">
                <a:solidFill>
                  <a:schemeClr val="bg1">
                    <a:lumMod val="75000"/>
                  </a:schemeClr>
                </a:solidFill>
                <a:latin typeface="+mn-lt"/>
                <a:cs typeface="+mn-cs"/>
              </a:rPr>
              <a:t>         </a:t>
            </a:r>
            <a:r>
              <a:rPr lang="en-US" sz="2000" b="1" dirty="0">
                <a:solidFill>
                  <a:schemeClr val="bg1">
                    <a:lumMod val="75000"/>
                  </a:schemeClr>
                </a:solidFill>
                <a:latin typeface="+mn-lt"/>
                <a:cs typeface="+mn-cs"/>
              </a:rPr>
              <a:t>VoIP</a:t>
            </a:r>
          </a:p>
        </p:txBody>
      </p:sp>
      <p:sp>
        <p:nvSpPr>
          <p:cNvPr id="19473" name="Title 1"/>
          <p:cNvSpPr>
            <a:spLocks noGrp="1"/>
          </p:cNvSpPr>
          <p:nvPr>
            <p:ph type="title"/>
          </p:nvPr>
        </p:nvSpPr>
        <p:spPr>
          <a:xfrm>
            <a:off x="608013" y="473438"/>
            <a:ext cx="8229600" cy="1143000"/>
          </a:xfrm>
        </p:spPr>
        <p:txBody>
          <a:bodyPr>
            <a:normAutofit fontScale="90000"/>
          </a:bodyPr>
          <a:lstStyle/>
          <a:p>
            <a:pPr algn="l" eaLnBrk="1" hangingPunct="1"/>
            <a:r>
              <a:rPr lang="en-US" b="1" i="1" dirty="0" smtClean="0">
                <a:ln w="0"/>
                <a:effectLst>
                  <a:outerShdw blurRad="38100" dist="19050" dir="2700000" algn="tl" rotWithShape="0">
                    <a:schemeClr val="dk1">
                      <a:alpha val="40000"/>
                    </a:schemeClr>
                  </a:outerShdw>
                </a:effectLst>
              </a:rPr>
              <a:t>DNS is a part of all IT ecosystems</a:t>
            </a:r>
            <a:br>
              <a:rPr lang="en-US" b="1" i="1" dirty="0" smtClean="0">
                <a:ln w="0"/>
                <a:effectLst>
                  <a:outerShdw blurRad="38100" dist="19050" dir="2700000" algn="tl" rotWithShape="0">
                    <a:schemeClr val="dk1">
                      <a:alpha val="40000"/>
                    </a:schemeClr>
                  </a:outerShdw>
                </a:effectLst>
              </a:rPr>
            </a:br>
            <a:r>
              <a:rPr lang="en-US" b="1" i="1" dirty="0" smtClean="0">
                <a:ln w="0"/>
                <a:effectLst>
                  <a:outerShdw blurRad="38100" dist="19050" dir="2700000" algn="tl" rotWithShape="0">
                    <a:schemeClr val="dk1">
                      <a:alpha val="40000"/>
                    </a:schemeClr>
                  </a:outerShdw>
                </a:effectLst>
              </a:rPr>
              <a:t>(much more than one expects) </a:t>
            </a:r>
          </a:p>
        </p:txBody>
      </p:sp>
    </p:spTree>
    <p:extLst>
      <p:ext uri="{BB962C8B-B14F-4D97-AF65-F5344CB8AC3E}">
        <p14:creationId xmlns:p14="http://schemas.microsoft.com/office/powerpoint/2010/main" val="4793815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rmAutofit fontScale="90000"/>
          </a:bodyPr>
          <a:lstStyle/>
          <a:p>
            <a:r>
              <a:rPr lang="en-US" b="1" dirty="0" smtClean="0"/>
              <a:t>More Techie stuff..</a:t>
            </a:r>
            <a:br>
              <a:rPr lang="en-US" b="1" dirty="0" smtClean="0"/>
            </a:br>
            <a:r>
              <a:rPr lang="en-US" b="1" dirty="0" smtClean="0"/>
              <a:t>Hmm…how do I trust it?</a:t>
            </a:r>
            <a:br>
              <a:rPr lang="en-US" b="1" dirty="0" smtClean="0"/>
            </a:br>
            <a:r>
              <a:rPr lang="en-US" sz="3600" b="1" dirty="0" smtClean="0"/>
              <a:t>(transparency </a:t>
            </a:r>
            <a:r>
              <a:rPr lang="en-US" sz="3600" b="1" dirty="0" err="1" smtClean="0"/>
              <a:t>transparency</a:t>
            </a:r>
            <a:r>
              <a:rPr lang="en-US" sz="3600" b="1" dirty="0" smtClean="0"/>
              <a:t> transparency!)</a:t>
            </a:r>
            <a:endParaRPr lang="en-US" sz="3600" b="1" dirty="0"/>
          </a:p>
        </p:txBody>
      </p:sp>
    </p:spTree>
    <p:extLst>
      <p:ext uri="{BB962C8B-B14F-4D97-AF65-F5344CB8AC3E}">
        <p14:creationId xmlns:p14="http://schemas.microsoft.com/office/powerpoint/2010/main" val="17338031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3" cstate="print"/>
          <a:srcRect/>
          <a:stretch>
            <a:fillRect/>
          </a:stretch>
        </p:blipFill>
        <p:spPr>
          <a:xfrm>
            <a:off x="0" y="3592201"/>
            <a:ext cx="4424363" cy="2459038"/>
          </a:xfrm>
          <a:effectLst>
            <a:outerShdw blurRad="292100" dist="139700" dir="2700000" algn="tl" rotWithShape="0">
              <a:srgbClr val="333333">
                <a:alpha val="65000"/>
              </a:srgbClr>
            </a:outerShdw>
          </a:effectLst>
        </p:spPr>
      </p:pic>
      <p:sp>
        <p:nvSpPr>
          <p:cNvPr id="37891" name="Title 1"/>
          <p:cNvSpPr>
            <a:spLocks noGrp="1"/>
          </p:cNvSpPr>
          <p:nvPr>
            <p:ph type="title"/>
          </p:nvPr>
        </p:nvSpPr>
        <p:spPr/>
        <p:txBody>
          <a:bodyPr>
            <a:normAutofit fontScale="90000"/>
          </a:bodyPr>
          <a:lstStyle/>
          <a:p>
            <a:r>
              <a:rPr lang="en-US" b="1" dirty="0" smtClean="0"/>
              <a:t>ICANN DNSSEC Deployment @Root</a:t>
            </a:r>
          </a:p>
        </p:txBody>
      </p:sp>
      <p:pic>
        <p:nvPicPr>
          <p:cNvPr id="37893" name="Picture 2"/>
          <p:cNvPicPr>
            <a:picLocks noChangeAspect="1" noChangeArrowheads="1"/>
          </p:cNvPicPr>
          <p:nvPr/>
        </p:nvPicPr>
        <p:blipFill>
          <a:blip r:embed="rId4" cstate="print"/>
          <a:srcRect/>
          <a:stretch>
            <a:fillRect/>
          </a:stretch>
        </p:blipFill>
        <p:spPr bwMode="auto">
          <a:xfrm>
            <a:off x="3048000" y="3048000"/>
            <a:ext cx="5772150" cy="3810000"/>
          </a:xfrm>
          <a:prstGeom prst="rect">
            <a:avLst/>
          </a:prstGeom>
          <a:noFill/>
          <a:ln w="9525">
            <a:noFill/>
            <a:miter lim="800000"/>
            <a:headEnd/>
            <a:tailEnd/>
          </a:ln>
        </p:spPr>
      </p:pic>
      <p:sp>
        <p:nvSpPr>
          <p:cNvPr id="37892" name="TextBox 5"/>
          <p:cNvSpPr txBox="1">
            <a:spLocks noChangeArrowheads="1"/>
          </p:cNvSpPr>
          <p:nvPr/>
        </p:nvSpPr>
        <p:spPr bwMode="auto">
          <a:xfrm>
            <a:off x="381000" y="1371599"/>
            <a:ext cx="8305800" cy="2246769"/>
          </a:xfrm>
          <a:prstGeom prst="rect">
            <a:avLst/>
          </a:prstGeom>
          <a:noFill/>
          <a:ln w="9525">
            <a:noFill/>
            <a:miter lim="800000"/>
            <a:headEnd/>
            <a:tailEnd/>
          </a:ln>
        </p:spPr>
        <p:txBody>
          <a:bodyPr wrap="square">
            <a:spAutoFit/>
          </a:bodyPr>
          <a:lstStyle/>
          <a:p>
            <a:pPr marL="457200" indent="-457200">
              <a:buFont typeface="Arial" pitchFamily="34" charset="0"/>
              <a:buChar char="•"/>
            </a:pPr>
            <a:r>
              <a:rPr lang="en-US" sz="2800" b="1" dirty="0" smtClean="0">
                <a:latin typeface="Calibri" pitchFamily="34" charset="0"/>
              </a:rPr>
              <a:t>Multi-stakeholder, bottom-up trust model* /w 21 crypto officers from around the world</a:t>
            </a:r>
          </a:p>
          <a:p>
            <a:pPr marL="457200" indent="-457200">
              <a:buFont typeface="Arial" pitchFamily="34" charset="0"/>
              <a:buChar char="•"/>
            </a:pPr>
            <a:r>
              <a:rPr lang="en-US" sz="2800" b="1" dirty="0" smtClean="0">
                <a:latin typeface="Calibri" pitchFamily="34" charset="0"/>
              </a:rPr>
              <a:t>Broadcast Key Ceremonies and public docs</a:t>
            </a:r>
          </a:p>
          <a:p>
            <a:pPr marL="457200" indent="-457200">
              <a:buFont typeface="Arial" pitchFamily="34" charset="0"/>
              <a:buChar char="•"/>
            </a:pPr>
            <a:r>
              <a:rPr lang="en-US" sz="2800" b="1" dirty="0" err="1" smtClean="0">
                <a:latin typeface="Calibri" pitchFamily="34" charset="0"/>
              </a:rPr>
              <a:t>SysTrust</a:t>
            </a:r>
            <a:r>
              <a:rPr lang="en-US" sz="2800" b="1" dirty="0" smtClean="0">
                <a:latin typeface="Calibri" pitchFamily="34" charset="0"/>
              </a:rPr>
              <a:t> audited</a:t>
            </a:r>
          </a:p>
          <a:p>
            <a:pPr marL="457200" indent="-457200">
              <a:buFont typeface="Arial" pitchFamily="34" charset="0"/>
              <a:buChar char="•"/>
            </a:pPr>
            <a:r>
              <a:rPr lang="en-US" sz="2800" b="1" dirty="0" smtClean="0">
                <a:latin typeface="Calibri" pitchFamily="34" charset="0"/>
              </a:rPr>
              <a:t>FIPS 140-2 level 4 HSMs</a:t>
            </a:r>
            <a:endParaRPr lang="en-US" sz="2800" b="1" dirty="0">
              <a:latin typeface="Calibri" pitchFamily="34" charset="0"/>
            </a:endParaRPr>
          </a:p>
        </p:txBody>
      </p:sp>
      <p:sp>
        <p:nvSpPr>
          <p:cNvPr id="37894" name="TextBox 6"/>
          <p:cNvSpPr txBox="1">
            <a:spLocks noChangeArrowheads="1"/>
          </p:cNvSpPr>
          <p:nvPr/>
        </p:nvSpPr>
        <p:spPr bwMode="auto">
          <a:xfrm>
            <a:off x="76200" y="6027002"/>
            <a:ext cx="3276600" cy="830997"/>
          </a:xfrm>
          <a:prstGeom prst="rect">
            <a:avLst/>
          </a:prstGeom>
          <a:noFill/>
          <a:ln w="9525">
            <a:noFill/>
            <a:miter lim="800000"/>
            <a:headEnd/>
            <a:tailEnd/>
          </a:ln>
        </p:spPr>
        <p:txBody>
          <a:bodyPr>
            <a:spAutoFit/>
          </a:bodyPr>
          <a:lstStyle/>
          <a:p>
            <a:r>
              <a:rPr lang="en-US" sz="2800" b="1" dirty="0">
                <a:latin typeface="Calibri" pitchFamily="34" charset="0"/>
              </a:rPr>
              <a:t>Root </a:t>
            </a:r>
            <a:r>
              <a:rPr lang="en-US" sz="2800" b="1" dirty="0" smtClean="0">
                <a:latin typeface="Calibri" pitchFamily="34" charset="0"/>
              </a:rPr>
              <a:t>DPS</a:t>
            </a:r>
          </a:p>
          <a:p>
            <a:r>
              <a:rPr lang="en-US" sz="2000" b="1" dirty="0" smtClean="0">
                <a:latin typeface="Calibri" pitchFamily="34" charset="0"/>
              </a:rPr>
              <a:t>DNSSEC Practice Statement </a:t>
            </a:r>
          </a:p>
        </p:txBody>
      </p:sp>
      <p:sp>
        <p:nvSpPr>
          <p:cNvPr id="2" name="Rectangle 1"/>
          <p:cNvSpPr/>
          <p:nvPr/>
        </p:nvSpPr>
        <p:spPr>
          <a:xfrm>
            <a:off x="5410200" y="5688448"/>
            <a:ext cx="4572000" cy="338554"/>
          </a:xfrm>
          <a:prstGeom prst="rect">
            <a:avLst/>
          </a:prstGeom>
        </p:spPr>
        <p:txBody>
          <a:bodyPr>
            <a:spAutoFit/>
          </a:bodyPr>
          <a:lstStyle/>
          <a:p>
            <a:pPr>
              <a:spcBef>
                <a:spcPct val="0"/>
              </a:spcBef>
            </a:pPr>
            <a:r>
              <a:rPr lang="en-US" sz="1600" b="1" dirty="0" smtClean="0"/>
              <a:t>*Managed by technical </a:t>
            </a:r>
            <a:r>
              <a:rPr lang="en-US" sz="1600" b="1" dirty="0" err="1" smtClean="0"/>
              <a:t>community+ICANN</a:t>
            </a:r>
            <a:endParaRPr lang="en-US" sz="1600" b="1" dirty="0"/>
          </a:p>
        </p:txBody>
      </p:sp>
    </p:spTree>
    <p:extLst>
      <p:ext uri="{BB962C8B-B14F-4D97-AF65-F5344CB8AC3E}">
        <p14:creationId xmlns:p14="http://schemas.microsoft.com/office/powerpoint/2010/main" val="34547115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ICANN DNSSEC Deployment @</a:t>
            </a:r>
            <a:r>
              <a:rPr lang="en-US" b="1" dirty="0" smtClean="0"/>
              <a:t>Root </a:t>
            </a:r>
            <a:r>
              <a:rPr lang="en-US" sz="4000" b="1" dirty="0" smtClean="0"/>
              <a:t>(and elsewhere)</a:t>
            </a:r>
            <a:endParaRPr lang="en-US" sz="4000" dirty="0"/>
          </a:p>
        </p:txBody>
      </p:sp>
      <p:pic>
        <p:nvPicPr>
          <p:cNvPr id="4" name="Picture 2" descr="https://www.iana.org/_img/systrust.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43200" y="1295400"/>
            <a:ext cx="1066800" cy="213360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3200400" y="5290862"/>
            <a:ext cx="3396452" cy="1343576"/>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609600" y="1676400"/>
            <a:ext cx="2209800" cy="1647825"/>
          </a:xfrm>
          <a:prstGeom prst="rect">
            <a:avLst/>
          </a:prstGeom>
          <a:noFill/>
          <a:ln w="9525">
            <a:noFill/>
            <a:miter lim="800000"/>
            <a:headEnd/>
            <a:tailEnd/>
          </a:ln>
        </p:spPr>
      </p:pic>
      <p:pic>
        <p:nvPicPr>
          <p:cNvPr id="7" name="Picture 2" descr="http://t2.gstatic.com/images?q=tbn:ANd9GcStGqmng3BjcQWK2rxpW3RiiSt0H9qFmo8lgCEmoMOMdw859A_a"/>
          <p:cNvPicPr>
            <a:picLocks noChangeAspect="1" noChangeArrowheads="1"/>
          </p:cNvPicPr>
          <p:nvPr/>
        </p:nvPicPr>
        <p:blipFill>
          <a:blip r:embed="rId6" cstate="print"/>
          <a:srcRect/>
          <a:stretch>
            <a:fillRect/>
          </a:stretch>
        </p:blipFill>
        <p:spPr bwMode="auto">
          <a:xfrm>
            <a:off x="3810000" y="1295400"/>
            <a:ext cx="1937548" cy="1524000"/>
          </a:xfrm>
          <a:prstGeom prst="rect">
            <a:avLst/>
          </a:prstGeom>
          <a:noFill/>
          <a:ln w="9525">
            <a:noFill/>
            <a:miter lim="800000"/>
            <a:headEnd/>
            <a:tailEnd/>
          </a:ln>
        </p:spPr>
      </p:pic>
      <p:pic>
        <p:nvPicPr>
          <p:cNvPr id="8" name="Picture 4"/>
          <p:cNvPicPr>
            <a:picLocks noChangeAspect="1" noChangeArrowheads="1"/>
          </p:cNvPicPr>
          <p:nvPr/>
        </p:nvPicPr>
        <p:blipFill>
          <a:blip r:embed="rId7" cstate="print"/>
          <a:srcRect/>
          <a:stretch>
            <a:fillRect/>
          </a:stretch>
        </p:blipFill>
        <p:spPr bwMode="auto">
          <a:xfrm>
            <a:off x="5943600" y="1447800"/>
            <a:ext cx="2994025" cy="2062163"/>
          </a:xfrm>
          <a:prstGeom prst="rect">
            <a:avLst/>
          </a:prstGeom>
          <a:noFill/>
          <a:ln w="9525">
            <a:noFill/>
            <a:miter lim="800000"/>
            <a:headEnd/>
            <a:tailEnd/>
          </a:ln>
        </p:spPr>
      </p:pic>
      <p:pic>
        <p:nvPicPr>
          <p:cNvPr id="9" name="Picture 4" descr="http://www.cesnet.cz/doc/2008/zprava/sca_6000.jpg"/>
          <p:cNvPicPr>
            <a:picLocks noChangeAspect="1" noChangeArrowheads="1"/>
          </p:cNvPicPr>
          <p:nvPr/>
        </p:nvPicPr>
        <p:blipFill>
          <a:blip r:embed="rId8" cstate="print"/>
          <a:srcRect/>
          <a:stretch>
            <a:fillRect/>
          </a:stretch>
        </p:blipFill>
        <p:spPr bwMode="auto">
          <a:xfrm>
            <a:off x="609600" y="3733800"/>
            <a:ext cx="2971800" cy="2228850"/>
          </a:xfrm>
          <a:prstGeom prst="rect">
            <a:avLst/>
          </a:prstGeom>
          <a:noFill/>
          <a:ln w="9525">
            <a:noFill/>
            <a:miter lim="800000"/>
            <a:headEnd/>
            <a:tailEnd/>
          </a:ln>
        </p:spPr>
      </p:pic>
      <p:pic>
        <p:nvPicPr>
          <p:cNvPr id="10" name="Picture 4"/>
          <p:cNvPicPr>
            <a:picLocks noChangeAspect="1" noChangeArrowheads="1"/>
          </p:cNvPicPr>
          <p:nvPr/>
        </p:nvPicPr>
        <p:blipFill>
          <a:blip r:embed="rId9" cstate="print"/>
          <a:srcRect/>
          <a:stretch>
            <a:fillRect/>
          </a:stretch>
        </p:blipFill>
        <p:spPr bwMode="auto">
          <a:xfrm>
            <a:off x="3842548" y="2971801"/>
            <a:ext cx="1426966" cy="1905000"/>
          </a:xfrm>
          <a:prstGeom prst="rect">
            <a:avLst/>
          </a:prstGeom>
          <a:noFill/>
          <a:ln w="9525">
            <a:noFill/>
            <a:miter lim="800000"/>
            <a:headEnd/>
            <a:tailEnd/>
          </a:ln>
        </p:spPr>
      </p:pic>
      <p:pic>
        <p:nvPicPr>
          <p:cNvPr id="1026" name="Picture 2"/>
          <p:cNvPicPr>
            <a:picLocks noChangeAspect="1" noChangeArrowheads="1"/>
          </p:cNvPicPr>
          <p:nvPr/>
        </p:nvPicPr>
        <p:blipFill>
          <a:blip r:embed="rId10" cstate="print"/>
          <a:srcRect/>
          <a:stretch>
            <a:fillRect/>
          </a:stretch>
        </p:blipFill>
        <p:spPr bwMode="auto">
          <a:xfrm>
            <a:off x="6781800" y="3733800"/>
            <a:ext cx="1596458" cy="2228850"/>
          </a:xfrm>
          <a:prstGeom prst="rect">
            <a:avLst/>
          </a:prstGeom>
          <a:noFill/>
          <a:ln w="9525">
            <a:noFill/>
            <a:miter lim="800000"/>
            <a:headEnd/>
            <a:tailEnd/>
          </a:ln>
        </p:spPr>
      </p:pic>
      <p:sp>
        <p:nvSpPr>
          <p:cNvPr id="3" name="TextBox 2"/>
          <p:cNvSpPr txBox="1"/>
          <p:nvPr/>
        </p:nvSpPr>
        <p:spPr>
          <a:xfrm>
            <a:off x="3946430" y="4846048"/>
            <a:ext cx="1387569" cy="646331"/>
          </a:xfrm>
          <a:prstGeom prst="rect">
            <a:avLst/>
          </a:prstGeom>
          <a:noFill/>
        </p:spPr>
        <p:txBody>
          <a:bodyPr wrap="square" rtlCol="0">
            <a:spAutoFit/>
          </a:bodyPr>
          <a:lstStyle/>
          <a:p>
            <a:r>
              <a:rPr lang="en-US" b="1" dirty="0" smtClean="0"/>
              <a:t>DCID 6/9 “SCIF” spec</a:t>
            </a:r>
            <a:endParaRPr lang="en-US" b="1" dirty="0"/>
          </a:p>
        </p:txBody>
      </p:sp>
      <p:sp>
        <p:nvSpPr>
          <p:cNvPr id="11" name="TextBox 10"/>
          <p:cNvSpPr txBox="1"/>
          <p:nvPr/>
        </p:nvSpPr>
        <p:spPr>
          <a:xfrm>
            <a:off x="457200" y="3244334"/>
            <a:ext cx="1905000" cy="369332"/>
          </a:xfrm>
          <a:prstGeom prst="rect">
            <a:avLst/>
          </a:prstGeom>
          <a:noFill/>
        </p:spPr>
        <p:txBody>
          <a:bodyPr wrap="square" rtlCol="0">
            <a:spAutoFit/>
          </a:bodyPr>
          <a:lstStyle/>
          <a:p>
            <a:r>
              <a:rPr lang="en-US" b="1" dirty="0" smtClean="0"/>
              <a:t>FIPS 140-2 level 4</a:t>
            </a:r>
            <a:endParaRPr lang="en-US" b="1" dirty="0"/>
          </a:p>
        </p:txBody>
      </p:sp>
      <p:sp>
        <p:nvSpPr>
          <p:cNvPr id="13" name="TextBox 12"/>
          <p:cNvSpPr txBox="1"/>
          <p:nvPr/>
        </p:nvSpPr>
        <p:spPr>
          <a:xfrm>
            <a:off x="226951" y="3656156"/>
            <a:ext cx="1905000" cy="369332"/>
          </a:xfrm>
          <a:prstGeom prst="rect">
            <a:avLst/>
          </a:prstGeom>
          <a:noFill/>
        </p:spPr>
        <p:txBody>
          <a:bodyPr wrap="square" rtlCol="0">
            <a:spAutoFit/>
          </a:bodyPr>
          <a:lstStyle/>
          <a:p>
            <a:r>
              <a:rPr lang="en-US" b="1" dirty="0" smtClean="0"/>
              <a:t>Next .. ISO 19790</a:t>
            </a:r>
            <a:endParaRPr lang="en-US" b="1" dirty="0"/>
          </a:p>
        </p:txBody>
      </p:sp>
    </p:spTree>
    <p:extLst>
      <p:ext uri="{BB962C8B-B14F-4D97-AF65-F5344CB8AC3E}">
        <p14:creationId xmlns:p14="http://schemas.microsoft.com/office/powerpoint/2010/main" val="25365305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563562"/>
          </a:xfrm>
        </p:spPr>
        <p:txBody>
          <a:bodyPr/>
          <a:lstStyle/>
          <a:p>
            <a:r>
              <a:rPr lang="en-US" sz="2400" dirty="0" smtClean="0"/>
              <a:t>http://www.flickr.com/photos/kjd/sets/72157624302045698/</a:t>
            </a:r>
          </a:p>
        </p:txBody>
      </p:sp>
      <p:sp>
        <p:nvSpPr>
          <p:cNvPr id="19459" name="Rectangle 2">
            <a:hlinkClick r:id="rId2" tooltip="KSK Secure Facility by kjd"/>
          </p:cNvPr>
          <p:cNvSpPr>
            <a:spLocks noChangeArrowheads="1"/>
          </p:cNvSpPr>
          <p:nvPr/>
        </p:nvSpPr>
        <p:spPr bwMode="auto">
          <a:xfrm>
            <a:off x="0" y="0"/>
            <a:ext cx="9144000" cy="0"/>
          </a:xfrm>
          <a:prstGeom prst="rect">
            <a:avLst/>
          </a:prstGeom>
          <a:solidFill>
            <a:srgbClr val="FFFFFF"/>
          </a:solidFill>
          <a:ln w="9525">
            <a:noFill/>
            <a:miter lim="800000"/>
            <a:headEnd/>
            <a:tailEnd/>
          </a:ln>
        </p:spPr>
        <p:txBody>
          <a:bodyPr wrap="none" rIns="74589" bIns="17457" anchor="ctr">
            <a:spAutoFit/>
          </a:bodyPr>
          <a:lstStyle/>
          <a:p>
            <a:endParaRPr lang="en-US"/>
          </a:p>
        </p:txBody>
      </p:sp>
      <p:pic>
        <p:nvPicPr>
          <p:cNvPr id="19460" name="Picture 4"/>
          <p:cNvPicPr>
            <a:picLocks noChangeAspect="1" noChangeArrowheads="1"/>
          </p:cNvPicPr>
          <p:nvPr/>
        </p:nvPicPr>
        <p:blipFill>
          <a:blip r:embed="rId3" cstate="print"/>
          <a:srcRect/>
          <a:stretch>
            <a:fillRect/>
          </a:stretch>
        </p:blipFill>
        <p:spPr bwMode="auto">
          <a:xfrm>
            <a:off x="-2362200" y="838200"/>
            <a:ext cx="6076950" cy="4010025"/>
          </a:xfrm>
          <a:prstGeom prst="rect">
            <a:avLst/>
          </a:prstGeom>
          <a:noFill/>
          <a:ln w="9525">
            <a:noFill/>
            <a:miter lim="800000"/>
            <a:headEnd/>
            <a:tailEnd/>
          </a:ln>
        </p:spPr>
      </p:pic>
      <p:pic>
        <p:nvPicPr>
          <p:cNvPr id="19461" name="Picture 5"/>
          <p:cNvPicPr>
            <a:picLocks noChangeAspect="1" noChangeArrowheads="1"/>
          </p:cNvPicPr>
          <p:nvPr/>
        </p:nvPicPr>
        <p:blipFill>
          <a:blip r:embed="rId4" cstate="print"/>
          <a:srcRect/>
          <a:stretch>
            <a:fillRect/>
          </a:stretch>
        </p:blipFill>
        <p:spPr bwMode="auto">
          <a:xfrm>
            <a:off x="3609975" y="838200"/>
            <a:ext cx="5534025" cy="3495675"/>
          </a:xfrm>
          <a:prstGeom prst="rect">
            <a:avLst/>
          </a:prstGeom>
          <a:noFill/>
          <a:ln w="9525">
            <a:noFill/>
            <a:miter lim="800000"/>
            <a:headEnd/>
            <a:tailEnd/>
          </a:ln>
        </p:spPr>
      </p:pic>
      <p:pic>
        <p:nvPicPr>
          <p:cNvPr id="19462" name="Picture 6"/>
          <p:cNvPicPr>
            <a:picLocks noChangeAspect="1" noChangeArrowheads="1"/>
          </p:cNvPicPr>
          <p:nvPr/>
        </p:nvPicPr>
        <p:blipFill>
          <a:blip r:embed="rId5" cstate="print"/>
          <a:srcRect/>
          <a:stretch>
            <a:fillRect/>
          </a:stretch>
        </p:blipFill>
        <p:spPr bwMode="auto">
          <a:xfrm>
            <a:off x="3343275" y="3429000"/>
            <a:ext cx="5800725" cy="3724275"/>
          </a:xfrm>
          <a:prstGeom prst="rect">
            <a:avLst/>
          </a:prstGeom>
          <a:noFill/>
          <a:ln w="9525">
            <a:noFill/>
            <a:miter lim="800000"/>
            <a:headEnd/>
            <a:tailEnd/>
          </a:ln>
        </p:spPr>
      </p:pic>
      <p:pic>
        <p:nvPicPr>
          <p:cNvPr id="19463" name="Picture 3"/>
          <p:cNvPicPr>
            <a:picLocks noChangeAspect="1" noChangeArrowheads="1"/>
          </p:cNvPicPr>
          <p:nvPr/>
        </p:nvPicPr>
        <p:blipFill>
          <a:blip r:embed="rId6" cstate="print"/>
          <a:srcRect/>
          <a:stretch>
            <a:fillRect/>
          </a:stretch>
        </p:blipFill>
        <p:spPr bwMode="auto">
          <a:xfrm>
            <a:off x="0" y="1838325"/>
            <a:ext cx="3943350" cy="5019675"/>
          </a:xfrm>
          <a:prstGeom prst="rect">
            <a:avLst/>
          </a:prstGeom>
          <a:noFill/>
          <a:ln w="9525">
            <a:noFill/>
            <a:miter lim="800000"/>
            <a:headEnd/>
            <a:tailEnd/>
          </a:ln>
        </p:spPr>
      </p:pic>
      <p:sp>
        <p:nvSpPr>
          <p:cNvPr id="8" name="TextBox 7"/>
          <p:cNvSpPr txBox="1"/>
          <p:nvPr/>
        </p:nvSpPr>
        <p:spPr>
          <a:xfrm>
            <a:off x="5012328" y="6300651"/>
            <a:ext cx="2133600" cy="369332"/>
          </a:xfrm>
          <a:prstGeom prst="rect">
            <a:avLst/>
          </a:prstGeom>
          <a:noFill/>
        </p:spPr>
        <p:txBody>
          <a:bodyPr wrap="square" rtlCol="0">
            <a:spAutoFit/>
          </a:bodyPr>
          <a:lstStyle/>
          <a:p>
            <a:r>
              <a:rPr lang="en-US" b="1" dirty="0" smtClean="0"/>
              <a:t>Photos: Kim Davies</a:t>
            </a:r>
            <a:endParaRPr lang="en-US" b="1" dirty="0"/>
          </a:p>
        </p:txBody>
      </p:sp>
    </p:spTree>
    <p:extLst>
      <p:ext uri="{BB962C8B-B14F-4D97-AF65-F5344CB8AC3E}">
        <p14:creationId xmlns:p14="http://schemas.microsoft.com/office/powerpoint/2010/main" val="13314929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561975" y="171450"/>
            <a:ext cx="8020050" cy="6515100"/>
          </a:xfrm>
          <a:prstGeom prst="rect">
            <a:avLst/>
          </a:prstGeom>
          <a:noFill/>
          <a:ln w="9525">
            <a:noFill/>
            <a:miter lim="800000"/>
            <a:headEnd/>
            <a:tailEnd/>
          </a:ln>
        </p:spPr>
      </p:pic>
    </p:spTree>
    <p:extLst>
      <p:ext uri="{BB962C8B-B14F-4D97-AF65-F5344CB8AC3E}">
        <p14:creationId xmlns:p14="http://schemas.microsoft.com/office/powerpoint/2010/main" val="10279612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143000" y="1147763"/>
            <a:ext cx="6858000" cy="4562475"/>
          </a:xfrm>
          <a:prstGeom prst="rect">
            <a:avLst/>
          </a:prstGeom>
          <a:noFill/>
          <a:ln w="9525">
            <a:noFill/>
            <a:miter lim="800000"/>
            <a:headEnd/>
            <a:tailEnd/>
          </a:ln>
        </p:spPr>
      </p:pic>
    </p:spTree>
    <p:extLst>
      <p:ext uri="{BB962C8B-B14F-4D97-AF65-F5344CB8AC3E}">
        <p14:creationId xmlns:p14="http://schemas.microsoft.com/office/powerpoint/2010/main" val="19307514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415553"/>
            <a:ext cx="4333875"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563" y="3581400"/>
            <a:ext cx="2905125"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420035"/>
            <a:ext cx="2809875"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3673" y="767603"/>
            <a:ext cx="3971925"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8592" y="152400"/>
            <a:ext cx="3629025"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038" y="152400"/>
            <a:ext cx="2847975"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3226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p:cNvPicPr>
          <p:nvPr/>
        </p:nvPicPr>
        <p:blipFill>
          <a:blip r:embed="rId3" cstate="print"/>
          <a:srcRect/>
          <a:stretch>
            <a:fillRect/>
          </a:stretch>
        </p:blipFill>
        <p:spPr bwMode="auto">
          <a:xfrm>
            <a:off x="304800" y="228600"/>
            <a:ext cx="8610600" cy="6376988"/>
          </a:xfrm>
          <a:prstGeom prst="rect">
            <a:avLst/>
          </a:prstGeom>
          <a:noFill/>
          <a:ln w="25400">
            <a:noFill/>
            <a:miter lim="800000"/>
            <a:headEnd/>
            <a:tailEnd/>
          </a:ln>
        </p:spPr>
      </p:pic>
      <p:sp>
        <p:nvSpPr>
          <p:cNvPr id="3" name="TextBox 2"/>
          <p:cNvSpPr txBox="1"/>
          <p:nvPr/>
        </p:nvSpPr>
        <p:spPr>
          <a:xfrm>
            <a:off x="13063" y="6236256"/>
            <a:ext cx="2133600" cy="369332"/>
          </a:xfrm>
          <a:prstGeom prst="rect">
            <a:avLst/>
          </a:prstGeom>
          <a:noFill/>
        </p:spPr>
        <p:txBody>
          <a:bodyPr wrap="square" rtlCol="0">
            <a:spAutoFit/>
          </a:bodyPr>
          <a:lstStyle/>
          <a:p>
            <a:r>
              <a:rPr lang="en-US" b="1" dirty="0" smtClean="0"/>
              <a:t>Photos: Kim Davies</a:t>
            </a:r>
            <a:endParaRPr lang="en-US" b="1" dirty="0"/>
          </a:p>
        </p:txBody>
      </p:sp>
    </p:spTree>
    <p:extLst>
      <p:ext uri="{BB962C8B-B14F-4D97-AF65-F5344CB8AC3E}">
        <p14:creationId xmlns:p14="http://schemas.microsoft.com/office/powerpoint/2010/main" val="230223887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229600" cy="2895600"/>
          </a:xfrm>
        </p:spPr>
        <p:txBody>
          <a:bodyPr>
            <a:normAutofit/>
          </a:bodyPr>
          <a:lstStyle/>
          <a:p>
            <a:pPr algn="l"/>
            <a:r>
              <a:rPr lang="en-US" dirty="0" smtClean="0"/>
              <a:t>DNSSEC: Internet infrastructure upgrade to help address today’s needs and create tomorrow’s opportunity.</a:t>
            </a:r>
            <a:endParaRPr lang="en-US" dirty="0"/>
          </a:p>
        </p:txBody>
      </p:sp>
    </p:spTree>
    <p:extLst>
      <p:ext uri="{BB962C8B-B14F-4D97-AF65-F5344CB8AC3E}">
        <p14:creationId xmlns:p14="http://schemas.microsoft.com/office/powerpoint/2010/main" val="1980975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rmAutofit/>
          </a:bodyPr>
          <a:lstStyle/>
          <a:p>
            <a:r>
              <a:rPr lang="en-US" dirty="0" smtClean="0"/>
              <a:t>Tech Details of a DNSSEC Lookup</a:t>
            </a:r>
            <a:endParaRPr lang="en-US" dirty="0"/>
          </a:p>
        </p:txBody>
      </p:sp>
    </p:spTree>
    <p:extLst>
      <p:ext uri="{BB962C8B-B14F-4D97-AF65-F5344CB8AC3E}">
        <p14:creationId xmlns:p14="http://schemas.microsoft.com/office/powerpoint/2010/main" val="1992752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Where </a:t>
            </a:r>
            <a:r>
              <a:rPr lang="en-US" b="1" dirty="0"/>
              <a:t>DNSSEC </a:t>
            </a:r>
            <a:r>
              <a:rPr lang="en-US" b="1" dirty="0" smtClean="0"/>
              <a:t>fits </a:t>
            </a:r>
            <a:r>
              <a:rPr lang="en-US" b="1" dirty="0"/>
              <a:t>i</a:t>
            </a:r>
            <a:r>
              <a:rPr lang="en-US" b="1" dirty="0" smtClean="0"/>
              <a:t>n</a:t>
            </a:r>
            <a:endParaRPr lang="en-US" b="1" dirty="0"/>
          </a:p>
        </p:txBody>
      </p:sp>
      <p:sp>
        <p:nvSpPr>
          <p:cNvPr id="3" name="Content Placeholder 2"/>
          <p:cNvSpPr>
            <a:spLocks noGrp="1"/>
          </p:cNvSpPr>
          <p:nvPr>
            <p:ph idx="1"/>
          </p:nvPr>
        </p:nvSpPr>
        <p:spPr/>
        <p:txBody>
          <a:bodyPr/>
          <a:lstStyle/>
          <a:p>
            <a:r>
              <a:rPr lang="en-US" dirty="0" smtClean="0"/>
              <a:t>CPU and bandwidth advances make legacy DNS vulnerable to MITM attacks</a:t>
            </a:r>
          </a:p>
          <a:p>
            <a:r>
              <a:rPr lang="en-US" dirty="0"/>
              <a:t>DNS Security Extensions </a:t>
            </a:r>
            <a:r>
              <a:rPr lang="en-US" dirty="0" smtClean="0"/>
              <a:t>(DNSSEC) introduces digital signatures into DNS to cryptographically protect contents </a:t>
            </a:r>
          </a:p>
          <a:p>
            <a:r>
              <a:rPr lang="en-US" dirty="0" smtClean="0"/>
              <a:t>With DNSSEC fully deployed a business can be sure a customer gets un-modified data (and visa versa)</a:t>
            </a:r>
            <a:endParaRPr lang="en-US" dirty="0"/>
          </a:p>
        </p:txBody>
      </p:sp>
    </p:spTree>
    <p:extLst>
      <p:ext uri="{BB962C8B-B14F-4D97-AF65-F5344CB8AC3E}">
        <p14:creationId xmlns:p14="http://schemas.microsoft.com/office/powerpoint/2010/main" val="17139546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The Internet’s Phone Book - Domain Name System (DNS+DNSSEC)</a:t>
            </a:r>
            <a:endParaRPr lang="en-US" b="1" dirty="0"/>
          </a:p>
        </p:txBody>
      </p:sp>
      <p:grpSp>
        <p:nvGrpSpPr>
          <p:cNvPr id="3" name="Group 71"/>
          <p:cNvGrpSpPr>
            <a:grpSpLocks/>
          </p:cNvGrpSpPr>
          <p:nvPr/>
        </p:nvGrpSpPr>
        <p:grpSpPr bwMode="auto">
          <a:xfrm>
            <a:off x="381000" y="1828800"/>
            <a:ext cx="3733800" cy="338138"/>
            <a:chOff x="381000" y="1828800"/>
            <a:chExt cx="3733800" cy="338554"/>
          </a:xfrm>
        </p:grpSpPr>
        <p:sp>
          <p:nvSpPr>
            <p:cNvPr id="29743"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dirty="0" smtClean="0">
                  <a:latin typeface="Lucida Sans Unicode" pitchFamily="34" charset="0"/>
                </a:rPr>
                <a:t>www.bank.se</a:t>
              </a:r>
              <a:r>
                <a:rPr lang="en-US" sz="1600" b="1" dirty="0">
                  <a:latin typeface="Lucida Sans Unicode" pitchFamily="34" charset="0"/>
                </a:rPr>
                <a:t>=?</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9701" name="TextBox 24"/>
          <p:cNvSpPr txBox="1">
            <a:spLocks noChangeArrowheads="1"/>
          </p:cNvSpPr>
          <p:nvPr/>
        </p:nvSpPr>
        <p:spPr bwMode="auto">
          <a:xfrm>
            <a:off x="6629400" y="2590800"/>
            <a:ext cx="1295400" cy="1077913"/>
          </a:xfrm>
          <a:prstGeom prst="rect">
            <a:avLst/>
          </a:prstGeom>
          <a:noFill/>
          <a:ln w="38100">
            <a:solidFill>
              <a:schemeClr val="accent1"/>
            </a:solidFill>
            <a:miter lim="800000"/>
            <a:headEnd/>
            <a:tailEnd/>
          </a:ln>
        </p:spPr>
        <p:txBody>
          <a:bodyPr>
            <a:spAutoFit/>
          </a:bodyPr>
          <a:lstStyle/>
          <a:p>
            <a:endParaRPr lang="en-US" sz="1600" b="1" dirty="0">
              <a:solidFill>
                <a:schemeClr val="accent1"/>
              </a:solidFill>
              <a:latin typeface="Lucida Sans Unicode" pitchFamily="34" charset="0"/>
            </a:endParaRPr>
          </a:p>
          <a:p>
            <a:r>
              <a:rPr lang="en-US" sz="1600" b="1" dirty="0" err="1">
                <a:solidFill>
                  <a:schemeClr val="accent1"/>
                </a:solidFill>
                <a:latin typeface="Lucida Sans Unicode" pitchFamily="34" charset="0"/>
              </a:rPr>
              <a:t>webserverwww</a:t>
            </a:r>
            <a:r>
              <a:rPr lang="en-US" sz="1600" b="1" dirty="0">
                <a:solidFill>
                  <a:schemeClr val="accent1"/>
                </a:solidFill>
                <a:latin typeface="Lucida Sans Unicode" pitchFamily="34" charset="0"/>
              </a:rPr>
              <a:t> @ 1.2.3.4</a:t>
            </a:r>
          </a:p>
        </p:txBody>
      </p:sp>
      <p:sp>
        <p:nvSpPr>
          <p:cNvPr id="29705" name="TextBox 37"/>
          <p:cNvSpPr txBox="1">
            <a:spLocks noChangeArrowheads="1"/>
          </p:cNvSpPr>
          <p:nvPr/>
        </p:nvSpPr>
        <p:spPr bwMode="auto">
          <a:xfrm>
            <a:off x="4114800" y="1828800"/>
            <a:ext cx="1143000" cy="646113"/>
          </a:xfrm>
          <a:prstGeom prst="rect">
            <a:avLst/>
          </a:prstGeom>
          <a:noFill/>
          <a:ln w="38100">
            <a:solidFill>
              <a:schemeClr val="accent1"/>
            </a:solidFill>
            <a:miter lim="800000"/>
            <a:headEnd/>
            <a:tailEnd/>
          </a:ln>
        </p:spPr>
        <p:txBody>
          <a:bodyPr>
            <a:spAutoFit/>
          </a:bodyPr>
          <a:lstStyle/>
          <a:p>
            <a:r>
              <a:rPr lang="en-US" b="1" dirty="0">
                <a:solidFill>
                  <a:schemeClr val="accent1"/>
                </a:solidFill>
                <a:latin typeface="Lucida Sans Unicode" pitchFamily="34" charset="0"/>
              </a:rPr>
              <a:t>DNS Resolver</a:t>
            </a:r>
          </a:p>
        </p:txBody>
      </p:sp>
      <p:sp>
        <p:nvSpPr>
          <p:cNvPr id="29709" name="TextBox 57"/>
          <p:cNvSpPr txBox="1">
            <a:spLocks noChangeArrowheads="1"/>
          </p:cNvSpPr>
          <p:nvPr/>
        </p:nvSpPr>
        <p:spPr bwMode="auto">
          <a:xfrm>
            <a:off x="7061982" y="1828800"/>
            <a:ext cx="914400" cy="646113"/>
          </a:xfrm>
          <a:prstGeom prst="rect">
            <a:avLst/>
          </a:prstGeom>
          <a:noFill/>
          <a:ln w="38100">
            <a:solidFill>
              <a:schemeClr val="accent1"/>
            </a:solidFill>
            <a:miter lim="800000"/>
            <a:headEnd/>
            <a:tailEnd/>
          </a:ln>
        </p:spPr>
        <p:txBody>
          <a:bodyPr>
            <a:spAutoFit/>
          </a:bodyPr>
          <a:lstStyle/>
          <a:p>
            <a:r>
              <a:rPr lang="en-US" b="1" dirty="0">
                <a:solidFill>
                  <a:schemeClr val="accent1"/>
                </a:solidFill>
                <a:latin typeface="Lucida Sans Unicode" pitchFamily="34" charset="0"/>
              </a:rPr>
              <a:t>DNS</a:t>
            </a:r>
          </a:p>
          <a:p>
            <a:r>
              <a:rPr lang="en-US" b="1" dirty="0">
                <a:solidFill>
                  <a:schemeClr val="accent1"/>
                </a:solidFill>
                <a:latin typeface="Lucida Sans Unicode" pitchFamily="34" charset="0"/>
              </a:rPr>
              <a:t>Server</a:t>
            </a:r>
          </a:p>
        </p:txBody>
      </p:sp>
      <p:grpSp>
        <p:nvGrpSpPr>
          <p:cNvPr id="9" name="Group 72"/>
          <p:cNvGrpSpPr>
            <a:grpSpLocks/>
          </p:cNvGrpSpPr>
          <p:nvPr/>
        </p:nvGrpSpPr>
        <p:grpSpPr bwMode="auto">
          <a:xfrm>
            <a:off x="1905000" y="2057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20"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latin typeface="Lucida Sans Unicode" pitchFamily="34" charset="0"/>
                </a:rPr>
                <a:t>1.2.3.4</a:t>
              </a:r>
            </a:p>
          </p:txBody>
        </p:sp>
      </p:grpSp>
      <p:sp>
        <p:nvSpPr>
          <p:cNvPr id="45" name="Rectangle 44"/>
          <p:cNvSpPr/>
          <p:nvPr/>
        </p:nvSpPr>
        <p:spPr>
          <a:xfrm>
            <a:off x="3886200" y="1523999"/>
            <a:ext cx="1676400" cy="3204369"/>
          </a:xfrm>
          <a:prstGeom prst="rect">
            <a:avLst/>
          </a:prstGeom>
          <a:noFill/>
          <a:ln cmpd="sng">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TextBox 46"/>
          <p:cNvSpPr txBox="1"/>
          <p:nvPr/>
        </p:nvSpPr>
        <p:spPr>
          <a:xfrm>
            <a:off x="3886200" y="3657600"/>
            <a:ext cx="1828800" cy="923330"/>
          </a:xfrm>
          <a:prstGeom prst="rect">
            <a:avLst/>
          </a:prstGeom>
          <a:noFill/>
        </p:spPr>
        <p:txBody>
          <a:bodyPr wrap="square">
            <a:spAutoFit/>
          </a:bodyPr>
          <a:lstStyle/>
          <a:p>
            <a:pPr>
              <a:defRPr/>
            </a:pPr>
            <a:r>
              <a:rPr lang="en-US" b="1" dirty="0" smtClean="0">
                <a:solidFill>
                  <a:schemeClr val="accent1"/>
                </a:solidFill>
                <a:latin typeface="+mn-lt"/>
                <a:cs typeface="Arial" charset="0"/>
              </a:rPr>
              <a:t>ISP/ </a:t>
            </a:r>
            <a:r>
              <a:rPr lang="en-US" b="1" dirty="0" err="1" smtClean="0">
                <a:solidFill>
                  <a:schemeClr val="accent1"/>
                </a:solidFill>
                <a:latin typeface="+mn-lt"/>
                <a:cs typeface="Arial" charset="0"/>
              </a:rPr>
              <a:t>HotSpot</a:t>
            </a:r>
            <a:r>
              <a:rPr lang="en-US" b="1" dirty="0" smtClean="0">
                <a:solidFill>
                  <a:schemeClr val="accent1"/>
                </a:solidFill>
                <a:latin typeface="+mn-lt"/>
                <a:cs typeface="Arial" charset="0"/>
              </a:rPr>
              <a:t> / Enterprise/ End Node</a:t>
            </a:r>
            <a:endParaRPr lang="en-US" b="1" dirty="0">
              <a:solidFill>
                <a:schemeClr val="accent1"/>
              </a:solidFill>
              <a:latin typeface="+mn-lt"/>
              <a:cs typeface="Arial" charset="0"/>
            </a:endParaRPr>
          </a:p>
        </p:txBody>
      </p:sp>
      <p:sp>
        <p:nvSpPr>
          <p:cNvPr id="48" name="TextBox 47"/>
          <p:cNvSpPr txBox="1"/>
          <p:nvPr/>
        </p:nvSpPr>
        <p:spPr>
          <a:xfrm>
            <a:off x="6632452" y="3658676"/>
            <a:ext cx="2584696" cy="369332"/>
          </a:xfrm>
          <a:prstGeom prst="rect">
            <a:avLst/>
          </a:prstGeom>
          <a:noFill/>
        </p:spPr>
        <p:txBody>
          <a:bodyPr wrap="square">
            <a:spAutoFit/>
          </a:bodyPr>
          <a:lstStyle/>
          <a:p>
            <a:pPr>
              <a:defRPr/>
            </a:pPr>
            <a:r>
              <a:rPr lang="en-US" b="1" dirty="0" smtClean="0">
                <a:solidFill>
                  <a:schemeClr val="accent1"/>
                </a:solidFill>
                <a:latin typeface="Lucida Sans Unicode" pitchFamily="34" charset="0"/>
                <a:cs typeface="Arial" charset="0"/>
              </a:rPr>
              <a:t>bank.se </a:t>
            </a:r>
            <a:r>
              <a:rPr lang="en-US" b="1" dirty="0">
                <a:solidFill>
                  <a:schemeClr val="accent1"/>
                </a:solidFill>
                <a:latin typeface="Lucida Sans Unicode" pitchFamily="34" charset="0"/>
                <a:cs typeface="Arial" charset="0"/>
              </a:rPr>
              <a:t>(Registrant)</a:t>
            </a:r>
            <a:endParaRPr lang="en-US" b="1" dirty="0">
              <a:solidFill>
                <a:schemeClr val="accent1"/>
              </a:solidFill>
              <a:cs typeface="Arial" charset="0"/>
            </a:endParaRPr>
          </a:p>
        </p:txBody>
      </p:sp>
      <p:sp>
        <p:nvSpPr>
          <p:cNvPr id="50" name="Rectangle 49"/>
          <p:cNvSpPr/>
          <p:nvPr/>
        </p:nvSpPr>
        <p:spPr>
          <a:xfrm>
            <a:off x="5867400" y="1524000"/>
            <a:ext cx="3048000" cy="2514600"/>
          </a:xfrm>
          <a:prstGeom prst="rect">
            <a:avLst/>
          </a:prstGeom>
          <a:noFill/>
          <a:ln cmpd="sng">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TextBox 57"/>
          <p:cNvSpPr txBox="1">
            <a:spLocks noChangeArrowheads="1"/>
          </p:cNvSpPr>
          <p:nvPr/>
        </p:nvSpPr>
        <p:spPr bwMode="auto">
          <a:xfrm>
            <a:off x="6781800" y="4278312"/>
            <a:ext cx="914400" cy="646113"/>
          </a:xfrm>
          <a:prstGeom prst="rect">
            <a:avLst/>
          </a:prstGeom>
          <a:noFill/>
          <a:ln w="38100">
            <a:solidFill>
              <a:schemeClr val="accent1"/>
            </a:solidFill>
            <a:miter lim="800000"/>
            <a:headEnd/>
            <a:tailEnd/>
          </a:ln>
        </p:spPr>
        <p:txBody>
          <a:bodyPr>
            <a:spAutoFit/>
          </a:bodyPr>
          <a:lstStyle/>
          <a:p>
            <a:r>
              <a:rPr lang="en-US" b="1" dirty="0">
                <a:solidFill>
                  <a:schemeClr val="accent1"/>
                </a:solidFill>
                <a:latin typeface="Lucida Sans Unicode" pitchFamily="34" charset="0"/>
              </a:rPr>
              <a:t>DNS</a:t>
            </a:r>
          </a:p>
          <a:p>
            <a:r>
              <a:rPr lang="en-US" b="1" dirty="0">
                <a:solidFill>
                  <a:schemeClr val="accent1"/>
                </a:solidFill>
                <a:latin typeface="Lucida Sans Unicode" pitchFamily="34" charset="0"/>
              </a:rPr>
              <a:t>Server</a:t>
            </a:r>
          </a:p>
        </p:txBody>
      </p:sp>
      <p:sp>
        <p:nvSpPr>
          <p:cNvPr id="57" name="Rectangle 56"/>
          <p:cNvSpPr/>
          <p:nvPr/>
        </p:nvSpPr>
        <p:spPr>
          <a:xfrm>
            <a:off x="5867400" y="4162425"/>
            <a:ext cx="3048000" cy="1131888"/>
          </a:xfrm>
          <a:prstGeom prst="rect">
            <a:avLst/>
          </a:prstGeom>
          <a:noFill/>
          <a:ln cmpd="sng">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TextBox 57"/>
          <p:cNvSpPr txBox="1"/>
          <p:nvPr/>
        </p:nvSpPr>
        <p:spPr>
          <a:xfrm>
            <a:off x="6629400" y="4924425"/>
            <a:ext cx="2133600" cy="369888"/>
          </a:xfrm>
          <a:prstGeom prst="rect">
            <a:avLst/>
          </a:prstGeom>
          <a:noFill/>
        </p:spPr>
        <p:txBody>
          <a:bodyPr wrap="square">
            <a:spAutoFit/>
          </a:bodyPr>
          <a:lstStyle/>
          <a:p>
            <a:pPr>
              <a:defRPr/>
            </a:pPr>
            <a:r>
              <a:rPr lang="en-US" b="1" dirty="0" smtClean="0">
                <a:solidFill>
                  <a:schemeClr val="accent1"/>
                </a:solidFill>
                <a:latin typeface="Lucida Sans Unicode" pitchFamily="34" charset="0"/>
                <a:cs typeface="Arial" charset="0"/>
              </a:rPr>
              <a:t>.se </a:t>
            </a:r>
            <a:r>
              <a:rPr lang="en-US" b="1" dirty="0">
                <a:solidFill>
                  <a:schemeClr val="accent1"/>
                </a:solidFill>
                <a:latin typeface="Lucida Sans Unicode" pitchFamily="34" charset="0"/>
                <a:cs typeface="Arial" charset="0"/>
              </a:rPr>
              <a:t>(</a:t>
            </a:r>
            <a:r>
              <a:rPr lang="en-US" b="1" dirty="0" smtClean="0">
                <a:solidFill>
                  <a:schemeClr val="accent1"/>
                </a:solidFill>
                <a:latin typeface="Lucida Sans Unicode" pitchFamily="34" charset="0"/>
                <a:cs typeface="Arial" charset="0"/>
              </a:rPr>
              <a:t>Registry)</a:t>
            </a:r>
            <a:endParaRPr lang="en-US" b="1" dirty="0">
              <a:solidFill>
                <a:schemeClr val="accent1"/>
              </a:solidFill>
              <a:cs typeface="Arial" charset="0"/>
            </a:endParaRPr>
          </a:p>
        </p:txBody>
      </p:sp>
      <p:sp>
        <p:nvSpPr>
          <p:cNvPr id="59" name="TextBox 57"/>
          <p:cNvSpPr txBox="1">
            <a:spLocks noChangeArrowheads="1"/>
          </p:cNvSpPr>
          <p:nvPr/>
        </p:nvSpPr>
        <p:spPr bwMode="auto">
          <a:xfrm>
            <a:off x="6781800" y="5564188"/>
            <a:ext cx="914400" cy="646113"/>
          </a:xfrm>
          <a:prstGeom prst="rect">
            <a:avLst/>
          </a:prstGeom>
          <a:noFill/>
          <a:ln w="38100">
            <a:solidFill>
              <a:schemeClr val="accent1"/>
            </a:solidFill>
            <a:miter lim="800000"/>
            <a:headEnd/>
            <a:tailEnd/>
          </a:ln>
        </p:spPr>
        <p:txBody>
          <a:bodyPr>
            <a:spAutoFit/>
          </a:bodyPr>
          <a:lstStyle/>
          <a:p>
            <a:r>
              <a:rPr lang="en-US" b="1" dirty="0">
                <a:solidFill>
                  <a:schemeClr val="accent1"/>
                </a:solidFill>
                <a:latin typeface="Lucida Sans Unicode" pitchFamily="34" charset="0"/>
              </a:rPr>
              <a:t>DNS</a:t>
            </a:r>
          </a:p>
          <a:p>
            <a:r>
              <a:rPr lang="en-US" b="1" dirty="0">
                <a:solidFill>
                  <a:schemeClr val="accent1"/>
                </a:solidFill>
                <a:latin typeface="Lucida Sans Unicode" pitchFamily="34" charset="0"/>
              </a:rPr>
              <a:t>Server</a:t>
            </a:r>
          </a:p>
        </p:txBody>
      </p:sp>
      <p:sp>
        <p:nvSpPr>
          <p:cNvPr id="60" name="Rectangle 59"/>
          <p:cNvSpPr/>
          <p:nvPr/>
        </p:nvSpPr>
        <p:spPr>
          <a:xfrm>
            <a:off x="5867400" y="5446713"/>
            <a:ext cx="3048000" cy="1131888"/>
          </a:xfrm>
          <a:prstGeom prst="rect">
            <a:avLst/>
          </a:prstGeom>
          <a:noFill/>
          <a:ln cmpd="sng">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TextBox 60"/>
          <p:cNvSpPr txBox="1"/>
          <p:nvPr/>
        </p:nvSpPr>
        <p:spPr>
          <a:xfrm>
            <a:off x="6781800" y="6208713"/>
            <a:ext cx="1981200" cy="369888"/>
          </a:xfrm>
          <a:prstGeom prst="rect">
            <a:avLst/>
          </a:prstGeom>
          <a:noFill/>
        </p:spPr>
        <p:txBody>
          <a:bodyPr wrap="square">
            <a:spAutoFit/>
          </a:bodyPr>
          <a:lstStyle/>
          <a:p>
            <a:pPr>
              <a:defRPr/>
            </a:pPr>
            <a:r>
              <a:rPr lang="en-US" b="1" dirty="0" smtClean="0">
                <a:solidFill>
                  <a:schemeClr val="accent1"/>
                </a:solidFill>
                <a:latin typeface="Lucida Sans Unicode" pitchFamily="34" charset="0"/>
                <a:cs typeface="Arial" charset="0"/>
              </a:rPr>
              <a:t>  .  (Root)</a:t>
            </a:r>
            <a:endParaRPr lang="en-US" b="1" dirty="0">
              <a:solidFill>
                <a:schemeClr val="accent1"/>
              </a:solidFill>
              <a:cs typeface="Arial" charset="0"/>
            </a:endParaRPr>
          </a:p>
        </p:txBody>
      </p:sp>
      <p:sp>
        <p:nvSpPr>
          <p:cNvPr id="7" name="TextBox 6"/>
          <p:cNvSpPr txBox="1"/>
          <p:nvPr/>
        </p:nvSpPr>
        <p:spPr>
          <a:xfrm>
            <a:off x="228600" y="6172992"/>
            <a:ext cx="1828800" cy="523220"/>
          </a:xfrm>
          <a:prstGeom prst="rect">
            <a:avLst/>
          </a:prstGeom>
          <a:noFill/>
        </p:spPr>
        <p:txBody>
          <a:bodyPr wrap="square" rtlCol="0">
            <a:spAutoFit/>
          </a:bodyPr>
          <a:lstStyle/>
          <a:p>
            <a:r>
              <a:rPr lang="en-US" sz="1400" b="1" dirty="0" smtClean="0"/>
              <a:t>Details – yuk!</a:t>
            </a:r>
          </a:p>
          <a:p>
            <a:r>
              <a:rPr lang="en-US" sz="1400" b="1" dirty="0" smtClean="0"/>
              <a:t>Animated slide</a:t>
            </a:r>
            <a:endParaRPr lang="en-US" sz="1400" b="1" dirty="0"/>
          </a:p>
        </p:txBody>
      </p:sp>
      <p:grpSp>
        <p:nvGrpSpPr>
          <p:cNvPr id="16" name="Group 15"/>
          <p:cNvGrpSpPr/>
          <p:nvPr/>
        </p:nvGrpSpPr>
        <p:grpSpPr>
          <a:xfrm>
            <a:off x="5257800" y="2151857"/>
            <a:ext cx="1524000" cy="3735388"/>
            <a:chOff x="5257800" y="2151857"/>
            <a:chExt cx="1524000" cy="3735388"/>
          </a:xfrm>
        </p:grpSpPr>
        <p:cxnSp>
          <p:nvCxnSpPr>
            <p:cNvPr id="11" name="Straight Arrow Connector 10"/>
            <p:cNvCxnSpPr>
              <a:stCxn id="29705" idx="3"/>
              <a:endCxn id="59" idx="1"/>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rot="4047158">
              <a:off x="5269783" y="4690996"/>
              <a:ext cx="1711238" cy="369332"/>
            </a:xfrm>
            <a:prstGeom prst="rect">
              <a:avLst/>
            </a:prstGeom>
          </p:spPr>
          <p:txBody>
            <a:bodyPr wrap="none">
              <a:spAutoFit/>
            </a:bodyPr>
            <a:lstStyle/>
            <a:p>
              <a:pPr lvl="0"/>
              <a:r>
                <a:rPr lang="en-US" b="1" dirty="0">
                  <a:solidFill>
                    <a:prstClr val="black"/>
                  </a:solidFill>
                </a:rPr>
                <a:t>www.bank.se=?</a:t>
              </a:r>
            </a:p>
          </p:txBody>
        </p:sp>
      </p:grpSp>
      <p:grpSp>
        <p:nvGrpSpPr>
          <p:cNvPr id="49" name="Group 48"/>
          <p:cNvGrpSpPr/>
          <p:nvPr/>
        </p:nvGrpSpPr>
        <p:grpSpPr>
          <a:xfrm rot="10800000">
            <a:off x="5257800" y="2062742"/>
            <a:ext cx="1524000" cy="3735388"/>
            <a:chOff x="5257800" y="2151857"/>
            <a:chExt cx="1524000" cy="3735388"/>
          </a:xfrm>
        </p:grpSpPr>
        <p:cxnSp>
          <p:nvCxnSpPr>
            <p:cNvPr id="51" name="Straight Arrow Connector 50"/>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rot="14886391">
              <a:off x="5702049" y="4690996"/>
              <a:ext cx="846707" cy="369332"/>
            </a:xfrm>
            <a:prstGeom prst="rect">
              <a:avLst/>
            </a:prstGeom>
          </p:spPr>
          <p:txBody>
            <a:bodyPr wrap="none">
              <a:spAutoFit/>
            </a:bodyPr>
            <a:lstStyle/>
            <a:p>
              <a:pPr lvl="0"/>
              <a:r>
                <a:rPr lang="en-US" b="1" dirty="0" smtClean="0">
                  <a:solidFill>
                    <a:prstClr val="black"/>
                  </a:solidFill>
                </a:rPr>
                <a:t>Ask .se</a:t>
              </a:r>
              <a:endParaRPr lang="en-US" b="1" dirty="0">
                <a:solidFill>
                  <a:prstClr val="black"/>
                </a:solidFill>
              </a:endParaRPr>
            </a:p>
          </p:txBody>
        </p:sp>
      </p:grpSp>
      <p:grpSp>
        <p:nvGrpSpPr>
          <p:cNvPr id="53" name="Group 52"/>
          <p:cNvGrpSpPr/>
          <p:nvPr/>
        </p:nvGrpSpPr>
        <p:grpSpPr>
          <a:xfrm>
            <a:off x="5257799" y="2056831"/>
            <a:ext cx="1518043" cy="2587369"/>
            <a:chOff x="5257800" y="2151857"/>
            <a:chExt cx="1524000" cy="3735388"/>
          </a:xfrm>
        </p:grpSpPr>
        <p:cxnSp>
          <p:nvCxnSpPr>
            <p:cNvPr id="62" name="Straight Arrow Connector 61"/>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rot="3496172">
              <a:off x="4717741" y="3372670"/>
              <a:ext cx="1711238" cy="369332"/>
            </a:xfrm>
            <a:prstGeom prst="rect">
              <a:avLst/>
            </a:prstGeom>
          </p:spPr>
          <p:txBody>
            <a:bodyPr wrap="none">
              <a:spAutoFit/>
            </a:bodyPr>
            <a:lstStyle/>
            <a:p>
              <a:pPr lvl="0"/>
              <a:r>
                <a:rPr lang="en-US" b="1" dirty="0">
                  <a:solidFill>
                    <a:prstClr val="black"/>
                  </a:solidFill>
                </a:rPr>
                <a:t>www.bank.se=?</a:t>
              </a:r>
            </a:p>
          </p:txBody>
        </p:sp>
      </p:grpSp>
      <p:grpSp>
        <p:nvGrpSpPr>
          <p:cNvPr id="65" name="Group 64"/>
          <p:cNvGrpSpPr/>
          <p:nvPr/>
        </p:nvGrpSpPr>
        <p:grpSpPr>
          <a:xfrm rot="10800000">
            <a:off x="5257798" y="2047435"/>
            <a:ext cx="1518043" cy="2587369"/>
            <a:chOff x="5257800" y="2151857"/>
            <a:chExt cx="1524000" cy="3735388"/>
          </a:xfrm>
        </p:grpSpPr>
        <p:cxnSp>
          <p:nvCxnSpPr>
            <p:cNvPr id="67" name="Straight Arrow Connector 66"/>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rot="14306585">
              <a:off x="5126177" y="4602295"/>
              <a:ext cx="1902784" cy="370781"/>
            </a:xfrm>
            <a:prstGeom prst="rect">
              <a:avLst/>
            </a:prstGeom>
          </p:spPr>
          <p:txBody>
            <a:bodyPr wrap="none">
              <a:spAutoFit/>
            </a:bodyPr>
            <a:lstStyle/>
            <a:p>
              <a:pPr lvl="0"/>
              <a:r>
                <a:rPr lang="en-US" b="1" dirty="0" smtClean="0">
                  <a:solidFill>
                    <a:prstClr val="black"/>
                  </a:solidFill>
                </a:rPr>
                <a:t>Ask bank.se</a:t>
              </a:r>
              <a:endParaRPr lang="en-US" b="1" dirty="0">
                <a:solidFill>
                  <a:prstClr val="black"/>
                </a:solidFill>
              </a:endParaRPr>
            </a:p>
          </p:txBody>
        </p:sp>
      </p:grpSp>
      <p:grpSp>
        <p:nvGrpSpPr>
          <p:cNvPr id="21" name="Group 20"/>
          <p:cNvGrpSpPr/>
          <p:nvPr/>
        </p:nvGrpSpPr>
        <p:grpSpPr>
          <a:xfrm>
            <a:off x="5257800" y="1783969"/>
            <a:ext cx="1804182" cy="367888"/>
            <a:chOff x="5257800" y="1783969"/>
            <a:chExt cx="1804182" cy="367888"/>
          </a:xfrm>
        </p:grpSpPr>
        <p:cxnSp>
          <p:nvCxnSpPr>
            <p:cNvPr id="81" name="Straight Arrow Connector 80"/>
            <p:cNvCxnSpPr>
              <a:stCxn id="29705" idx="3"/>
              <a:endCxn id="29709" idx="1"/>
            </p:cNvCxnSpPr>
            <p:nvPr/>
          </p:nvCxnSpPr>
          <p:spPr>
            <a:xfrm>
              <a:off x="5257800" y="2151857"/>
              <a:ext cx="180418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5282159" y="1783969"/>
              <a:ext cx="1185313" cy="367888"/>
            </a:xfrm>
            <a:prstGeom prst="rect">
              <a:avLst/>
            </a:prstGeom>
          </p:spPr>
          <p:txBody>
            <a:bodyPr wrap="none">
              <a:spAutoFit/>
            </a:bodyPr>
            <a:lstStyle/>
            <a:p>
              <a:pPr lvl="0"/>
              <a:r>
                <a:rPr lang="en-US" b="1" dirty="0">
                  <a:solidFill>
                    <a:prstClr val="black"/>
                  </a:solidFill>
                </a:rPr>
                <a:t>www.bank.se=?</a:t>
              </a:r>
            </a:p>
          </p:txBody>
        </p:sp>
      </p:grpSp>
      <p:grpSp>
        <p:nvGrpSpPr>
          <p:cNvPr id="84" name="Group 83"/>
          <p:cNvGrpSpPr/>
          <p:nvPr/>
        </p:nvGrpSpPr>
        <p:grpSpPr>
          <a:xfrm rot="10800000">
            <a:off x="5230834" y="2134969"/>
            <a:ext cx="2254656" cy="646331"/>
            <a:chOff x="4838700" y="1530872"/>
            <a:chExt cx="2254656" cy="646331"/>
          </a:xfrm>
        </p:grpSpPr>
        <p:cxnSp>
          <p:nvCxnSpPr>
            <p:cNvPr id="85" name="Straight Arrow Connector 84"/>
            <p:cNvCxnSpPr/>
            <p:nvPr/>
          </p:nvCxnSpPr>
          <p:spPr>
            <a:xfrm>
              <a:off x="5257800" y="2151857"/>
              <a:ext cx="180418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rot="10800000">
              <a:off x="4838700" y="1530872"/>
              <a:ext cx="2254656" cy="646331"/>
            </a:xfrm>
            <a:prstGeom prst="rect">
              <a:avLst/>
            </a:prstGeom>
          </p:spPr>
          <p:txBody>
            <a:bodyPr wrap="none">
              <a:spAutoFit/>
            </a:bodyPr>
            <a:lstStyle/>
            <a:p>
              <a:pPr lvl="0"/>
              <a:r>
                <a:rPr lang="en-US" b="1" dirty="0" smtClean="0">
                  <a:solidFill>
                    <a:prstClr val="black"/>
                  </a:solidFill>
                </a:rPr>
                <a:t>www.bank.se=1.2.3.4</a:t>
              </a:r>
            </a:p>
            <a:p>
              <a:pPr lvl="0"/>
              <a:r>
                <a:rPr lang="en-US" b="1" dirty="0" smtClean="0">
                  <a:solidFill>
                    <a:prstClr val="black"/>
                  </a:solidFill>
                </a:rPr>
                <a:t>RRSIG=636345</a:t>
              </a:r>
              <a:endParaRPr lang="en-US" b="1" dirty="0">
                <a:solidFill>
                  <a:prstClr val="black"/>
                </a:solidFill>
              </a:endParaRPr>
            </a:p>
          </p:txBody>
        </p:sp>
      </p:grpSp>
      <p:grpSp>
        <p:nvGrpSpPr>
          <p:cNvPr id="99" name="Group 98"/>
          <p:cNvGrpSpPr/>
          <p:nvPr/>
        </p:nvGrpSpPr>
        <p:grpSpPr>
          <a:xfrm>
            <a:off x="5249591" y="2134969"/>
            <a:ext cx="1524000" cy="3735388"/>
            <a:chOff x="5257800" y="2151857"/>
            <a:chExt cx="1524000" cy="3735388"/>
          </a:xfrm>
        </p:grpSpPr>
        <p:cxnSp>
          <p:nvCxnSpPr>
            <p:cNvPr id="100" name="Straight Arrow Connector 99"/>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rot="4176447">
              <a:off x="5136512" y="4690996"/>
              <a:ext cx="1977786" cy="369332"/>
            </a:xfrm>
            <a:prstGeom prst="rect">
              <a:avLst/>
            </a:prstGeom>
          </p:spPr>
          <p:txBody>
            <a:bodyPr wrap="none">
              <a:spAutoFit/>
            </a:bodyPr>
            <a:lstStyle/>
            <a:p>
              <a:pPr lvl="0"/>
              <a:r>
                <a:rPr lang="en-US" b="1" dirty="0" smtClean="0">
                  <a:solidFill>
                    <a:prstClr val="black"/>
                  </a:solidFill>
                </a:rPr>
                <a:t>. DNSKEY+RRSIG=?</a:t>
              </a:r>
              <a:endParaRPr lang="en-US" b="1" dirty="0">
                <a:solidFill>
                  <a:prstClr val="black"/>
                </a:solidFill>
              </a:endParaRPr>
            </a:p>
          </p:txBody>
        </p:sp>
      </p:grpSp>
      <p:grpSp>
        <p:nvGrpSpPr>
          <p:cNvPr id="102" name="Group 101"/>
          <p:cNvGrpSpPr/>
          <p:nvPr/>
        </p:nvGrpSpPr>
        <p:grpSpPr>
          <a:xfrm rot="10800000">
            <a:off x="5229413" y="2073534"/>
            <a:ext cx="1524000" cy="3735388"/>
            <a:chOff x="5257800" y="2151857"/>
            <a:chExt cx="1524000" cy="3735388"/>
          </a:xfrm>
        </p:grpSpPr>
        <p:cxnSp>
          <p:nvCxnSpPr>
            <p:cNvPr id="103" name="Straight Arrow Connector 102"/>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rot="14789849">
              <a:off x="4546301" y="4198425"/>
              <a:ext cx="2806538" cy="369332"/>
            </a:xfrm>
            <a:prstGeom prst="rect">
              <a:avLst/>
            </a:prstGeom>
          </p:spPr>
          <p:txBody>
            <a:bodyPr wrap="none">
              <a:spAutoFit/>
            </a:bodyPr>
            <a:lstStyle/>
            <a:p>
              <a:pPr lvl="0"/>
              <a:r>
                <a:rPr lang="en-US" b="1" dirty="0" smtClean="0">
                  <a:solidFill>
                    <a:prstClr val="black"/>
                  </a:solidFill>
                </a:rPr>
                <a:t>. DNSKEY+RRSIG=77567577</a:t>
              </a:r>
              <a:endParaRPr lang="en-US" b="1" dirty="0">
                <a:solidFill>
                  <a:prstClr val="black"/>
                </a:solidFill>
              </a:endParaRPr>
            </a:p>
          </p:txBody>
        </p:sp>
      </p:grpSp>
      <p:grpSp>
        <p:nvGrpSpPr>
          <p:cNvPr id="105" name="Group 104"/>
          <p:cNvGrpSpPr/>
          <p:nvPr/>
        </p:nvGrpSpPr>
        <p:grpSpPr>
          <a:xfrm>
            <a:off x="5262208" y="2160314"/>
            <a:ext cx="1524000" cy="3735388"/>
            <a:chOff x="5257800" y="2151857"/>
            <a:chExt cx="1524000" cy="3735388"/>
          </a:xfrm>
        </p:grpSpPr>
        <p:cxnSp>
          <p:nvCxnSpPr>
            <p:cNvPr id="106" name="Straight Arrow Connector 105"/>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rot="4176447">
              <a:off x="5319254" y="4690996"/>
              <a:ext cx="1612301" cy="369332"/>
            </a:xfrm>
            <a:prstGeom prst="rect">
              <a:avLst/>
            </a:prstGeom>
          </p:spPr>
          <p:txBody>
            <a:bodyPr wrap="none">
              <a:spAutoFit/>
            </a:bodyPr>
            <a:lstStyle/>
            <a:p>
              <a:pPr lvl="0"/>
              <a:r>
                <a:rPr lang="en-US" b="1" dirty="0" smtClean="0">
                  <a:solidFill>
                    <a:prstClr val="black"/>
                  </a:solidFill>
                </a:rPr>
                <a:t>se DS+RRSIG=?</a:t>
              </a:r>
              <a:endParaRPr lang="en-US" b="1" dirty="0">
                <a:solidFill>
                  <a:prstClr val="black"/>
                </a:solidFill>
              </a:endParaRPr>
            </a:p>
          </p:txBody>
        </p:sp>
      </p:grpSp>
      <p:grpSp>
        <p:nvGrpSpPr>
          <p:cNvPr id="108" name="Group 107"/>
          <p:cNvGrpSpPr/>
          <p:nvPr/>
        </p:nvGrpSpPr>
        <p:grpSpPr>
          <a:xfrm rot="10800000">
            <a:off x="5229412" y="2094703"/>
            <a:ext cx="1524000" cy="3735388"/>
            <a:chOff x="5257800" y="2151857"/>
            <a:chExt cx="1524000" cy="3735388"/>
          </a:xfrm>
        </p:grpSpPr>
        <p:cxnSp>
          <p:nvCxnSpPr>
            <p:cNvPr id="109" name="Straight Arrow Connector 108"/>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rot="14789849">
              <a:off x="4787551" y="4198425"/>
              <a:ext cx="2324034" cy="369332"/>
            </a:xfrm>
            <a:prstGeom prst="rect">
              <a:avLst/>
            </a:prstGeom>
          </p:spPr>
          <p:txBody>
            <a:bodyPr wrap="none">
              <a:spAutoFit/>
            </a:bodyPr>
            <a:lstStyle/>
            <a:p>
              <a:pPr lvl="0"/>
              <a:r>
                <a:rPr lang="en-US" b="1" dirty="0" smtClean="0">
                  <a:solidFill>
                    <a:prstClr val="black"/>
                  </a:solidFill>
                </a:rPr>
                <a:t>se DS+RRSIG=7633423</a:t>
              </a:r>
              <a:endParaRPr lang="en-US" b="1" dirty="0">
                <a:solidFill>
                  <a:prstClr val="black"/>
                </a:solidFill>
              </a:endParaRPr>
            </a:p>
          </p:txBody>
        </p:sp>
      </p:grpSp>
      <p:grpSp>
        <p:nvGrpSpPr>
          <p:cNvPr id="111" name="Group 110"/>
          <p:cNvGrpSpPr/>
          <p:nvPr/>
        </p:nvGrpSpPr>
        <p:grpSpPr>
          <a:xfrm>
            <a:off x="5224819" y="2011160"/>
            <a:ext cx="1518043" cy="2887573"/>
            <a:chOff x="5257800" y="2151857"/>
            <a:chExt cx="1524000" cy="4168794"/>
          </a:xfrm>
        </p:grpSpPr>
        <p:cxnSp>
          <p:nvCxnSpPr>
            <p:cNvPr id="112" name="Straight Arrow Connector 111"/>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rot="3550816">
              <a:off x="4544607" y="4602296"/>
              <a:ext cx="3065929" cy="370781"/>
            </a:xfrm>
            <a:prstGeom prst="rect">
              <a:avLst/>
            </a:prstGeom>
          </p:spPr>
          <p:txBody>
            <a:bodyPr wrap="none">
              <a:spAutoFit/>
            </a:bodyPr>
            <a:lstStyle/>
            <a:p>
              <a:pPr lvl="0"/>
              <a:r>
                <a:rPr lang="en-US" b="1" dirty="0">
                  <a:solidFill>
                    <a:prstClr val="black"/>
                  </a:solidFill>
                </a:rPr>
                <a:t>s</a:t>
              </a:r>
              <a:r>
                <a:rPr lang="en-US" b="1" dirty="0" smtClean="0">
                  <a:solidFill>
                    <a:prstClr val="black"/>
                  </a:solidFill>
                </a:rPr>
                <a:t>e DNSKEY+RRSIG=?</a:t>
              </a:r>
              <a:endParaRPr lang="en-US" b="1" dirty="0">
                <a:solidFill>
                  <a:prstClr val="black"/>
                </a:solidFill>
              </a:endParaRPr>
            </a:p>
          </p:txBody>
        </p:sp>
      </p:grpSp>
      <p:grpSp>
        <p:nvGrpSpPr>
          <p:cNvPr id="114" name="Group 113"/>
          <p:cNvGrpSpPr/>
          <p:nvPr/>
        </p:nvGrpSpPr>
        <p:grpSpPr>
          <a:xfrm rot="10800000">
            <a:off x="5249591" y="1720653"/>
            <a:ext cx="1518043" cy="3069430"/>
            <a:chOff x="5257800" y="1923754"/>
            <a:chExt cx="1524000" cy="4431342"/>
          </a:xfrm>
        </p:grpSpPr>
        <p:cxnSp>
          <p:nvCxnSpPr>
            <p:cNvPr id="115" name="Straight Arrow Connector 114"/>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rot="14401664">
              <a:off x="3539726" y="3954034"/>
              <a:ext cx="4431342" cy="370781"/>
            </a:xfrm>
            <a:prstGeom prst="rect">
              <a:avLst/>
            </a:prstGeom>
          </p:spPr>
          <p:txBody>
            <a:bodyPr wrap="none">
              <a:spAutoFit/>
            </a:bodyPr>
            <a:lstStyle/>
            <a:p>
              <a:pPr lvl="0"/>
              <a:r>
                <a:rPr lang="en-US" b="1" dirty="0">
                  <a:solidFill>
                    <a:prstClr val="black"/>
                  </a:solidFill>
                </a:rPr>
                <a:t>s</a:t>
              </a:r>
              <a:r>
                <a:rPr lang="en-US" b="1" dirty="0" smtClean="0">
                  <a:solidFill>
                    <a:prstClr val="black"/>
                  </a:solidFill>
                </a:rPr>
                <a:t>e DNSKEY+RRSIG=654376466</a:t>
              </a:r>
              <a:endParaRPr lang="en-US" b="1" dirty="0">
                <a:solidFill>
                  <a:prstClr val="black"/>
                </a:solidFill>
              </a:endParaRPr>
            </a:p>
          </p:txBody>
        </p:sp>
      </p:grpSp>
      <p:grpSp>
        <p:nvGrpSpPr>
          <p:cNvPr id="117" name="Group 116"/>
          <p:cNvGrpSpPr/>
          <p:nvPr/>
        </p:nvGrpSpPr>
        <p:grpSpPr>
          <a:xfrm>
            <a:off x="5255548" y="1977669"/>
            <a:ext cx="1518043" cy="2897993"/>
            <a:chOff x="5257800" y="2151857"/>
            <a:chExt cx="1524000" cy="4183839"/>
          </a:xfrm>
        </p:grpSpPr>
        <p:cxnSp>
          <p:nvCxnSpPr>
            <p:cNvPr id="118" name="Straight Arrow Connector 117"/>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a:xfrm rot="3550816">
              <a:off x="4529564" y="4602297"/>
              <a:ext cx="3096016" cy="370781"/>
            </a:xfrm>
            <a:prstGeom prst="rect">
              <a:avLst/>
            </a:prstGeom>
          </p:spPr>
          <p:txBody>
            <a:bodyPr wrap="none">
              <a:spAutoFit/>
            </a:bodyPr>
            <a:lstStyle/>
            <a:p>
              <a:pPr lvl="0"/>
              <a:r>
                <a:rPr lang="en-US" b="1" dirty="0">
                  <a:solidFill>
                    <a:prstClr val="black"/>
                  </a:solidFill>
                </a:rPr>
                <a:t>b</a:t>
              </a:r>
              <a:r>
                <a:rPr lang="en-US" b="1" dirty="0" smtClean="0">
                  <a:solidFill>
                    <a:prstClr val="black"/>
                  </a:solidFill>
                </a:rPr>
                <a:t>ank.se DS+RRSIG=?</a:t>
              </a:r>
              <a:endParaRPr lang="en-US" b="1" dirty="0">
                <a:solidFill>
                  <a:prstClr val="black"/>
                </a:solidFill>
              </a:endParaRPr>
            </a:p>
          </p:txBody>
        </p:sp>
      </p:grpSp>
      <p:grpSp>
        <p:nvGrpSpPr>
          <p:cNvPr id="120" name="Group 119"/>
          <p:cNvGrpSpPr/>
          <p:nvPr/>
        </p:nvGrpSpPr>
        <p:grpSpPr>
          <a:xfrm rot="10800000">
            <a:off x="5230834" y="1889065"/>
            <a:ext cx="1518043" cy="2687811"/>
            <a:chOff x="5257800" y="2151857"/>
            <a:chExt cx="1524000" cy="3880397"/>
          </a:xfrm>
        </p:grpSpPr>
        <p:cxnSp>
          <p:nvCxnSpPr>
            <p:cNvPr id="121" name="Straight Arrow Connector 120"/>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rot="14401664">
              <a:off x="3862563" y="3954031"/>
              <a:ext cx="3785665" cy="370781"/>
            </a:xfrm>
            <a:prstGeom prst="rect">
              <a:avLst/>
            </a:prstGeom>
          </p:spPr>
          <p:txBody>
            <a:bodyPr wrap="none">
              <a:spAutoFit/>
            </a:bodyPr>
            <a:lstStyle/>
            <a:p>
              <a:pPr lvl="0"/>
              <a:r>
                <a:rPr lang="en-US" b="1" dirty="0">
                  <a:solidFill>
                    <a:prstClr val="black"/>
                  </a:solidFill>
                </a:rPr>
                <a:t>b</a:t>
              </a:r>
              <a:r>
                <a:rPr lang="en-US" b="1" dirty="0" smtClean="0">
                  <a:solidFill>
                    <a:prstClr val="black"/>
                  </a:solidFill>
                </a:rPr>
                <a:t>ank.se DS+RRSIG=11324</a:t>
              </a:r>
              <a:endParaRPr lang="en-US" b="1" dirty="0">
                <a:solidFill>
                  <a:prstClr val="black"/>
                </a:solidFill>
              </a:endParaRPr>
            </a:p>
          </p:txBody>
        </p:sp>
      </p:grpSp>
      <p:grpSp>
        <p:nvGrpSpPr>
          <p:cNvPr id="123" name="Group 122"/>
          <p:cNvGrpSpPr/>
          <p:nvPr/>
        </p:nvGrpSpPr>
        <p:grpSpPr>
          <a:xfrm>
            <a:off x="5180027" y="1501059"/>
            <a:ext cx="1928092" cy="646331"/>
            <a:chOff x="5195845" y="1505526"/>
            <a:chExt cx="1928092" cy="646331"/>
          </a:xfrm>
        </p:grpSpPr>
        <p:cxnSp>
          <p:nvCxnSpPr>
            <p:cNvPr id="124" name="Straight Arrow Connector 123"/>
            <p:cNvCxnSpPr/>
            <p:nvPr/>
          </p:nvCxnSpPr>
          <p:spPr>
            <a:xfrm>
              <a:off x="5257800" y="2151857"/>
              <a:ext cx="180418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Rectangle 124"/>
            <p:cNvSpPr/>
            <p:nvPr/>
          </p:nvSpPr>
          <p:spPr>
            <a:xfrm>
              <a:off x="5195845" y="1505526"/>
              <a:ext cx="1928092" cy="646331"/>
            </a:xfrm>
            <a:prstGeom prst="rect">
              <a:avLst/>
            </a:prstGeom>
          </p:spPr>
          <p:txBody>
            <a:bodyPr wrap="none">
              <a:spAutoFit/>
            </a:bodyPr>
            <a:lstStyle/>
            <a:p>
              <a:pPr lvl="0"/>
              <a:r>
                <a:rPr lang="en-US" b="1" dirty="0" smtClean="0">
                  <a:solidFill>
                    <a:prstClr val="black"/>
                  </a:solidFill>
                </a:rPr>
                <a:t>bank.se DNSKEY+</a:t>
              </a:r>
            </a:p>
            <a:p>
              <a:pPr lvl="0"/>
              <a:r>
                <a:rPr lang="en-US" b="1" dirty="0" smtClean="0">
                  <a:solidFill>
                    <a:prstClr val="black"/>
                  </a:solidFill>
                </a:rPr>
                <a:t>RRSIG=?</a:t>
              </a:r>
              <a:endParaRPr lang="en-US" b="1" dirty="0">
                <a:solidFill>
                  <a:prstClr val="black"/>
                </a:solidFill>
              </a:endParaRPr>
            </a:p>
          </p:txBody>
        </p:sp>
      </p:grpSp>
      <p:grpSp>
        <p:nvGrpSpPr>
          <p:cNvPr id="126" name="Group 125"/>
          <p:cNvGrpSpPr/>
          <p:nvPr/>
        </p:nvGrpSpPr>
        <p:grpSpPr>
          <a:xfrm rot="10800000">
            <a:off x="5230834" y="2072372"/>
            <a:ext cx="1858201" cy="646331"/>
            <a:chOff x="5235155" y="1530872"/>
            <a:chExt cx="1858201" cy="646331"/>
          </a:xfrm>
        </p:grpSpPr>
        <p:cxnSp>
          <p:nvCxnSpPr>
            <p:cNvPr id="127" name="Straight Arrow Connector 126"/>
            <p:cNvCxnSpPr/>
            <p:nvPr/>
          </p:nvCxnSpPr>
          <p:spPr>
            <a:xfrm>
              <a:off x="5257800" y="2151857"/>
              <a:ext cx="180418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rot="10800000">
              <a:off x="5235155" y="1530872"/>
              <a:ext cx="1858201" cy="646331"/>
            </a:xfrm>
            <a:prstGeom prst="rect">
              <a:avLst/>
            </a:prstGeom>
          </p:spPr>
          <p:txBody>
            <a:bodyPr wrap="none">
              <a:spAutoFit/>
            </a:bodyPr>
            <a:lstStyle/>
            <a:p>
              <a:pPr lvl="0"/>
              <a:r>
                <a:rPr lang="en-US" b="1" dirty="0" smtClean="0">
                  <a:solidFill>
                    <a:prstClr val="black"/>
                  </a:solidFill>
                </a:rPr>
                <a:t>bank.se DNSKEY+</a:t>
              </a:r>
            </a:p>
            <a:p>
              <a:pPr lvl="0"/>
              <a:r>
                <a:rPr lang="en-US" b="1" dirty="0" smtClean="0">
                  <a:solidFill>
                    <a:prstClr val="black"/>
                  </a:solidFill>
                </a:rPr>
                <a:t>RRSIG=455536</a:t>
              </a:r>
            </a:p>
          </p:txBody>
        </p:sp>
      </p:grpSp>
      <p:grpSp>
        <p:nvGrpSpPr>
          <p:cNvPr id="129" name="Group 73"/>
          <p:cNvGrpSpPr>
            <a:grpSpLocks/>
          </p:cNvGrpSpPr>
          <p:nvPr/>
        </p:nvGrpSpPr>
        <p:grpSpPr bwMode="auto">
          <a:xfrm>
            <a:off x="859229" y="2667000"/>
            <a:ext cx="5791200" cy="338138"/>
            <a:chOff x="838200" y="2514600"/>
            <a:chExt cx="5791200" cy="338554"/>
          </a:xfrm>
        </p:grpSpPr>
        <p:sp>
          <p:nvSpPr>
            <p:cNvPr id="130" name="TextBox 21"/>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131" name="Straight Arrow Connector 13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32" name="Group 74"/>
          <p:cNvGrpSpPr>
            <a:grpSpLocks/>
          </p:cNvGrpSpPr>
          <p:nvPr/>
        </p:nvGrpSpPr>
        <p:grpSpPr bwMode="auto">
          <a:xfrm>
            <a:off x="850423" y="2912269"/>
            <a:ext cx="5791200" cy="338138"/>
            <a:chOff x="838200" y="2743200"/>
            <a:chExt cx="5791200" cy="338554"/>
          </a:xfrm>
        </p:grpSpPr>
        <p:cxnSp>
          <p:nvCxnSpPr>
            <p:cNvPr id="133" name="Straight Arrow Connector 132"/>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34" name="TextBox 62"/>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grpSp>
        <p:nvGrpSpPr>
          <p:cNvPr id="135" name="Group 75"/>
          <p:cNvGrpSpPr>
            <a:grpSpLocks/>
          </p:cNvGrpSpPr>
          <p:nvPr/>
        </p:nvGrpSpPr>
        <p:grpSpPr bwMode="auto">
          <a:xfrm>
            <a:off x="609600" y="3124200"/>
            <a:ext cx="6019800" cy="338138"/>
            <a:chOff x="609600" y="3124200"/>
            <a:chExt cx="6019800" cy="338554"/>
          </a:xfrm>
        </p:grpSpPr>
        <p:sp>
          <p:nvSpPr>
            <p:cNvPr id="136" name="TextBox 28"/>
            <p:cNvSpPr txBox="1">
              <a:spLocks noChangeArrowheads="1"/>
            </p:cNvSpPr>
            <p:nvPr/>
          </p:nvSpPr>
          <p:spPr bwMode="auto">
            <a:xfrm>
              <a:off x="6096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137" name="Straight Arrow Connector 136"/>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38" name="Group 76"/>
          <p:cNvGrpSpPr>
            <a:grpSpLocks/>
          </p:cNvGrpSpPr>
          <p:nvPr/>
        </p:nvGrpSpPr>
        <p:grpSpPr bwMode="auto">
          <a:xfrm>
            <a:off x="1447800" y="3352800"/>
            <a:ext cx="5181600" cy="338138"/>
            <a:chOff x="1447800" y="3352800"/>
            <a:chExt cx="5181600" cy="338554"/>
          </a:xfrm>
        </p:grpSpPr>
        <p:cxnSp>
          <p:nvCxnSpPr>
            <p:cNvPr id="139" name="Straight Arrow Connector 138"/>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40" name="TextBox 31"/>
            <p:cNvSpPr txBox="1">
              <a:spLocks noChangeArrowheads="1"/>
            </p:cNvSpPr>
            <p:nvPr/>
          </p:nvSpPr>
          <p:spPr bwMode="auto">
            <a:xfrm>
              <a:off x="1447800" y="3352800"/>
              <a:ext cx="1524000" cy="338554"/>
            </a:xfrm>
            <a:prstGeom prst="rect">
              <a:avLst/>
            </a:prstGeom>
            <a:noFill/>
            <a:ln w="9525">
              <a:noFill/>
              <a:miter lim="800000"/>
              <a:headEnd/>
              <a:tailEnd/>
            </a:ln>
          </p:spPr>
          <p:txBody>
            <a:bodyPr>
              <a:spAutoFit/>
            </a:bodyPr>
            <a:lstStyle/>
            <a:p>
              <a:r>
                <a:rPr lang="en-US" sz="1600" b="1">
                  <a:latin typeface="Lucida Sans Unicode" pitchFamily="34" charset="0"/>
                </a:rPr>
                <a:t>Account Data</a:t>
              </a:r>
            </a:p>
          </p:txBody>
        </p:sp>
      </p:grpSp>
    </p:spTree>
    <p:extLst>
      <p:ext uri="{BB962C8B-B14F-4D97-AF65-F5344CB8AC3E}">
        <p14:creationId xmlns:p14="http://schemas.microsoft.com/office/powerpoint/2010/main" val="392059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additive="base">
                                        <p:cTn id="24" dur="500" fill="hold"/>
                                        <p:tgtEl>
                                          <p:spTgt spid="49"/>
                                        </p:tgtEl>
                                        <p:attrNameLst>
                                          <p:attrName>ppt_x</p:attrName>
                                        </p:attrNameLst>
                                      </p:cBhvr>
                                      <p:tavLst>
                                        <p:tav tm="0">
                                          <p:val>
                                            <p:strVal val="#ppt_x"/>
                                          </p:val>
                                        </p:tav>
                                        <p:tav tm="100000">
                                          <p:val>
                                            <p:strVal val="#ppt_x"/>
                                          </p:val>
                                        </p:tav>
                                      </p:tavLst>
                                    </p:anim>
                                    <p:anim calcmode="lin" valueType="num">
                                      <p:cBhvr additive="base">
                                        <p:cTn id="25"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49"/>
                                        </p:tgtEl>
                                      </p:cBhvr>
                                    </p:animEffect>
                                    <p:set>
                                      <p:cBhvr>
                                        <p:cTn id="30" dur="1" fill="hold">
                                          <p:stCondLst>
                                            <p:cond delay="499"/>
                                          </p:stCondLst>
                                        </p:cTn>
                                        <p:tgtEl>
                                          <p:spTgt spid="4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500" fill="hold"/>
                                        <p:tgtEl>
                                          <p:spTgt spid="53"/>
                                        </p:tgtEl>
                                        <p:attrNameLst>
                                          <p:attrName>ppt_x</p:attrName>
                                        </p:attrNameLst>
                                      </p:cBhvr>
                                      <p:tavLst>
                                        <p:tav tm="0">
                                          <p:val>
                                            <p:strVal val="#ppt_x"/>
                                          </p:val>
                                        </p:tav>
                                        <p:tav tm="100000">
                                          <p:val>
                                            <p:strVal val="#ppt_x"/>
                                          </p:val>
                                        </p:tav>
                                      </p:tavLst>
                                    </p:anim>
                                    <p:anim calcmode="lin" valueType="num">
                                      <p:cBhvr additive="base">
                                        <p:cTn id="36"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53"/>
                                        </p:tgtEl>
                                      </p:cBhvr>
                                    </p:animEffect>
                                    <p:set>
                                      <p:cBhvr>
                                        <p:cTn id="41" dur="1" fill="hold">
                                          <p:stCondLst>
                                            <p:cond delay="499"/>
                                          </p:stCondLst>
                                        </p:cTn>
                                        <p:tgtEl>
                                          <p:spTgt spid="5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additive="base">
                                        <p:cTn id="46" dur="500" fill="hold"/>
                                        <p:tgtEl>
                                          <p:spTgt spid="65"/>
                                        </p:tgtEl>
                                        <p:attrNameLst>
                                          <p:attrName>ppt_x</p:attrName>
                                        </p:attrNameLst>
                                      </p:cBhvr>
                                      <p:tavLst>
                                        <p:tav tm="0">
                                          <p:val>
                                            <p:strVal val="#ppt_x"/>
                                          </p:val>
                                        </p:tav>
                                        <p:tav tm="100000">
                                          <p:val>
                                            <p:strVal val="#ppt_x"/>
                                          </p:val>
                                        </p:tav>
                                      </p:tavLst>
                                    </p:anim>
                                    <p:anim calcmode="lin" valueType="num">
                                      <p:cBhvr additive="base">
                                        <p:cTn id="47"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65"/>
                                        </p:tgtEl>
                                      </p:cBhvr>
                                    </p:animEffect>
                                    <p:set>
                                      <p:cBhvr>
                                        <p:cTn id="52" dur="1" fill="hold">
                                          <p:stCondLst>
                                            <p:cond delay="499"/>
                                          </p:stCondLst>
                                        </p:cTn>
                                        <p:tgtEl>
                                          <p:spTgt spid="6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21"/>
                                        </p:tgtEl>
                                      </p:cBhvr>
                                    </p:animEffect>
                                    <p:set>
                                      <p:cBhvr>
                                        <p:cTn id="63" dur="1" fill="hold">
                                          <p:stCondLst>
                                            <p:cond delay="499"/>
                                          </p:stCondLst>
                                        </p:cTn>
                                        <p:tgtEl>
                                          <p:spTgt spid="21"/>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84"/>
                                        </p:tgtEl>
                                        <p:attrNameLst>
                                          <p:attrName>style.visibility</p:attrName>
                                        </p:attrNameLst>
                                      </p:cBhvr>
                                      <p:to>
                                        <p:strVal val="visible"/>
                                      </p:to>
                                    </p:set>
                                    <p:anim calcmode="lin" valueType="num">
                                      <p:cBhvr additive="base">
                                        <p:cTn id="68" dur="500" fill="hold"/>
                                        <p:tgtEl>
                                          <p:spTgt spid="84"/>
                                        </p:tgtEl>
                                        <p:attrNameLst>
                                          <p:attrName>ppt_x</p:attrName>
                                        </p:attrNameLst>
                                      </p:cBhvr>
                                      <p:tavLst>
                                        <p:tav tm="0">
                                          <p:val>
                                            <p:strVal val="#ppt_x"/>
                                          </p:val>
                                        </p:tav>
                                        <p:tav tm="100000">
                                          <p:val>
                                            <p:strVal val="#ppt_x"/>
                                          </p:val>
                                        </p:tav>
                                      </p:tavLst>
                                    </p:anim>
                                    <p:anim calcmode="lin" valueType="num">
                                      <p:cBhvr additive="base">
                                        <p:cTn id="69"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84"/>
                                        </p:tgtEl>
                                      </p:cBhvr>
                                    </p:animEffect>
                                    <p:set>
                                      <p:cBhvr>
                                        <p:cTn id="74" dur="1" fill="hold">
                                          <p:stCondLst>
                                            <p:cond delay="499"/>
                                          </p:stCondLst>
                                        </p:cTn>
                                        <p:tgtEl>
                                          <p:spTgt spid="8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99"/>
                                        </p:tgtEl>
                                        <p:attrNameLst>
                                          <p:attrName>style.visibility</p:attrName>
                                        </p:attrNameLst>
                                      </p:cBhvr>
                                      <p:to>
                                        <p:strVal val="visible"/>
                                      </p:to>
                                    </p:set>
                                    <p:anim calcmode="lin" valueType="num">
                                      <p:cBhvr additive="base">
                                        <p:cTn id="79" dur="500" fill="hold"/>
                                        <p:tgtEl>
                                          <p:spTgt spid="99"/>
                                        </p:tgtEl>
                                        <p:attrNameLst>
                                          <p:attrName>ppt_x</p:attrName>
                                        </p:attrNameLst>
                                      </p:cBhvr>
                                      <p:tavLst>
                                        <p:tav tm="0">
                                          <p:val>
                                            <p:strVal val="#ppt_x"/>
                                          </p:val>
                                        </p:tav>
                                        <p:tav tm="100000">
                                          <p:val>
                                            <p:strVal val="#ppt_x"/>
                                          </p:val>
                                        </p:tav>
                                      </p:tavLst>
                                    </p:anim>
                                    <p:anim calcmode="lin" valueType="num">
                                      <p:cBhvr additive="base">
                                        <p:cTn id="80"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99"/>
                                        </p:tgtEl>
                                      </p:cBhvr>
                                    </p:animEffect>
                                    <p:set>
                                      <p:cBhvr>
                                        <p:cTn id="85" dur="1" fill="hold">
                                          <p:stCondLst>
                                            <p:cond delay="499"/>
                                          </p:stCondLst>
                                        </p:cTn>
                                        <p:tgtEl>
                                          <p:spTgt spid="99"/>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102"/>
                                        </p:tgtEl>
                                        <p:attrNameLst>
                                          <p:attrName>style.visibility</p:attrName>
                                        </p:attrNameLst>
                                      </p:cBhvr>
                                      <p:to>
                                        <p:strVal val="visible"/>
                                      </p:to>
                                    </p:set>
                                    <p:anim calcmode="lin" valueType="num">
                                      <p:cBhvr additive="base">
                                        <p:cTn id="90" dur="500" fill="hold"/>
                                        <p:tgtEl>
                                          <p:spTgt spid="102"/>
                                        </p:tgtEl>
                                        <p:attrNameLst>
                                          <p:attrName>ppt_x</p:attrName>
                                        </p:attrNameLst>
                                      </p:cBhvr>
                                      <p:tavLst>
                                        <p:tav tm="0">
                                          <p:val>
                                            <p:strVal val="#ppt_x"/>
                                          </p:val>
                                        </p:tav>
                                        <p:tav tm="100000">
                                          <p:val>
                                            <p:strVal val="#ppt_x"/>
                                          </p:val>
                                        </p:tav>
                                      </p:tavLst>
                                    </p:anim>
                                    <p:anim calcmode="lin" valueType="num">
                                      <p:cBhvr additive="base">
                                        <p:cTn id="91"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102"/>
                                        </p:tgtEl>
                                      </p:cBhvr>
                                    </p:animEffect>
                                    <p:set>
                                      <p:cBhvr>
                                        <p:cTn id="96" dur="1" fill="hold">
                                          <p:stCondLst>
                                            <p:cond delay="499"/>
                                          </p:stCondLst>
                                        </p:cTn>
                                        <p:tgtEl>
                                          <p:spTgt spid="102"/>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105"/>
                                        </p:tgtEl>
                                        <p:attrNameLst>
                                          <p:attrName>style.visibility</p:attrName>
                                        </p:attrNameLst>
                                      </p:cBhvr>
                                      <p:to>
                                        <p:strVal val="visible"/>
                                      </p:to>
                                    </p:set>
                                    <p:anim calcmode="lin" valueType="num">
                                      <p:cBhvr additive="base">
                                        <p:cTn id="101" dur="500" fill="hold"/>
                                        <p:tgtEl>
                                          <p:spTgt spid="105"/>
                                        </p:tgtEl>
                                        <p:attrNameLst>
                                          <p:attrName>ppt_x</p:attrName>
                                        </p:attrNameLst>
                                      </p:cBhvr>
                                      <p:tavLst>
                                        <p:tav tm="0">
                                          <p:val>
                                            <p:strVal val="#ppt_x"/>
                                          </p:val>
                                        </p:tav>
                                        <p:tav tm="100000">
                                          <p:val>
                                            <p:strVal val="#ppt_x"/>
                                          </p:val>
                                        </p:tav>
                                      </p:tavLst>
                                    </p:anim>
                                    <p:anim calcmode="lin" valueType="num">
                                      <p:cBhvr additive="base">
                                        <p:cTn id="102"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105"/>
                                        </p:tgtEl>
                                      </p:cBhvr>
                                    </p:animEffect>
                                    <p:set>
                                      <p:cBhvr>
                                        <p:cTn id="107" dur="1" fill="hold">
                                          <p:stCondLst>
                                            <p:cond delay="499"/>
                                          </p:stCondLst>
                                        </p:cTn>
                                        <p:tgtEl>
                                          <p:spTgt spid="105"/>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108"/>
                                        </p:tgtEl>
                                        <p:attrNameLst>
                                          <p:attrName>style.visibility</p:attrName>
                                        </p:attrNameLst>
                                      </p:cBhvr>
                                      <p:to>
                                        <p:strVal val="visible"/>
                                      </p:to>
                                    </p:set>
                                    <p:anim calcmode="lin" valueType="num">
                                      <p:cBhvr additive="base">
                                        <p:cTn id="112" dur="500" fill="hold"/>
                                        <p:tgtEl>
                                          <p:spTgt spid="108"/>
                                        </p:tgtEl>
                                        <p:attrNameLst>
                                          <p:attrName>ppt_x</p:attrName>
                                        </p:attrNameLst>
                                      </p:cBhvr>
                                      <p:tavLst>
                                        <p:tav tm="0">
                                          <p:val>
                                            <p:strVal val="#ppt_x"/>
                                          </p:val>
                                        </p:tav>
                                        <p:tav tm="100000">
                                          <p:val>
                                            <p:strVal val="#ppt_x"/>
                                          </p:val>
                                        </p:tav>
                                      </p:tavLst>
                                    </p:anim>
                                    <p:anim calcmode="lin" valueType="num">
                                      <p:cBhvr additive="base">
                                        <p:cTn id="113"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nodeType="clickEffect">
                                  <p:stCondLst>
                                    <p:cond delay="0"/>
                                  </p:stCondLst>
                                  <p:childTnLst>
                                    <p:animEffect transition="out" filter="fade">
                                      <p:cBhvr>
                                        <p:cTn id="117" dur="500"/>
                                        <p:tgtEl>
                                          <p:spTgt spid="108"/>
                                        </p:tgtEl>
                                      </p:cBhvr>
                                    </p:animEffect>
                                    <p:set>
                                      <p:cBhvr>
                                        <p:cTn id="118" dur="1" fill="hold">
                                          <p:stCondLst>
                                            <p:cond delay="499"/>
                                          </p:stCondLst>
                                        </p:cTn>
                                        <p:tgtEl>
                                          <p:spTgt spid="108"/>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nodeType="clickEffect">
                                  <p:stCondLst>
                                    <p:cond delay="0"/>
                                  </p:stCondLst>
                                  <p:childTnLst>
                                    <p:set>
                                      <p:cBhvr>
                                        <p:cTn id="122" dur="1" fill="hold">
                                          <p:stCondLst>
                                            <p:cond delay="0"/>
                                          </p:stCondLst>
                                        </p:cTn>
                                        <p:tgtEl>
                                          <p:spTgt spid="111"/>
                                        </p:tgtEl>
                                        <p:attrNameLst>
                                          <p:attrName>style.visibility</p:attrName>
                                        </p:attrNameLst>
                                      </p:cBhvr>
                                      <p:to>
                                        <p:strVal val="visible"/>
                                      </p:to>
                                    </p:set>
                                    <p:anim calcmode="lin" valueType="num">
                                      <p:cBhvr additive="base">
                                        <p:cTn id="123" dur="500" fill="hold"/>
                                        <p:tgtEl>
                                          <p:spTgt spid="111"/>
                                        </p:tgtEl>
                                        <p:attrNameLst>
                                          <p:attrName>ppt_x</p:attrName>
                                        </p:attrNameLst>
                                      </p:cBhvr>
                                      <p:tavLst>
                                        <p:tav tm="0">
                                          <p:val>
                                            <p:strVal val="#ppt_x"/>
                                          </p:val>
                                        </p:tav>
                                        <p:tav tm="100000">
                                          <p:val>
                                            <p:strVal val="#ppt_x"/>
                                          </p:val>
                                        </p:tav>
                                      </p:tavLst>
                                    </p:anim>
                                    <p:anim calcmode="lin" valueType="num">
                                      <p:cBhvr additive="base">
                                        <p:cTn id="124"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nodeType="clickEffect">
                                  <p:stCondLst>
                                    <p:cond delay="0"/>
                                  </p:stCondLst>
                                  <p:childTnLst>
                                    <p:animEffect transition="out" filter="fade">
                                      <p:cBhvr>
                                        <p:cTn id="128" dur="500"/>
                                        <p:tgtEl>
                                          <p:spTgt spid="111"/>
                                        </p:tgtEl>
                                      </p:cBhvr>
                                    </p:animEffect>
                                    <p:set>
                                      <p:cBhvr>
                                        <p:cTn id="129" dur="1" fill="hold">
                                          <p:stCondLst>
                                            <p:cond delay="499"/>
                                          </p:stCondLst>
                                        </p:cTn>
                                        <p:tgtEl>
                                          <p:spTgt spid="111"/>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nodeType="click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additive="base">
                                        <p:cTn id="134" dur="500" fill="hold"/>
                                        <p:tgtEl>
                                          <p:spTgt spid="114"/>
                                        </p:tgtEl>
                                        <p:attrNameLst>
                                          <p:attrName>ppt_x</p:attrName>
                                        </p:attrNameLst>
                                      </p:cBhvr>
                                      <p:tavLst>
                                        <p:tav tm="0">
                                          <p:val>
                                            <p:strVal val="#ppt_x"/>
                                          </p:val>
                                        </p:tav>
                                        <p:tav tm="100000">
                                          <p:val>
                                            <p:strVal val="#ppt_x"/>
                                          </p:val>
                                        </p:tav>
                                      </p:tavLst>
                                    </p:anim>
                                    <p:anim calcmode="lin" valueType="num">
                                      <p:cBhvr additive="base">
                                        <p:cTn id="135"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nodeType="clickEffect">
                                  <p:stCondLst>
                                    <p:cond delay="0"/>
                                  </p:stCondLst>
                                  <p:childTnLst>
                                    <p:animEffect transition="out" filter="fade">
                                      <p:cBhvr>
                                        <p:cTn id="139" dur="500"/>
                                        <p:tgtEl>
                                          <p:spTgt spid="114"/>
                                        </p:tgtEl>
                                      </p:cBhvr>
                                    </p:animEffect>
                                    <p:set>
                                      <p:cBhvr>
                                        <p:cTn id="140" dur="1" fill="hold">
                                          <p:stCondLst>
                                            <p:cond delay="499"/>
                                          </p:stCondLst>
                                        </p:cTn>
                                        <p:tgtEl>
                                          <p:spTgt spid="114"/>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117"/>
                                        </p:tgtEl>
                                        <p:attrNameLst>
                                          <p:attrName>style.visibility</p:attrName>
                                        </p:attrNameLst>
                                      </p:cBhvr>
                                      <p:to>
                                        <p:strVal val="visible"/>
                                      </p:to>
                                    </p:set>
                                    <p:anim calcmode="lin" valueType="num">
                                      <p:cBhvr additive="base">
                                        <p:cTn id="145" dur="500" fill="hold"/>
                                        <p:tgtEl>
                                          <p:spTgt spid="117"/>
                                        </p:tgtEl>
                                        <p:attrNameLst>
                                          <p:attrName>ppt_x</p:attrName>
                                        </p:attrNameLst>
                                      </p:cBhvr>
                                      <p:tavLst>
                                        <p:tav tm="0">
                                          <p:val>
                                            <p:strVal val="#ppt_x"/>
                                          </p:val>
                                        </p:tav>
                                        <p:tav tm="100000">
                                          <p:val>
                                            <p:strVal val="#ppt_x"/>
                                          </p:val>
                                        </p:tav>
                                      </p:tavLst>
                                    </p:anim>
                                    <p:anim calcmode="lin" valueType="num">
                                      <p:cBhvr additive="base">
                                        <p:cTn id="146"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nodeType="clickEffect">
                                  <p:stCondLst>
                                    <p:cond delay="0"/>
                                  </p:stCondLst>
                                  <p:childTnLst>
                                    <p:animEffect transition="out" filter="fade">
                                      <p:cBhvr>
                                        <p:cTn id="150" dur="500"/>
                                        <p:tgtEl>
                                          <p:spTgt spid="117"/>
                                        </p:tgtEl>
                                      </p:cBhvr>
                                    </p:animEffect>
                                    <p:set>
                                      <p:cBhvr>
                                        <p:cTn id="151" dur="1" fill="hold">
                                          <p:stCondLst>
                                            <p:cond delay="499"/>
                                          </p:stCondLst>
                                        </p:cTn>
                                        <p:tgtEl>
                                          <p:spTgt spid="117"/>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2" presetClass="entr" presetSubtype="4" fill="hold" nodeType="clickEffect">
                                  <p:stCondLst>
                                    <p:cond delay="0"/>
                                  </p:stCondLst>
                                  <p:childTnLst>
                                    <p:set>
                                      <p:cBhvr>
                                        <p:cTn id="155" dur="1" fill="hold">
                                          <p:stCondLst>
                                            <p:cond delay="0"/>
                                          </p:stCondLst>
                                        </p:cTn>
                                        <p:tgtEl>
                                          <p:spTgt spid="120"/>
                                        </p:tgtEl>
                                        <p:attrNameLst>
                                          <p:attrName>style.visibility</p:attrName>
                                        </p:attrNameLst>
                                      </p:cBhvr>
                                      <p:to>
                                        <p:strVal val="visible"/>
                                      </p:to>
                                    </p:set>
                                    <p:anim calcmode="lin" valueType="num">
                                      <p:cBhvr additive="base">
                                        <p:cTn id="156" dur="500" fill="hold"/>
                                        <p:tgtEl>
                                          <p:spTgt spid="120"/>
                                        </p:tgtEl>
                                        <p:attrNameLst>
                                          <p:attrName>ppt_x</p:attrName>
                                        </p:attrNameLst>
                                      </p:cBhvr>
                                      <p:tavLst>
                                        <p:tav tm="0">
                                          <p:val>
                                            <p:strVal val="#ppt_x"/>
                                          </p:val>
                                        </p:tav>
                                        <p:tav tm="100000">
                                          <p:val>
                                            <p:strVal val="#ppt_x"/>
                                          </p:val>
                                        </p:tav>
                                      </p:tavLst>
                                    </p:anim>
                                    <p:anim calcmode="lin" valueType="num">
                                      <p:cBhvr additive="base">
                                        <p:cTn id="157"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10" presetClass="exit" presetSubtype="0" fill="hold" nodeType="clickEffect">
                                  <p:stCondLst>
                                    <p:cond delay="0"/>
                                  </p:stCondLst>
                                  <p:childTnLst>
                                    <p:animEffect transition="out" filter="fade">
                                      <p:cBhvr>
                                        <p:cTn id="161" dur="500"/>
                                        <p:tgtEl>
                                          <p:spTgt spid="120"/>
                                        </p:tgtEl>
                                      </p:cBhvr>
                                    </p:animEffect>
                                    <p:set>
                                      <p:cBhvr>
                                        <p:cTn id="162" dur="1" fill="hold">
                                          <p:stCondLst>
                                            <p:cond delay="499"/>
                                          </p:stCondLst>
                                        </p:cTn>
                                        <p:tgtEl>
                                          <p:spTgt spid="120"/>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2" presetClass="entr" presetSubtype="4" fill="hold" nodeType="clickEffect">
                                  <p:stCondLst>
                                    <p:cond delay="0"/>
                                  </p:stCondLst>
                                  <p:childTnLst>
                                    <p:set>
                                      <p:cBhvr>
                                        <p:cTn id="166" dur="1" fill="hold">
                                          <p:stCondLst>
                                            <p:cond delay="0"/>
                                          </p:stCondLst>
                                        </p:cTn>
                                        <p:tgtEl>
                                          <p:spTgt spid="123"/>
                                        </p:tgtEl>
                                        <p:attrNameLst>
                                          <p:attrName>style.visibility</p:attrName>
                                        </p:attrNameLst>
                                      </p:cBhvr>
                                      <p:to>
                                        <p:strVal val="visible"/>
                                      </p:to>
                                    </p:set>
                                    <p:anim calcmode="lin" valueType="num">
                                      <p:cBhvr additive="base">
                                        <p:cTn id="167" dur="500" fill="hold"/>
                                        <p:tgtEl>
                                          <p:spTgt spid="123"/>
                                        </p:tgtEl>
                                        <p:attrNameLst>
                                          <p:attrName>ppt_x</p:attrName>
                                        </p:attrNameLst>
                                      </p:cBhvr>
                                      <p:tavLst>
                                        <p:tav tm="0">
                                          <p:val>
                                            <p:strVal val="#ppt_x"/>
                                          </p:val>
                                        </p:tav>
                                        <p:tav tm="100000">
                                          <p:val>
                                            <p:strVal val="#ppt_x"/>
                                          </p:val>
                                        </p:tav>
                                      </p:tavLst>
                                    </p:anim>
                                    <p:anim calcmode="lin" valueType="num">
                                      <p:cBhvr additive="base">
                                        <p:cTn id="168"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10" presetClass="exit" presetSubtype="0" fill="hold" nodeType="clickEffect">
                                  <p:stCondLst>
                                    <p:cond delay="0"/>
                                  </p:stCondLst>
                                  <p:childTnLst>
                                    <p:animEffect transition="out" filter="fade">
                                      <p:cBhvr>
                                        <p:cTn id="172" dur="500"/>
                                        <p:tgtEl>
                                          <p:spTgt spid="123"/>
                                        </p:tgtEl>
                                      </p:cBhvr>
                                    </p:animEffect>
                                    <p:set>
                                      <p:cBhvr>
                                        <p:cTn id="173" dur="1" fill="hold">
                                          <p:stCondLst>
                                            <p:cond delay="499"/>
                                          </p:stCondLst>
                                        </p:cTn>
                                        <p:tgtEl>
                                          <p:spTgt spid="123"/>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2" presetClass="entr" presetSubtype="4" fill="hold" nodeType="clickEffect">
                                  <p:stCondLst>
                                    <p:cond delay="0"/>
                                  </p:stCondLst>
                                  <p:childTnLst>
                                    <p:set>
                                      <p:cBhvr>
                                        <p:cTn id="177" dur="1" fill="hold">
                                          <p:stCondLst>
                                            <p:cond delay="0"/>
                                          </p:stCondLst>
                                        </p:cTn>
                                        <p:tgtEl>
                                          <p:spTgt spid="126"/>
                                        </p:tgtEl>
                                        <p:attrNameLst>
                                          <p:attrName>style.visibility</p:attrName>
                                        </p:attrNameLst>
                                      </p:cBhvr>
                                      <p:to>
                                        <p:strVal val="visible"/>
                                      </p:to>
                                    </p:set>
                                    <p:anim calcmode="lin" valueType="num">
                                      <p:cBhvr additive="base">
                                        <p:cTn id="178" dur="500" fill="hold"/>
                                        <p:tgtEl>
                                          <p:spTgt spid="126"/>
                                        </p:tgtEl>
                                        <p:attrNameLst>
                                          <p:attrName>ppt_x</p:attrName>
                                        </p:attrNameLst>
                                      </p:cBhvr>
                                      <p:tavLst>
                                        <p:tav tm="0">
                                          <p:val>
                                            <p:strVal val="#ppt_x"/>
                                          </p:val>
                                        </p:tav>
                                        <p:tav tm="100000">
                                          <p:val>
                                            <p:strVal val="#ppt_x"/>
                                          </p:val>
                                        </p:tav>
                                      </p:tavLst>
                                    </p:anim>
                                    <p:anim calcmode="lin" valueType="num">
                                      <p:cBhvr additive="base">
                                        <p:cTn id="179"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nodeType="clickEffect">
                                  <p:stCondLst>
                                    <p:cond delay="0"/>
                                  </p:stCondLst>
                                  <p:childTnLst>
                                    <p:animEffect transition="out" filter="fade">
                                      <p:cBhvr>
                                        <p:cTn id="183" dur="500"/>
                                        <p:tgtEl>
                                          <p:spTgt spid="126"/>
                                        </p:tgtEl>
                                      </p:cBhvr>
                                    </p:animEffect>
                                    <p:set>
                                      <p:cBhvr>
                                        <p:cTn id="184" dur="1" fill="hold">
                                          <p:stCondLst>
                                            <p:cond delay="499"/>
                                          </p:stCondLst>
                                        </p:cTn>
                                        <p:tgtEl>
                                          <p:spTgt spid="126"/>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2" presetClass="entr" presetSubtype="4" fill="hold" nodeType="clickEffect">
                                  <p:stCondLst>
                                    <p:cond delay="0"/>
                                  </p:stCondLst>
                                  <p:childTnLst>
                                    <p:set>
                                      <p:cBhvr>
                                        <p:cTn id="188" dur="1" fill="hold">
                                          <p:stCondLst>
                                            <p:cond delay="0"/>
                                          </p:stCondLst>
                                        </p:cTn>
                                        <p:tgtEl>
                                          <p:spTgt spid="9"/>
                                        </p:tgtEl>
                                        <p:attrNameLst>
                                          <p:attrName>style.visibility</p:attrName>
                                        </p:attrNameLst>
                                      </p:cBhvr>
                                      <p:to>
                                        <p:strVal val="visible"/>
                                      </p:to>
                                    </p:set>
                                    <p:anim calcmode="lin" valueType="num">
                                      <p:cBhvr additive="base">
                                        <p:cTn id="189" dur="500" fill="hold"/>
                                        <p:tgtEl>
                                          <p:spTgt spid="9"/>
                                        </p:tgtEl>
                                        <p:attrNameLst>
                                          <p:attrName>ppt_x</p:attrName>
                                        </p:attrNameLst>
                                      </p:cBhvr>
                                      <p:tavLst>
                                        <p:tav tm="0">
                                          <p:val>
                                            <p:strVal val="#ppt_x"/>
                                          </p:val>
                                        </p:tav>
                                        <p:tav tm="100000">
                                          <p:val>
                                            <p:strVal val="#ppt_x"/>
                                          </p:val>
                                        </p:tav>
                                      </p:tavLst>
                                    </p:anim>
                                    <p:anim calcmode="lin" valueType="num">
                                      <p:cBhvr additive="base">
                                        <p:cTn id="19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2" presetClass="entr" presetSubtype="4" fill="hold" nodeType="clickEffect">
                                  <p:stCondLst>
                                    <p:cond delay="0"/>
                                  </p:stCondLst>
                                  <p:childTnLst>
                                    <p:set>
                                      <p:cBhvr>
                                        <p:cTn id="194" dur="1" fill="hold">
                                          <p:stCondLst>
                                            <p:cond delay="0"/>
                                          </p:stCondLst>
                                        </p:cTn>
                                        <p:tgtEl>
                                          <p:spTgt spid="129"/>
                                        </p:tgtEl>
                                        <p:attrNameLst>
                                          <p:attrName>style.visibility</p:attrName>
                                        </p:attrNameLst>
                                      </p:cBhvr>
                                      <p:to>
                                        <p:strVal val="visible"/>
                                      </p:to>
                                    </p:set>
                                    <p:anim calcmode="lin" valueType="num">
                                      <p:cBhvr additive="base">
                                        <p:cTn id="195" dur="500" fill="hold"/>
                                        <p:tgtEl>
                                          <p:spTgt spid="129"/>
                                        </p:tgtEl>
                                        <p:attrNameLst>
                                          <p:attrName>ppt_x</p:attrName>
                                        </p:attrNameLst>
                                      </p:cBhvr>
                                      <p:tavLst>
                                        <p:tav tm="0">
                                          <p:val>
                                            <p:strVal val="#ppt_x"/>
                                          </p:val>
                                        </p:tav>
                                        <p:tav tm="100000">
                                          <p:val>
                                            <p:strVal val="#ppt_x"/>
                                          </p:val>
                                        </p:tav>
                                      </p:tavLst>
                                    </p:anim>
                                    <p:anim calcmode="lin" valueType="num">
                                      <p:cBhvr additive="base">
                                        <p:cTn id="196" dur="500" fill="hold"/>
                                        <p:tgtEl>
                                          <p:spTgt spid="129"/>
                                        </p:tgtEl>
                                        <p:attrNameLst>
                                          <p:attrName>ppt_y</p:attrName>
                                        </p:attrNameLst>
                                      </p:cBhvr>
                                      <p:tavLst>
                                        <p:tav tm="0">
                                          <p:val>
                                            <p:strVal val="1+#ppt_h/2"/>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2" presetClass="entr" presetSubtype="4" fill="hold" nodeType="clickEffect">
                                  <p:stCondLst>
                                    <p:cond delay="0"/>
                                  </p:stCondLst>
                                  <p:childTnLst>
                                    <p:set>
                                      <p:cBhvr>
                                        <p:cTn id="200" dur="1" fill="hold">
                                          <p:stCondLst>
                                            <p:cond delay="0"/>
                                          </p:stCondLst>
                                        </p:cTn>
                                        <p:tgtEl>
                                          <p:spTgt spid="132"/>
                                        </p:tgtEl>
                                        <p:attrNameLst>
                                          <p:attrName>style.visibility</p:attrName>
                                        </p:attrNameLst>
                                      </p:cBhvr>
                                      <p:to>
                                        <p:strVal val="visible"/>
                                      </p:to>
                                    </p:set>
                                    <p:anim calcmode="lin" valueType="num">
                                      <p:cBhvr additive="base">
                                        <p:cTn id="201" dur="500" fill="hold"/>
                                        <p:tgtEl>
                                          <p:spTgt spid="132"/>
                                        </p:tgtEl>
                                        <p:attrNameLst>
                                          <p:attrName>ppt_x</p:attrName>
                                        </p:attrNameLst>
                                      </p:cBhvr>
                                      <p:tavLst>
                                        <p:tav tm="0">
                                          <p:val>
                                            <p:strVal val="#ppt_x"/>
                                          </p:val>
                                        </p:tav>
                                        <p:tav tm="100000">
                                          <p:val>
                                            <p:strVal val="#ppt_x"/>
                                          </p:val>
                                        </p:tav>
                                      </p:tavLst>
                                    </p:anim>
                                    <p:anim calcmode="lin" valueType="num">
                                      <p:cBhvr additive="base">
                                        <p:cTn id="202"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2" presetClass="entr" presetSubtype="4" fill="hold" nodeType="clickEffect">
                                  <p:stCondLst>
                                    <p:cond delay="0"/>
                                  </p:stCondLst>
                                  <p:childTnLst>
                                    <p:set>
                                      <p:cBhvr>
                                        <p:cTn id="206" dur="1" fill="hold">
                                          <p:stCondLst>
                                            <p:cond delay="0"/>
                                          </p:stCondLst>
                                        </p:cTn>
                                        <p:tgtEl>
                                          <p:spTgt spid="135"/>
                                        </p:tgtEl>
                                        <p:attrNameLst>
                                          <p:attrName>style.visibility</p:attrName>
                                        </p:attrNameLst>
                                      </p:cBhvr>
                                      <p:to>
                                        <p:strVal val="visible"/>
                                      </p:to>
                                    </p:set>
                                    <p:anim calcmode="lin" valueType="num">
                                      <p:cBhvr additive="base">
                                        <p:cTn id="207" dur="500" fill="hold"/>
                                        <p:tgtEl>
                                          <p:spTgt spid="135"/>
                                        </p:tgtEl>
                                        <p:attrNameLst>
                                          <p:attrName>ppt_x</p:attrName>
                                        </p:attrNameLst>
                                      </p:cBhvr>
                                      <p:tavLst>
                                        <p:tav tm="0">
                                          <p:val>
                                            <p:strVal val="#ppt_x"/>
                                          </p:val>
                                        </p:tav>
                                        <p:tav tm="100000">
                                          <p:val>
                                            <p:strVal val="#ppt_x"/>
                                          </p:val>
                                        </p:tav>
                                      </p:tavLst>
                                    </p:anim>
                                    <p:anim calcmode="lin" valueType="num">
                                      <p:cBhvr additive="base">
                                        <p:cTn id="208"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par>
                    <p:cTn id="209" fill="hold">
                      <p:stCondLst>
                        <p:cond delay="indefinite"/>
                      </p:stCondLst>
                      <p:childTnLst>
                        <p:par>
                          <p:cTn id="210" fill="hold">
                            <p:stCondLst>
                              <p:cond delay="0"/>
                            </p:stCondLst>
                            <p:childTnLst>
                              <p:par>
                                <p:cTn id="211" presetID="2" presetClass="entr" presetSubtype="4" fill="hold" nodeType="clickEffect">
                                  <p:stCondLst>
                                    <p:cond delay="0"/>
                                  </p:stCondLst>
                                  <p:childTnLst>
                                    <p:set>
                                      <p:cBhvr>
                                        <p:cTn id="212" dur="1" fill="hold">
                                          <p:stCondLst>
                                            <p:cond delay="0"/>
                                          </p:stCondLst>
                                        </p:cTn>
                                        <p:tgtEl>
                                          <p:spTgt spid="138"/>
                                        </p:tgtEl>
                                        <p:attrNameLst>
                                          <p:attrName>style.visibility</p:attrName>
                                        </p:attrNameLst>
                                      </p:cBhvr>
                                      <p:to>
                                        <p:strVal val="visible"/>
                                      </p:to>
                                    </p:set>
                                    <p:anim calcmode="lin" valueType="num">
                                      <p:cBhvr additive="base">
                                        <p:cTn id="213" dur="500" fill="hold"/>
                                        <p:tgtEl>
                                          <p:spTgt spid="138"/>
                                        </p:tgtEl>
                                        <p:attrNameLst>
                                          <p:attrName>ppt_x</p:attrName>
                                        </p:attrNameLst>
                                      </p:cBhvr>
                                      <p:tavLst>
                                        <p:tav tm="0">
                                          <p:val>
                                            <p:strVal val="#ppt_x"/>
                                          </p:val>
                                        </p:tav>
                                        <p:tav tm="100000">
                                          <p:val>
                                            <p:strVal val="#ppt_x"/>
                                          </p:val>
                                        </p:tav>
                                      </p:tavLst>
                                    </p:anim>
                                    <p:anim calcmode="lin" valueType="num">
                                      <p:cBhvr additive="base">
                                        <p:cTn id="214" dur="500" fill="hold"/>
                                        <p:tgtEl>
                                          <p:spTgt spid="1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8600" y="381000"/>
            <a:ext cx="8686800" cy="1143000"/>
          </a:xfrm>
        </p:spPr>
        <p:txBody>
          <a:bodyPr>
            <a:normAutofit fontScale="90000"/>
          </a:bodyPr>
          <a:lstStyle/>
          <a:p>
            <a:r>
              <a:rPr lang="en-US" b="1" dirty="0" smtClean="0"/>
              <a:t>The Bad: </a:t>
            </a:r>
            <a:r>
              <a:rPr lang="en-US" b="1" dirty="0" err="1" smtClean="0"/>
              <a:t>DNSChanger</a:t>
            </a:r>
            <a:r>
              <a:rPr lang="en-US" b="1" dirty="0" smtClean="0"/>
              <a:t> - ‘Biggest Cybercriminal Takedown in History’ – 4M machines, 100 countries, $14M</a:t>
            </a:r>
            <a:endParaRPr lang="en-US" dirty="0" smtClean="0"/>
          </a:p>
        </p:txBody>
      </p:sp>
      <p:pic>
        <p:nvPicPr>
          <p:cNvPr id="5123" name="Picture 2" descr="http://krebsonsecurity.com/wp-content/uploads/2011/11/dnschangerfbi.png"/>
          <p:cNvPicPr>
            <a:picLocks noChangeAspect="1" noChangeArrowheads="1"/>
          </p:cNvPicPr>
          <p:nvPr/>
        </p:nvPicPr>
        <p:blipFill>
          <a:blip r:embed="rId3" cstate="print"/>
          <a:srcRect/>
          <a:stretch>
            <a:fillRect/>
          </a:stretch>
        </p:blipFill>
        <p:spPr bwMode="auto">
          <a:xfrm>
            <a:off x="2362200" y="1828800"/>
            <a:ext cx="4857750" cy="4438650"/>
          </a:xfrm>
          <a:prstGeom prst="rect">
            <a:avLst/>
          </a:prstGeom>
          <a:noFill/>
          <a:ln w="9525">
            <a:noFill/>
            <a:miter lim="800000"/>
            <a:headEnd/>
            <a:tailEnd/>
          </a:ln>
        </p:spPr>
      </p:pic>
      <p:sp>
        <p:nvSpPr>
          <p:cNvPr id="5124" name="Rectangle 3"/>
          <p:cNvSpPr>
            <a:spLocks noChangeArrowheads="1"/>
          </p:cNvSpPr>
          <p:nvPr/>
        </p:nvSpPr>
        <p:spPr bwMode="auto">
          <a:xfrm>
            <a:off x="228600" y="6267450"/>
            <a:ext cx="8763000" cy="584775"/>
          </a:xfrm>
          <a:prstGeom prst="rect">
            <a:avLst/>
          </a:prstGeom>
          <a:noFill/>
          <a:ln w="9525">
            <a:noFill/>
            <a:miter lim="800000"/>
            <a:headEnd/>
            <a:tailEnd/>
          </a:ln>
        </p:spPr>
        <p:txBody>
          <a:bodyPr>
            <a:spAutoFit/>
          </a:bodyPr>
          <a:lstStyle/>
          <a:p>
            <a:r>
              <a:rPr lang="en-US" sz="1600" b="1" dirty="0" smtClean="0"/>
              <a:t>Nov </a:t>
            </a:r>
            <a:r>
              <a:rPr lang="en-US" sz="1600" b="1" dirty="0"/>
              <a:t>2011 </a:t>
            </a:r>
            <a:r>
              <a:rPr lang="en-US" sz="1600" b="1" dirty="0" smtClean="0"/>
              <a:t>http</a:t>
            </a:r>
            <a:r>
              <a:rPr lang="en-US" sz="1600" b="1" dirty="0"/>
              <a:t>://krebsonsecurity.com/2011/11/malware-click-fraud-kingpins-arrested-in-estonia</a:t>
            </a:r>
            <a:r>
              <a:rPr lang="en-US" sz="1600" b="1" dirty="0" smtClean="0"/>
              <a:t>/</a:t>
            </a:r>
          </a:p>
          <a:p>
            <a:r>
              <a:rPr lang="en-US" sz="1600" b="1" dirty="0" smtClean="0"/>
              <a:t>                            End-2-end </a:t>
            </a:r>
            <a:r>
              <a:rPr lang="en-US" sz="1600" b="1" dirty="0"/>
              <a:t>DNSSEC validation would have avoided the </a:t>
            </a:r>
            <a:r>
              <a:rPr lang="en-US" sz="1600" b="1" dirty="0" smtClean="0"/>
              <a:t>problems</a:t>
            </a:r>
            <a:endParaRPr lang="en-US" sz="1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1143000"/>
          </a:xfrm>
        </p:spPr>
        <p:txBody>
          <a:bodyPr>
            <a:normAutofit fontScale="90000"/>
          </a:bodyPr>
          <a:lstStyle/>
          <a:p>
            <a:pPr eaLnBrk="1" fontAlgn="auto" hangingPunct="1">
              <a:spcAft>
                <a:spcPts val="0"/>
              </a:spcAft>
              <a:defRPr/>
            </a:pPr>
            <a:r>
              <a:rPr lang="en-US" dirty="0" smtClean="0"/>
              <a:t>The Internet’s Phone Book - Domain Name System (DNS)</a:t>
            </a:r>
            <a:endParaRPr lang="en-US" dirty="0"/>
          </a:p>
        </p:txBody>
      </p:sp>
      <p:grpSp>
        <p:nvGrpSpPr>
          <p:cNvPr id="3" name="Group 71"/>
          <p:cNvGrpSpPr>
            <a:grpSpLocks/>
          </p:cNvGrpSpPr>
          <p:nvPr/>
        </p:nvGrpSpPr>
        <p:grpSpPr bwMode="auto">
          <a:xfrm>
            <a:off x="381000" y="1905000"/>
            <a:ext cx="3733800" cy="338138"/>
            <a:chOff x="381000" y="1828800"/>
            <a:chExt cx="3733800" cy="338554"/>
          </a:xfrm>
        </p:grpSpPr>
        <p:sp>
          <p:nvSpPr>
            <p:cNvPr id="29743" name="TextBox 9"/>
            <p:cNvSpPr txBox="1">
              <a:spLocks noChangeArrowheads="1"/>
            </p:cNvSpPr>
            <p:nvPr/>
          </p:nvSpPr>
          <p:spPr bwMode="auto">
            <a:xfrm>
              <a:off x="381000" y="182880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dirty="0" smtClean="0"/>
                <a:t>www.majorbank.se=?</a:t>
              </a:r>
              <a:endParaRPr lang="en-US" altLang="en-US" sz="1600" b="1" dirty="0"/>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73"/>
          <p:cNvGrpSpPr>
            <a:grpSpLocks/>
          </p:cNvGrpSpPr>
          <p:nvPr/>
        </p:nvGrpSpPr>
        <p:grpSpPr bwMode="auto">
          <a:xfrm>
            <a:off x="838200" y="2590800"/>
            <a:ext cx="5791200" cy="338138"/>
            <a:chOff x="838200" y="2514600"/>
            <a:chExt cx="5791200" cy="338554"/>
          </a:xfrm>
        </p:grpSpPr>
        <p:sp>
          <p:nvSpPr>
            <p:cNvPr id="29741" name="TextBox 21"/>
            <p:cNvSpPr txBox="1">
              <a:spLocks noChangeArrowheads="1"/>
            </p:cNvSpPr>
            <p:nvPr/>
          </p:nvSpPr>
          <p:spPr bwMode="auto">
            <a:xfrm>
              <a:off x="838200" y="25146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Get page</a:t>
              </a:r>
            </a:p>
          </p:txBody>
        </p:sp>
        <p:cxnSp>
          <p:nvCxnSpPr>
            <p:cNvPr id="23" name="Straight Arrow Connector 22"/>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9701" name="TextBox 24"/>
          <p:cNvSpPr txBox="1">
            <a:spLocks noChangeArrowheads="1"/>
          </p:cNvSpPr>
          <p:nvPr/>
        </p:nvSpPr>
        <p:spPr bwMode="auto">
          <a:xfrm>
            <a:off x="6629400" y="2667000"/>
            <a:ext cx="1295400" cy="10779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1600" b="1"/>
          </a:p>
          <a:p>
            <a:pPr eaLnBrk="1" hangingPunct="1">
              <a:spcBef>
                <a:spcPct val="0"/>
              </a:spcBef>
              <a:buClrTx/>
              <a:buSzTx/>
              <a:buFontTx/>
              <a:buNone/>
            </a:pPr>
            <a:r>
              <a:rPr lang="en-US" altLang="en-US" sz="1600" b="1"/>
              <a:t>webserverwww @ 1.2.3.4</a:t>
            </a:r>
          </a:p>
        </p:txBody>
      </p:sp>
      <p:grpSp>
        <p:nvGrpSpPr>
          <p:cNvPr id="5" name="Group 75"/>
          <p:cNvGrpSpPr>
            <a:grpSpLocks/>
          </p:cNvGrpSpPr>
          <p:nvPr/>
        </p:nvGrpSpPr>
        <p:grpSpPr bwMode="auto">
          <a:xfrm>
            <a:off x="609600" y="3200400"/>
            <a:ext cx="6019800" cy="338138"/>
            <a:chOff x="609600" y="3124200"/>
            <a:chExt cx="6019800" cy="338554"/>
          </a:xfrm>
        </p:grpSpPr>
        <p:sp>
          <p:nvSpPr>
            <p:cNvPr id="29739" name="TextBox 28"/>
            <p:cNvSpPr txBox="1">
              <a:spLocks noChangeArrowheads="1"/>
            </p:cNvSpPr>
            <p:nvPr/>
          </p:nvSpPr>
          <p:spPr bwMode="auto">
            <a:xfrm>
              <a:off x="609600" y="31242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Username / Password</a:t>
              </a:r>
            </a:p>
          </p:txBody>
        </p:sp>
        <p:cxnSp>
          <p:nvCxnSpPr>
            <p:cNvPr id="30" name="Straight Arrow Connector 29"/>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76"/>
          <p:cNvGrpSpPr>
            <a:grpSpLocks/>
          </p:cNvGrpSpPr>
          <p:nvPr/>
        </p:nvGrpSpPr>
        <p:grpSpPr bwMode="auto">
          <a:xfrm>
            <a:off x="1447800" y="3429000"/>
            <a:ext cx="5181600" cy="338138"/>
            <a:chOff x="1447800" y="3352800"/>
            <a:chExt cx="5181600" cy="338554"/>
          </a:xfrm>
        </p:grpSpPr>
        <p:cxnSp>
          <p:nvCxnSpPr>
            <p:cNvPr id="31" name="Straight Arrow Connector 30"/>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38" name="TextBox 31"/>
            <p:cNvSpPr txBox="1">
              <a:spLocks noChangeArrowheads="1"/>
            </p:cNvSpPr>
            <p:nvPr/>
          </p:nvSpPr>
          <p:spPr bwMode="auto">
            <a:xfrm>
              <a:off x="1447800" y="3352800"/>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Account Data</a:t>
              </a:r>
            </a:p>
          </p:txBody>
        </p:sp>
      </p:grpSp>
      <p:grpSp>
        <p:nvGrpSpPr>
          <p:cNvPr id="7" name="Group 77"/>
          <p:cNvGrpSpPr>
            <a:grpSpLocks/>
          </p:cNvGrpSpPr>
          <p:nvPr/>
        </p:nvGrpSpPr>
        <p:grpSpPr bwMode="auto">
          <a:xfrm>
            <a:off x="1066800" y="4506912"/>
            <a:ext cx="4876800" cy="2122488"/>
            <a:chOff x="1066800" y="4343400"/>
            <a:chExt cx="4876800" cy="2121932"/>
          </a:xfrm>
        </p:grpSpPr>
        <p:sp>
          <p:nvSpPr>
            <p:cNvPr id="29721" name="Content Placeholder 2"/>
            <p:cNvSpPr txBox="1">
              <a:spLocks/>
            </p:cNvSpPr>
            <p:nvPr/>
          </p:nvSpPr>
          <p:spPr bwMode="auto">
            <a:xfrm>
              <a:off x="1447800" y="434340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buFontTx/>
                <a:buNone/>
              </a:pPr>
              <a:r>
                <a:rPr lang="en-US" altLang="en-US" sz="1600" b="1"/>
                <a:t>DNS Hierarchy</a:t>
              </a:r>
            </a:p>
          </p:txBody>
        </p:sp>
        <p:grpSp>
          <p:nvGrpSpPr>
            <p:cNvPr id="29722" name="Group 85"/>
            <p:cNvGrpSpPr>
              <a:grpSpLocks/>
            </p:cNvGrpSpPr>
            <p:nvPr/>
          </p:nvGrpSpPr>
          <p:grpSpPr bwMode="auto">
            <a:xfrm>
              <a:off x="1066800" y="4343400"/>
              <a:ext cx="4876800" cy="2121932"/>
              <a:chOff x="2362200" y="4572000"/>
              <a:chExt cx="4876800" cy="2121932"/>
            </a:xfrm>
          </p:grpSpPr>
          <p:cxnSp>
            <p:nvCxnSpPr>
              <p:cNvPr id="34" name="Straight Connector 33"/>
              <p:cNvCxnSpPr/>
              <p:nvPr/>
            </p:nvCxnSpPr>
            <p:spPr>
              <a:xfrm rot="5400000">
                <a:off x="4419680" y="5029040"/>
                <a:ext cx="60944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rot="16200000" flipH="1">
                <a:off x="4838780" y="4990940"/>
                <a:ext cx="609440" cy="381000"/>
              </a:xfrm>
              <a:prstGeom prst="line">
                <a:avLst/>
              </a:prstGeom>
              <a:ln w="38100"/>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rot="5400000">
                <a:off x="4114880" y="5638481"/>
                <a:ext cx="609440" cy="304800"/>
              </a:xfrm>
              <a:prstGeom prst="line">
                <a:avLst/>
              </a:prstGeom>
              <a:ln w="38100"/>
            </p:spPr>
            <p:style>
              <a:lnRef idx="1">
                <a:schemeClr val="dk1"/>
              </a:lnRef>
              <a:fillRef idx="0">
                <a:schemeClr val="dk1"/>
              </a:fillRef>
              <a:effectRef idx="0">
                <a:schemeClr val="dk1"/>
              </a:effectRef>
              <a:fontRef idx="minor">
                <a:schemeClr val="tx1"/>
              </a:fontRef>
            </p:style>
          </p:cxnSp>
          <p:sp>
            <p:nvSpPr>
              <p:cNvPr id="49" name="Flowchart: Connector 48"/>
              <p:cNvSpPr/>
              <p:nvPr/>
            </p:nvSpPr>
            <p:spPr>
              <a:xfrm>
                <a:off x="5257800" y="5409980"/>
                <a:ext cx="76200" cy="7618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33" name="Flowchart: Connector 32"/>
              <p:cNvSpPr/>
              <p:nvPr/>
            </p:nvSpPr>
            <p:spPr>
              <a:xfrm>
                <a:off x="4572000" y="5409980"/>
                <a:ext cx="76200" cy="7618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36" name="Flowchart: Connector 35"/>
              <p:cNvSpPr/>
              <p:nvPr/>
            </p:nvSpPr>
            <p:spPr>
              <a:xfrm>
                <a:off x="4876800" y="4800540"/>
                <a:ext cx="76200" cy="7618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37" name="Flowchart: Connector 36"/>
              <p:cNvSpPr/>
              <p:nvPr/>
            </p:nvSpPr>
            <p:spPr>
              <a:xfrm>
                <a:off x="4267200" y="6019421"/>
                <a:ext cx="76200" cy="7618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9730" name="TextBox 38"/>
              <p:cNvSpPr txBox="1">
                <a:spLocks noChangeArrowheads="1"/>
              </p:cNvSpPr>
              <p:nvPr/>
            </p:nvSpPr>
            <p:spPr bwMode="auto">
              <a:xfrm>
                <a:off x="3962400" y="525780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t>   se</a:t>
                </a:r>
              </a:p>
            </p:txBody>
          </p:sp>
          <p:sp>
            <p:nvSpPr>
              <p:cNvPr id="29731" name="TextBox 39"/>
              <p:cNvSpPr txBox="1">
                <a:spLocks noChangeArrowheads="1"/>
              </p:cNvSpPr>
              <p:nvPr/>
            </p:nvSpPr>
            <p:spPr bwMode="auto">
              <a:xfrm>
                <a:off x="5334000" y="525780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t>com</a:t>
                </a:r>
              </a:p>
            </p:txBody>
          </p:sp>
          <p:sp>
            <p:nvSpPr>
              <p:cNvPr id="29732" name="TextBox 40"/>
              <p:cNvSpPr txBox="1">
                <a:spLocks noChangeArrowheads="1"/>
              </p:cNvSpPr>
              <p:nvPr/>
            </p:nvSpPr>
            <p:spPr bwMode="auto">
              <a:xfrm>
                <a:off x="4953000" y="457200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t>root</a:t>
                </a:r>
              </a:p>
            </p:txBody>
          </p:sp>
          <p:sp>
            <p:nvSpPr>
              <p:cNvPr id="29733" name="TextBox 41"/>
              <p:cNvSpPr txBox="1">
                <a:spLocks noChangeArrowheads="1"/>
              </p:cNvSpPr>
              <p:nvPr/>
            </p:nvSpPr>
            <p:spPr bwMode="auto">
              <a:xfrm>
                <a:off x="2362200" y="5867400"/>
                <a:ext cx="20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t>   majorbank.se</a:t>
                </a:r>
              </a:p>
            </p:txBody>
          </p:sp>
          <p:cxnSp>
            <p:nvCxnSpPr>
              <p:cNvPr id="44" name="Straight Connector 43"/>
              <p:cNvCxnSpPr/>
              <p:nvPr/>
            </p:nvCxnSpPr>
            <p:spPr>
              <a:xfrm rot="16200000" flipH="1">
                <a:off x="4305350" y="6133651"/>
                <a:ext cx="380900" cy="304800"/>
              </a:xfrm>
              <a:prstGeom prst="line">
                <a:avLst/>
              </a:prstGeom>
              <a:ln w="38100"/>
            </p:spPr>
            <p:style>
              <a:lnRef idx="1">
                <a:schemeClr val="dk1"/>
              </a:lnRef>
              <a:fillRef idx="0">
                <a:schemeClr val="dk1"/>
              </a:fillRef>
              <a:effectRef idx="0">
                <a:schemeClr val="dk1"/>
              </a:effectRef>
              <a:fontRef idx="minor">
                <a:schemeClr val="tx1"/>
              </a:fontRef>
            </p:style>
          </p:cxnSp>
          <p:sp>
            <p:nvSpPr>
              <p:cNvPr id="51" name="Flowchart: Connector 50"/>
              <p:cNvSpPr/>
              <p:nvPr/>
            </p:nvSpPr>
            <p:spPr>
              <a:xfrm>
                <a:off x="4572000" y="6400321"/>
                <a:ext cx="76200" cy="7618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9736" name="TextBox 51"/>
              <p:cNvSpPr txBox="1">
                <a:spLocks noChangeArrowheads="1"/>
              </p:cNvSpPr>
              <p:nvPr/>
            </p:nvSpPr>
            <p:spPr bwMode="auto">
              <a:xfrm>
                <a:off x="4648200" y="6324600"/>
                <a:ext cx="259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t>www.majorbank.se</a:t>
                </a:r>
              </a:p>
            </p:txBody>
          </p:sp>
        </p:grpSp>
      </p:grpSp>
      <p:sp>
        <p:nvSpPr>
          <p:cNvPr id="29705" name="TextBox 37"/>
          <p:cNvSpPr txBox="1">
            <a:spLocks noChangeArrowheads="1"/>
          </p:cNvSpPr>
          <p:nvPr/>
        </p:nvSpPr>
        <p:spPr bwMode="auto">
          <a:xfrm>
            <a:off x="4114800" y="1905000"/>
            <a:ext cx="11430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 Resolver</a:t>
            </a:r>
          </a:p>
        </p:txBody>
      </p:sp>
      <p:cxnSp>
        <p:nvCxnSpPr>
          <p:cNvPr id="43" name="Straight Arrow Connector 42"/>
          <p:cNvCxnSpPr/>
          <p:nvPr/>
        </p:nvCxnSpPr>
        <p:spPr>
          <a:xfrm>
            <a:off x="5257800" y="20574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07" name="TextBox 52"/>
          <p:cNvSpPr txBox="1">
            <a:spLocks noChangeArrowheads="1"/>
          </p:cNvSpPr>
          <p:nvPr/>
        </p:nvSpPr>
        <p:spPr bwMode="auto">
          <a:xfrm>
            <a:off x="5867400" y="16002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 = 1.2.3.4</a:t>
            </a:r>
          </a:p>
        </p:txBody>
      </p:sp>
      <p:cxnSp>
        <p:nvCxnSpPr>
          <p:cNvPr id="54" name="Straight Arrow Connector 53"/>
          <p:cNvCxnSpPr/>
          <p:nvPr/>
        </p:nvCxnSpPr>
        <p:spPr>
          <a:xfrm rot="10800000">
            <a:off x="5257800" y="2286000"/>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09" name="TextBox 57"/>
          <p:cNvSpPr txBox="1">
            <a:spLocks noChangeArrowheads="1"/>
          </p:cNvSpPr>
          <p:nvPr/>
        </p:nvSpPr>
        <p:spPr bwMode="auto">
          <a:xfrm>
            <a:off x="6629400" y="1905000"/>
            <a:ext cx="9144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a:t>
            </a:r>
          </a:p>
          <a:p>
            <a:pPr eaLnBrk="1" hangingPunct="1">
              <a:spcBef>
                <a:spcPct val="0"/>
              </a:spcBef>
              <a:buClrTx/>
              <a:buSzTx/>
              <a:buFontTx/>
              <a:buNone/>
            </a:pPr>
            <a:r>
              <a:rPr lang="en-US" altLang="en-US" sz="1800" b="1"/>
              <a:t>Server</a:t>
            </a:r>
          </a:p>
        </p:txBody>
      </p:sp>
      <p:grpSp>
        <p:nvGrpSpPr>
          <p:cNvPr id="9" name="Group 72"/>
          <p:cNvGrpSpPr>
            <a:grpSpLocks/>
          </p:cNvGrpSpPr>
          <p:nvPr/>
        </p:nvGrpSpPr>
        <p:grpSpPr bwMode="auto">
          <a:xfrm>
            <a:off x="1905000" y="21336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20" name="TextBox 58"/>
            <p:cNvSpPr txBox="1">
              <a:spLocks noChangeArrowheads="1"/>
            </p:cNvSpPr>
            <p:nvPr/>
          </p:nvSpPr>
          <p:spPr bwMode="auto">
            <a:xfrm>
              <a:off x="1905000" y="20574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1.2.3.4</a:t>
              </a:r>
            </a:p>
          </p:txBody>
        </p:sp>
      </p:grpSp>
      <p:grpSp>
        <p:nvGrpSpPr>
          <p:cNvPr id="10" name="Group 74"/>
          <p:cNvGrpSpPr>
            <a:grpSpLocks/>
          </p:cNvGrpSpPr>
          <p:nvPr/>
        </p:nvGrpSpPr>
        <p:grpSpPr bwMode="auto">
          <a:xfrm>
            <a:off x="838200" y="2819400"/>
            <a:ext cx="5791200" cy="338138"/>
            <a:chOff x="838200" y="2743200"/>
            <a:chExt cx="5791200" cy="338554"/>
          </a:xfrm>
        </p:grpSpPr>
        <p:cxnSp>
          <p:nvCxnSpPr>
            <p:cNvPr id="26" name="Straight Arrow Connector 25"/>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18" name="TextBox 62"/>
            <p:cNvSpPr txBox="1">
              <a:spLocks noChangeArrowheads="1"/>
            </p:cNvSpPr>
            <p:nvPr/>
          </p:nvSpPr>
          <p:spPr bwMode="auto">
            <a:xfrm>
              <a:off x="838200" y="27432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Login page</a:t>
              </a:r>
            </a:p>
          </p:txBody>
        </p:sp>
      </p:grpSp>
      <p:sp>
        <p:nvSpPr>
          <p:cNvPr id="45" name="Rectangle 44"/>
          <p:cNvSpPr/>
          <p:nvPr/>
        </p:nvSpPr>
        <p:spPr>
          <a:xfrm>
            <a:off x="3886200" y="1600200"/>
            <a:ext cx="1676400" cy="2514600"/>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TextBox 46"/>
          <p:cNvSpPr txBox="1"/>
          <p:nvPr/>
        </p:nvSpPr>
        <p:spPr>
          <a:xfrm>
            <a:off x="4876800" y="3733800"/>
            <a:ext cx="838200" cy="369888"/>
          </a:xfrm>
          <a:prstGeom prst="rect">
            <a:avLst/>
          </a:prstGeom>
          <a:noFill/>
        </p:spPr>
        <p:txBody>
          <a:bodyPr>
            <a:spAutoFit/>
          </a:bodyPr>
          <a:lstStyle/>
          <a:p>
            <a:pPr>
              <a:defRPr/>
            </a:pPr>
            <a:r>
              <a:rPr lang="en-US" b="1" dirty="0">
                <a:latin typeface="+mn-lt"/>
              </a:rPr>
              <a:t>ISP</a:t>
            </a:r>
          </a:p>
        </p:txBody>
      </p:sp>
      <p:sp>
        <p:nvSpPr>
          <p:cNvPr id="48" name="TextBox 47"/>
          <p:cNvSpPr txBox="1"/>
          <p:nvPr/>
        </p:nvSpPr>
        <p:spPr>
          <a:xfrm>
            <a:off x="6019800" y="3733800"/>
            <a:ext cx="2895600" cy="369888"/>
          </a:xfrm>
          <a:prstGeom prst="rect">
            <a:avLst/>
          </a:prstGeom>
          <a:noFill/>
        </p:spPr>
        <p:txBody>
          <a:bodyPr>
            <a:spAutoFit/>
          </a:bodyPr>
          <a:lstStyle/>
          <a:p>
            <a:pPr>
              <a:defRPr/>
            </a:pPr>
            <a:r>
              <a:rPr lang="en-US" b="1" dirty="0" err="1">
                <a:latin typeface="Lucida Sans Unicode" pitchFamily="34" charset="0"/>
              </a:rPr>
              <a:t>Majorbank</a:t>
            </a:r>
            <a:r>
              <a:rPr lang="en-US" b="1" dirty="0">
                <a:latin typeface="Lucida Sans Unicode" pitchFamily="34" charset="0"/>
              </a:rPr>
              <a:t> (Registrant)</a:t>
            </a:r>
            <a:endParaRPr lang="en-US" b="1" dirty="0">
              <a:latin typeface="+mn-lt"/>
            </a:endParaRPr>
          </a:p>
        </p:txBody>
      </p:sp>
      <p:sp>
        <p:nvSpPr>
          <p:cNvPr id="50" name="Rectangle 49"/>
          <p:cNvSpPr/>
          <p:nvPr/>
        </p:nvSpPr>
        <p:spPr>
          <a:xfrm>
            <a:off x="5867400" y="1600200"/>
            <a:ext cx="3048000" cy="2514600"/>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108512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ox(in)">
                                      <p:cBhvr>
                                        <p:cTn id="12" dur="500"/>
                                        <p:tgtEl>
                                          <p:spTgt spid="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box(in)">
                                      <p:cBhvr>
                                        <p:cTn id="17" dur="500"/>
                                        <p:tgtEl>
                                          <p:spTgt spid="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ox(in)">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ox(in)">
                                      <p:cBhvr>
                                        <p:cTn id="37" dur="500"/>
                                        <p:tgtEl>
                                          <p:spTgt spid="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ox(in)">
                                      <p:cBhvr>
                                        <p:cTn id="42" dur="500"/>
                                        <p:tgtEl>
                                          <p:spTgt spid="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Caching Responses for Efficiency</a:t>
            </a:r>
            <a:endParaRPr lang="en-US" dirty="0"/>
          </a:p>
        </p:txBody>
      </p:sp>
      <p:grpSp>
        <p:nvGrpSpPr>
          <p:cNvPr id="3" name="Group 71"/>
          <p:cNvGrpSpPr>
            <a:grpSpLocks/>
          </p:cNvGrpSpPr>
          <p:nvPr/>
        </p:nvGrpSpPr>
        <p:grpSpPr bwMode="auto">
          <a:xfrm>
            <a:off x="381000" y="1828800"/>
            <a:ext cx="3733800" cy="338138"/>
            <a:chOff x="381000" y="1828800"/>
            <a:chExt cx="3733800" cy="338554"/>
          </a:xfrm>
        </p:grpSpPr>
        <p:sp>
          <p:nvSpPr>
            <p:cNvPr id="30744" name="TextBox 9"/>
            <p:cNvSpPr txBox="1">
              <a:spLocks noChangeArrowheads="1"/>
            </p:cNvSpPr>
            <p:nvPr/>
          </p:nvSpPr>
          <p:spPr bwMode="auto">
            <a:xfrm>
              <a:off x="381000" y="182880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73"/>
          <p:cNvGrpSpPr>
            <a:grpSpLocks/>
          </p:cNvGrpSpPr>
          <p:nvPr/>
        </p:nvGrpSpPr>
        <p:grpSpPr bwMode="auto">
          <a:xfrm>
            <a:off x="838200" y="2514600"/>
            <a:ext cx="5791200" cy="338138"/>
            <a:chOff x="838200" y="2514600"/>
            <a:chExt cx="5791200" cy="338554"/>
          </a:xfrm>
        </p:grpSpPr>
        <p:sp>
          <p:nvSpPr>
            <p:cNvPr id="30742" name="TextBox 21"/>
            <p:cNvSpPr txBox="1">
              <a:spLocks noChangeArrowheads="1"/>
            </p:cNvSpPr>
            <p:nvPr/>
          </p:nvSpPr>
          <p:spPr bwMode="auto">
            <a:xfrm>
              <a:off x="838200" y="25146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Get page</a:t>
              </a:r>
            </a:p>
          </p:txBody>
        </p:sp>
        <p:cxnSp>
          <p:nvCxnSpPr>
            <p:cNvPr id="23" name="Straight Arrow Connector 22"/>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0725" name="TextBox 24"/>
          <p:cNvSpPr txBox="1">
            <a:spLocks noChangeArrowheads="1"/>
          </p:cNvSpPr>
          <p:nvPr/>
        </p:nvSpPr>
        <p:spPr bwMode="auto">
          <a:xfrm>
            <a:off x="6629400" y="2590800"/>
            <a:ext cx="1295400" cy="10779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1600" b="1"/>
          </a:p>
          <a:p>
            <a:pPr eaLnBrk="1" hangingPunct="1">
              <a:spcBef>
                <a:spcPct val="0"/>
              </a:spcBef>
              <a:buClrTx/>
              <a:buSzTx/>
              <a:buFontTx/>
              <a:buNone/>
            </a:pPr>
            <a:r>
              <a:rPr lang="en-US" altLang="en-US" sz="1600" b="1"/>
              <a:t>webserverwww @ 1.2.3.4</a:t>
            </a:r>
          </a:p>
        </p:txBody>
      </p:sp>
      <p:grpSp>
        <p:nvGrpSpPr>
          <p:cNvPr id="5" name="Group 75"/>
          <p:cNvGrpSpPr>
            <a:grpSpLocks/>
          </p:cNvGrpSpPr>
          <p:nvPr/>
        </p:nvGrpSpPr>
        <p:grpSpPr bwMode="auto">
          <a:xfrm>
            <a:off x="609600" y="3124200"/>
            <a:ext cx="6019800" cy="338138"/>
            <a:chOff x="609600" y="3124200"/>
            <a:chExt cx="6019800" cy="338554"/>
          </a:xfrm>
        </p:grpSpPr>
        <p:sp>
          <p:nvSpPr>
            <p:cNvPr id="30740" name="TextBox 28"/>
            <p:cNvSpPr txBox="1">
              <a:spLocks noChangeArrowheads="1"/>
            </p:cNvSpPr>
            <p:nvPr/>
          </p:nvSpPr>
          <p:spPr bwMode="auto">
            <a:xfrm>
              <a:off x="609600" y="31242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Username / Password</a:t>
              </a:r>
            </a:p>
          </p:txBody>
        </p:sp>
        <p:cxnSp>
          <p:nvCxnSpPr>
            <p:cNvPr id="30" name="Straight Arrow Connector 29"/>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76"/>
          <p:cNvGrpSpPr>
            <a:grpSpLocks/>
          </p:cNvGrpSpPr>
          <p:nvPr/>
        </p:nvGrpSpPr>
        <p:grpSpPr bwMode="auto">
          <a:xfrm>
            <a:off x="1447800" y="3352800"/>
            <a:ext cx="5181600" cy="338138"/>
            <a:chOff x="1447800" y="3352800"/>
            <a:chExt cx="5181600" cy="338554"/>
          </a:xfrm>
        </p:grpSpPr>
        <p:cxnSp>
          <p:nvCxnSpPr>
            <p:cNvPr id="31" name="Straight Arrow Connector 30"/>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0739" name="TextBox 31"/>
            <p:cNvSpPr txBox="1">
              <a:spLocks noChangeArrowheads="1"/>
            </p:cNvSpPr>
            <p:nvPr/>
          </p:nvSpPr>
          <p:spPr bwMode="auto">
            <a:xfrm>
              <a:off x="1447800" y="3352800"/>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Account Data</a:t>
              </a:r>
            </a:p>
          </p:txBody>
        </p:sp>
      </p:grpSp>
      <p:sp>
        <p:nvSpPr>
          <p:cNvPr id="30728" name="TextBox 37"/>
          <p:cNvSpPr txBox="1">
            <a:spLocks noChangeArrowheads="1"/>
          </p:cNvSpPr>
          <p:nvPr/>
        </p:nvSpPr>
        <p:spPr bwMode="auto">
          <a:xfrm>
            <a:off x="4114800" y="1828800"/>
            <a:ext cx="11430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 Resolver</a:t>
            </a:r>
          </a:p>
        </p:txBody>
      </p:sp>
      <p:sp>
        <p:nvSpPr>
          <p:cNvPr id="30729" name="TextBox 52"/>
          <p:cNvSpPr txBox="1">
            <a:spLocks noChangeArrowheads="1"/>
          </p:cNvSpPr>
          <p:nvPr/>
        </p:nvSpPr>
        <p:spPr bwMode="auto">
          <a:xfrm>
            <a:off x="5867400" y="15240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 = 1.2.3.4</a:t>
            </a:r>
          </a:p>
        </p:txBody>
      </p:sp>
      <p:sp>
        <p:nvSpPr>
          <p:cNvPr id="30730" name="TextBox 57"/>
          <p:cNvSpPr txBox="1">
            <a:spLocks noChangeArrowheads="1"/>
          </p:cNvSpPr>
          <p:nvPr/>
        </p:nvSpPr>
        <p:spPr bwMode="auto">
          <a:xfrm>
            <a:off x="6629400" y="1828800"/>
            <a:ext cx="9144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a:t>
            </a:r>
          </a:p>
          <a:p>
            <a:pPr eaLnBrk="1" hangingPunct="1">
              <a:spcBef>
                <a:spcPct val="0"/>
              </a:spcBef>
              <a:buClrTx/>
              <a:buSzTx/>
              <a:buFontTx/>
              <a:buNone/>
            </a:pPr>
            <a:r>
              <a:rPr lang="en-US" altLang="en-US" sz="1800" b="1"/>
              <a:t>Server</a:t>
            </a:r>
          </a:p>
        </p:txBody>
      </p:sp>
      <p:grpSp>
        <p:nvGrpSpPr>
          <p:cNvPr id="7" name="Group 72"/>
          <p:cNvGrpSpPr>
            <a:grpSpLocks/>
          </p:cNvGrpSpPr>
          <p:nvPr/>
        </p:nvGrpSpPr>
        <p:grpSpPr bwMode="auto">
          <a:xfrm>
            <a:off x="1905000" y="2057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0737" name="TextBox 58"/>
            <p:cNvSpPr txBox="1">
              <a:spLocks noChangeArrowheads="1"/>
            </p:cNvSpPr>
            <p:nvPr/>
          </p:nvSpPr>
          <p:spPr bwMode="auto">
            <a:xfrm>
              <a:off x="1905000" y="20574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1.2.3.4</a:t>
              </a:r>
            </a:p>
          </p:txBody>
        </p:sp>
      </p:grpSp>
      <p:grpSp>
        <p:nvGrpSpPr>
          <p:cNvPr id="8" name="Group 74"/>
          <p:cNvGrpSpPr>
            <a:grpSpLocks/>
          </p:cNvGrpSpPr>
          <p:nvPr/>
        </p:nvGrpSpPr>
        <p:grpSpPr bwMode="auto">
          <a:xfrm>
            <a:off x="838200" y="2743200"/>
            <a:ext cx="5791200" cy="338138"/>
            <a:chOff x="838200" y="2743200"/>
            <a:chExt cx="5791200" cy="338554"/>
          </a:xfrm>
        </p:grpSpPr>
        <p:cxnSp>
          <p:nvCxnSpPr>
            <p:cNvPr id="26" name="Straight Arrow Connector 25"/>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0735" name="TextBox 62"/>
            <p:cNvSpPr txBox="1">
              <a:spLocks noChangeArrowheads="1"/>
            </p:cNvSpPr>
            <p:nvPr/>
          </p:nvSpPr>
          <p:spPr bwMode="auto">
            <a:xfrm>
              <a:off x="838200" y="27432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Login page</a:t>
              </a:r>
            </a:p>
          </p:txBody>
        </p:sp>
      </p:grpSp>
    </p:spTree>
    <p:extLst>
      <p:ext uri="{BB962C8B-B14F-4D97-AF65-F5344CB8AC3E}">
        <p14:creationId xmlns:p14="http://schemas.microsoft.com/office/powerpoint/2010/main" val="566122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 Problem: </a:t>
            </a:r>
            <a:br>
              <a:rPr lang="en-US" dirty="0" smtClean="0"/>
            </a:br>
            <a:r>
              <a:rPr lang="en-US" dirty="0" smtClean="0"/>
              <a:t>DNS Cache Poisoning Attack</a:t>
            </a:r>
            <a:endParaRPr lang="en-US" dirty="0"/>
          </a:p>
        </p:txBody>
      </p:sp>
      <p:grpSp>
        <p:nvGrpSpPr>
          <p:cNvPr id="3" name="Group 71"/>
          <p:cNvGrpSpPr>
            <a:grpSpLocks/>
          </p:cNvGrpSpPr>
          <p:nvPr/>
        </p:nvGrpSpPr>
        <p:grpSpPr bwMode="auto">
          <a:xfrm>
            <a:off x="152400" y="2209800"/>
            <a:ext cx="3733800" cy="338138"/>
            <a:chOff x="381000" y="1828800"/>
            <a:chExt cx="3733800" cy="338554"/>
          </a:xfrm>
        </p:grpSpPr>
        <p:sp>
          <p:nvSpPr>
            <p:cNvPr id="31776" name="TextBox 9"/>
            <p:cNvSpPr txBox="1">
              <a:spLocks noChangeArrowheads="1"/>
            </p:cNvSpPr>
            <p:nvPr/>
          </p:nvSpPr>
          <p:spPr bwMode="auto">
            <a:xfrm>
              <a:off x="381000" y="182880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748" name="TextBox 37"/>
          <p:cNvSpPr txBox="1">
            <a:spLocks noChangeArrowheads="1"/>
          </p:cNvSpPr>
          <p:nvPr/>
        </p:nvSpPr>
        <p:spPr bwMode="auto">
          <a:xfrm>
            <a:off x="3886200" y="2209800"/>
            <a:ext cx="11430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 Resolver</a:t>
            </a:r>
          </a:p>
        </p:txBody>
      </p:sp>
      <p:cxnSp>
        <p:nvCxnSpPr>
          <p:cNvPr id="43" name="Straight Arrow Connector 42"/>
          <p:cNvCxnSpPr/>
          <p:nvPr/>
        </p:nvCxnSpPr>
        <p:spPr>
          <a:xfrm>
            <a:off x="5029200" y="23622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750" name="TextBox 52"/>
          <p:cNvSpPr txBox="1">
            <a:spLocks noChangeArrowheads="1"/>
          </p:cNvSpPr>
          <p:nvPr/>
        </p:nvSpPr>
        <p:spPr bwMode="auto">
          <a:xfrm>
            <a:off x="5638800" y="19050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 = 1.2.3.4</a:t>
            </a:r>
          </a:p>
        </p:txBody>
      </p:sp>
      <p:cxnSp>
        <p:nvCxnSpPr>
          <p:cNvPr id="54" name="Straight Arrow Connector 53"/>
          <p:cNvCxnSpPr/>
          <p:nvPr/>
        </p:nvCxnSpPr>
        <p:spPr>
          <a:xfrm rot="10800000">
            <a:off x="5029200" y="2743200"/>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52" name="TextBox 57"/>
          <p:cNvSpPr txBox="1">
            <a:spLocks noChangeArrowheads="1"/>
          </p:cNvSpPr>
          <p:nvPr/>
        </p:nvSpPr>
        <p:spPr bwMode="auto">
          <a:xfrm>
            <a:off x="6400800" y="2209800"/>
            <a:ext cx="9144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a:t>
            </a:r>
          </a:p>
          <a:p>
            <a:pPr eaLnBrk="1" hangingPunct="1">
              <a:spcBef>
                <a:spcPct val="0"/>
              </a:spcBef>
              <a:buClrTx/>
              <a:buSzTx/>
              <a:buFontTx/>
              <a:buNone/>
            </a:pPr>
            <a:r>
              <a:rPr lang="en-US" altLang="en-US" sz="1800" b="1"/>
              <a:t>Server</a:t>
            </a:r>
          </a:p>
        </p:txBody>
      </p:sp>
      <p:grpSp>
        <p:nvGrpSpPr>
          <p:cNvPr id="4" name="Group 72"/>
          <p:cNvGrpSpPr>
            <a:grpSpLocks/>
          </p:cNvGrpSpPr>
          <p:nvPr/>
        </p:nvGrpSpPr>
        <p:grpSpPr bwMode="auto">
          <a:xfrm>
            <a:off x="1676400" y="2438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75" name="TextBox 58"/>
            <p:cNvSpPr txBox="1">
              <a:spLocks noChangeArrowheads="1"/>
            </p:cNvSpPr>
            <p:nvPr/>
          </p:nvSpPr>
          <p:spPr bwMode="auto">
            <a:xfrm>
              <a:off x="1905000" y="20574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5.6.7.8</a:t>
              </a:r>
            </a:p>
          </p:txBody>
        </p:sp>
      </p:grpSp>
      <p:grpSp>
        <p:nvGrpSpPr>
          <p:cNvPr id="5" name="Group 73"/>
          <p:cNvGrpSpPr>
            <a:grpSpLocks/>
          </p:cNvGrpSpPr>
          <p:nvPr/>
        </p:nvGrpSpPr>
        <p:grpSpPr bwMode="auto">
          <a:xfrm>
            <a:off x="609600" y="3429000"/>
            <a:ext cx="5791200" cy="338138"/>
            <a:chOff x="838200" y="2514600"/>
            <a:chExt cx="5791200" cy="338554"/>
          </a:xfrm>
        </p:grpSpPr>
        <p:sp>
          <p:nvSpPr>
            <p:cNvPr id="31772" name="TextBox 59"/>
            <p:cNvSpPr txBox="1">
              <a:spLocks noChangeArrowheads="1"/>
            </p:cNvSpPr>
            <p:nvPr/>
          </p:nvSpPr>
          <p:spPr bwMode="auto">
            <a:xfrm>
              <a:off x="838200" y="25146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755" name="TextBox 61"/>
          <p:cNvSpPr txBox="1">
            <a:spLocks noChangeArrowheads="1"/>
          </p:cNvSpPr>
          <p:nvPr/>
        </p:nvSpPr>
        <p:spPr bwMode="auto">
          <a:xfrm>
            <a:off x="6400800" y="3505200"/>
            <a:ext cx="1295400" cy="10779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Attacker</a:t>
            </a:r>
          </a:p>
          <a:p>
            <a:pPr eaLnBrk="1" hangingPunct="1">
              <a:spcBef>
                <a:spcPct val="0"/>
              </a:spcBef>
              <a:buClrTx/>
              <a:buSzTx/>
              <a:buFontTx/>
              <a:buNone/>
            </a:pPr>
            <a:r>
              <a:rPr lang="en-US" altLang="en-US" sz="1600" b="1">
                <a:solidFill>
                  <a:srgbClr val="FF0000"/>
                </a:solidFill>
              </a:rPr>
              <a:t>webserverwww @ 5.6.7.8</a:t>
            </a:r>
          </a:p>
        </p:txBody>
      </p:sp>
      <p:grpSp>
        <p:nvGrpSpPr>
          <p:cNvPr id="6" name="Group 75"/>
          <p:cNvGrpSpPr>
            <a:grpSpLocks/>
          </p:cNvGrpSpPr>
          <p:nvPr/>
        </p:nvGrpSpPr>
        <p:grpSpPr bwMode="auto">
          <a:xfrm>
            <a:off x="381000" y="4038600"/>
            <a:ext cx="6019800" cy="338138"/>
            <a:chOff x="609600" y="3124200"/>
            <a:chExt cx="6019800" cy="338554"/>
          </a:xfrm>
        </p:grpSpPr>
        <p:sp>
          <p:nvSpPr>
            <p:cNvPr id="31770" name="TextBox 64"/>
            <p:cNvSpPr txBox="1">
              <a:spLocks noChangeArrowheads="1"/>
            </p:cNvSpPr>
            <p:nvPr/>
          </p:nvSpPr>
          <p:spPr bwMode="auto">
            <a:xfrm>
              <a:off x="609600" y="31242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219200" y="4267200"/>
            <a:ext cx="5181600" cy="338138"/>
            <a:chOff x="1447800" y="3352800"/>
            <a:chExt cx="51816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69" name="TextBox 68"/>
            <p:cNvSpPr txBox="1">
              <a:spLocks noChangeArrowheads="1"/>
            </p:cNvSpPr>
            <p:nvPr/>
          </p:nvSpPr>
          <p:spPr bwMode="auto">
            <a:xfrm>
              <a:off x="1447800" y="3352800"/>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Error</a:t>
              </a:r>
            </a:p>
          </p:txBody>
        </p:sp>
      </p:grpSp>
      <p:grpSp>
        <p:nvGrpSpPr>
          <p:cNvPr id="8" name="Group 87"/>
          <p:cNvGrpSpPr>
            <a:grpSpLocks/>
          </p:cNvGrpSpPr>
          <p:nvPr/>
        </p:nvGrpSpPr>
        <p:grpSpPr bwMode="auto">
          <a:xfrm>
            <a:off x="5029200" y="2533650"/>
            <a:ext cx="4114800" cy="946150"/>
            <a:chOff x="5029200" y="2532966"/>
            <a:chExt cx="4114800" cy="947409"/>
          </a:xfrm>
        </p:grpSpPr>
        <p:sp>
          <p:nvSpPr>
            <p:cNvPr id="31766" name="TextBox 71"/>
            <p:cNvSpPr txBox="1">
              <a:spLocks noChangeArrowheads="1"/>
            </p:cNvSpPr>
            <p:nvPr/>
          </p:nvSpPr>
          <p:spPr bwMode="auto">
            <a:xfrm>
              <a:off x="5638800" y="2895600"/>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Attacker</a:t>
              </a:r>
            </a:p>
            <a:p>
              <a:pPr eaLnBrk="1" hangingPunct="1">
                <a:spcBef>
                  <a:spcPct val="0"/>
                </a:spcBef>
                <a:buClrTx/>
                <a:buSzTx/>
                <a:buFontTx/>
                <a:buNone/>
              </a:pPr>
              <a:r>
                <a:rPr lang="en-US" altLang="en-US" sz="1600" b="1">
                  <a:solidFill>
                    <a:srgbClr val="FF0000"/>
                  </a:solidFill>
                </a:rPr>
                <a:t>www.majorbank.se = 5.6.7.8</a:t>
              </a:r>
            </a:p>
          </p:txBody>
        </p:sp>
        <p:cxnSp>
          <p:nvCxnSpPr>
            <p:cNvPr id="73" name="Straight Arrow Connector 72"/>
            <p:cNvCxnSpPr>
              <a:endCxn id="31748" idx="3"/>
            </p:cNvCxnSpPr>
            <p:nvPr/>
          </p:nvCxnSpPr>
          <p:spPr>
            <a:xfrm rot="10800000">
              <a:off x="5029200" y="2532966"/>
              <a:ext cx="609600" cy="516625"/>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grpSp>
        <p:nvGrpSpPr>
          <p:cNvPr id="9" name="Group 74"/>
          <p:cNvGrpSpPr>
            <a:grpSpLocks/>
          </p:cNvGrpSpPr>
          <p:nvPr/>
        </p:nvGrpSpPr>
        <p:grpSpPr bwMode="auto">
          <a:xfrm>
            <a:off x="609600" y="36576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65" name="TextBox 79"/>
            <p:cNvSpPr txBox="1">
              <a:spLocks noChangeArrowheads="1"/>
            </p:cNvSpPr>
            <p:nvPr/>
          </p:nvSpPr>
          <p:spPr bwMode="auto">
            <a:xfrm>
              <a:off x="838200" y="27432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Login page</a:t>
              </a:r>
            </a:p>
          </p:txBody>
        </p:sp>
      </p:grpSp>
      <p:sp>
        <p:nvSpPr>
          <p:cNvPr id="83" name="Can 82"/>
          <p:cNvSpPr/>
          <p:nvPr/>
        </p:nvSpPr>
        <p:spPr>
          <a:xfrm>
            <a:off x="6858000" y="4876800"/>
            <a:ext cx="381000" cy="457200"/>
          </a:xfrm>
          <a:prstGeom prst="ca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4" name="Straight Arrow Connector 83"/>
          <p:cNvCxnSpPr>
            <a:stCxn id="31755" idx="2"/>
            <a:endCxn id="83" idx="1"/>
          </p:cNvCxnSpPr>
          <p:nvPr/>
        </p:nvCxnSpPr>
        <p:spPr>
          <a:xfrm rot="5400000">
            <a:off x="6900863" y="4729163"/>
            <a:ext cx="295275" cy="3175"/>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31762" name="TextBox 86"/>
          <p:cNvSpPr txBox="1">
            <a:spLocks noChangeArrowheads="1"/>
          </p:cNvSpPr>
          <p:nvPr/>
        </p:nvSpPr>
        <p:spPr bwMode="auto">
          <a:xfrm>
            <a:off x="6172200" y="53340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Password database</a:t>
            </a:r>
          </a:p>
        </p:txBody>
      </p:sp>
    </p:spTree>
    <p:extLst>
      <p:ext uri="{BB962C8B-B14F-4D97-AF65-F5344CB8AC3E}">
        <p14:creationId xmlns:p14="http://schemas.microsoft.com/office/powerpoint/2010/main" val="2880923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500" fill="hold"/>
                                        <p:tgtEl>
                                          <p:spTgt spid="84"/>
                                        </p:tgtEl>
                                        <p:attrNameLst>
                                          <p:attrName>ppt_x</p:attrName>
                                        </p:attrNameLst>
                                      </p:cBhvr>
                                      <p:tavLst>
                                        <p:tav tm="0">
                                          <p:val>
                                            <p:strVal val="#ppt_x"/>
                                          </p:val>
                                        </p:tav>
                                        <p:tav tm="100000">
                                          <p:val>
                                            <p:strVal val="#ppt_x"/>
                                          </p:val>
                                        </p:tav>
                                      </p:tavLst>
                                    </p:anim>
                                    <p:anim calcmode="lin" valueType="num">
                                      <p:cBhvr additive="base">
                                        <p:cTn id="62"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err="1" smtClean="0"/>
              <a:t>Argghh</a:t>
            </a:r>
            <a:r>
              <a:rPr lang="en-US" dirty="0" smtClean="0"/>
              <a:t>! Now all ISP customers get sent to attacker.</a:t>
            </a:r>
            <a:endParaRPr lang="en-US" dirty="0"/>
          </a:p>
        </p:txBody>
      </p:sp>
      <p:grpSp>
        <p:nvGrpSpPr>
          <p:cNvPr id="3" name="Group 71"/>
          <p:cNvGrpSpPr>
            <a:grpSpLocks/>
          </p:cNvGrpSpPr>
          <p:nvPr/>
        </p:nvGrpSpPr>
        <p:grpSpPr bwMode="auto">
          <a:xfrm>
            <a:off x="152400" y="2209800"/>
            <a:ext cx="3733800" cy="338138"/>
            <a:chOff x="381000" y="1828800"/>
            <a:chExt cx="3733800" cy="338554"/>
          </a:xfrm>
        </p:grpSpPr>
        <p:sp>
          <p:nvSpPr>
            <p:cNvPr id="32795" name="TextBox 9"/>
            <p:cNvSpPr txBox="1">
              <a:spLocks noChangeArrowheads="1"/>
            </p:cNvSpPr>
            <p:nvPr/>
          </p:nvSpPr>
          <p:spPr bwMode="auto">
            <a:xfrm>
              <a:off x="381000" y="182880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2772" name="TextBox 37"/>
          <p:cNvSpPr txBox="1">
            <a:spLocks noChangeArrowheads="1"/>
          </p:cNvSpPr>
          <p:nvPr/>
        </p:nvSpPr>
        <p:spPr bwMode="auto">
          <a:xfrm>
            <a:off x="3886200" y="2209800"/>
            <a:ext cx="11430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 Resolver</a:t>
            </a:r>
          </a:p>
        </p:txBody>
      </p:sp>
      <p:sp>
        <p:nvSpPr>
          <p:cNvPr id="32773" name="TextBox 52"/>
          <p:cNvSpPr txBox="1">
            <a:spLocks noChangeArrowheads="1"/>
          </p:cNvSpPr>
          <p:nvPr/>
        </p:nvSpPr>
        <p:spPr bwMode="auto">
          <a:xfrm>
            <a:off x="5638800" y="19050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 = 1.2.3.4</a:t>
            </a:r>
          </a:p>
        </p:txBody>
      </p:sp>
      <p:sp>
        <p:nvSpPr>
          <p:cNvPr id="32774" name="TextBox 57"/>
          <p:cNvSpPr txBox="1">
            <a:spLocks noChangeArrowheads="1"/>
          </p:cNvSpPr>
          <p:nvPr/>
        </p:nvSpPr>
        <p:spPr bwMode="auto">
          <a:xfrm>
            <a:off x="6400800" y="2209800"/>
            <a:ext cx="9144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a:t>
            </a:r>
          </a:p>
          <a:p>
            <a:pPr eaLnBrk="1" hangingPunct="1">
              <a:spcBef>
                <a:spcPct val="0"/>
              </a:spcBef>
              <a:buClrTx/>
              <a:buSzTx/>
              <a:buFontTx/>
              <a:buNone/>
            </a:pPr>
            <a:r>
              <a:rPr lang="en-US" altLang="en-US" sz="1800" b="1"/>
              <a:t>Server</a:t>
            </a:r>
          </a:p>
        </p:txBody>
      </p:sp>
      <p:grpSp>
        <p:nvGrpSpPr>
          <p:cNvPr id="4" name="Group 72"/>
          <p:cNvGrpSpPr>
            <a:grpSpLocks/>
          </p:cNvGrpSpPr>
          <p:nvPr/>
        </p:nvGrpSpPr>
        <p:grpSpPr bwMode="auto">
          <a:xfrm>
            <a:off x="1676400" y="2438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2794" name="TextBox 58"/>
            <p:cNvSpPr txBox="1">
              <a:spLocks noChangeArrowheads="1"/>
            </p:cNvSpPr>
            <p:nvPr/>
          </p:nvSpPr>
          <p:spPr bwMode="auto">
            <a:xfrm>
              <a:off x="1905000" y="20574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5.6.7.8</a:t>
              </a:r>
            </a:p>
          </p:txBody>
        </p:sp>
      </p:grpSp>
      <p:grpSp>
        <p:nvGrpSpPr>
          <p:cNvPr id="5" name="Group 73"/>
          <p:cNvGrpSpPr>
            <a:grpSpLocks/>
          </p:cNvGrpSpPr>
          <p:nvPr/>
        </p:nvGrpSpPr>
        <p:grpSpPr bwMode="auto">
          <a:xfrm>
            <a:off x="609600" y="3429000"/>
            <a:ext cx="5791200" cy="338138"/>
            <a:chOff x="838200" y="2514600"/>
            <a:chExt cx="5791200" cy="338554"/>
          </a:xfrm>
        </p:grpSpPr>
        <p:sp>
          <p:nvSpPr>
            <p:cNvPr id="32791" name="TextBox 59"/>
            <p:cNvSpPr txBox="1">
              <a:spLocks noChangeArrowheads="1"/>
            </p:cNvSpPr>
            <p:nvPr/>
          </p:nvSpPr>
          <p:spPr bwMode="auto">
            <a:xfrm>
              <a:off x="838200" y="25146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2777" name="TextBox 61"/>
          <p:cNvSpPr txBox="1">
            <a:spLocks noChangeArrowheads="1"/>
          </p:cNvSpPr>
          <p:nvPr/>
        </p:nvSpPr>
        <p:spPr bwMode="auto">
          <a:xfrm>
            <a:off x="6400800" y="3505200"/>
            <a:ext cx="1295400" cy="10779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Attacker</a:t>
            </a:r>
          </a:p>
          <a:p>
            <a:pPr eaLnBrk="1" hangingPunct="1">
              <a:spcBef>
                <a:spcPct val="0"/>
              </a:spcBef>
              <a:buClrTx/>
              <a:buSzTx/>
              <a:buFontTx/>
              <a:buNone/>
            </a:pPr>
            <a:r>
              <a:rPr lang="en-US" altLang="en-US" sz="1600" b="1">
                <a:solidFill>
                  <a:srgbClr val="FF0000"/>
                </a:solidFill>
              </a:rPr>
              <a:t>webserverwww @ 5.6.7.8</a:t>
            </a:r>
          </a:p>
        </p:txBody>
      </p:sp>
      <p:grpSp>
        <p:nvGrpSpPr>
          <p:cNvPr id="6" name="Group 75"/>
          <p:cNvGrpSpPr>
            <a:grpSpLocks/>
          </p:cNvGrpSpPr>
          <p:nvPr/>
        </p:nvGrpSpPr>
        <p:grpSpPr bwMode="auto">
          <a:xfrm>
            <a:off x="381000" y="4038600"/>
            <a:ext cx="6019800" cy="338138"/>
            <a:chOff x="609600" y="3124200"/>
            <a:chExt cx="6019800" cy="338554"/>
          </a:xfrm>
        </p:grpSpPr>
        <p:sp>
          <p:nvSpPr>
            <p:cNvPr id="32789" name="TextBox 64"/>
            <p:cNvSpPr txBox="1">
              <a:spLocks noChangeArrowheads="1"/>
            </p:cNvSpPr>
            <p:nvPr/>
          </p:nvSpPr>
          <p:spPr bwMode="auto">
            <a:xfrm>
              <a:off x="609600" y="31242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219200" y="4267200"/>
            <a:ext cx="5181600" cy="338138"/>
            <a:chOff x="1447800" y="3352800"/>
            <a:chExt cx="51816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2788" name="TextBox 68"/>
            <p:cNvSpPr txBox="1">
              <a:spLocks noChangeArrowheads="1"/>
            </p:cNvSpPr>
            <p:nvPr/>
          </p:nvSpPr>
          <p:spPr bwMode="auto">
            <a:xfrm>
              <a:off x="1447800" y="3352800"/>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Error</a:t>
              </a:r>
            </a:p>
          </p:txBody>
        </p:sp>
      </p:grpSp>
      <p:grpSp>
        <p:nvGrpSpPr>
          <p:cNvPr id="8" name="Group 74"/>
          <p:cNvGrpSpPr>
            <a:grpSpLocks/>
          </p:cNvGrpSpPr>
          <p:nvPr/>
        </p:nvGrpSpPr>
        <p:grpSpPr bwMode="auto">
          <a:xfrm>
            <a:off x="609600" y="36576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2786" name="TextBox 79"/>
            <p:cNvSpPr txBox="1">
              <a:spLocks noChangeArrowheads="1"/>
            </p:cNvSpPr>
            <p:nvPr/>
          </p:nvSpPr>
          <p:spPr bwMode="auto">
            <a:xfrm>
              <a:off x="838200" y="27432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Login page</a:t>
              </a:r>
            </a:p>
          </p:txBody>
        </p:sp>
      </p:grpSp>
      <p:sp>
        <p:nvSpPr>
          <p:cNvPr id="83" name="Can 82"/>
          <p:cNvSpPr/>
          <p:nvPr/>
        </p:nvSpPr>
        <p:spPr>
          <a:xfrm>
            <a:off x="6858000" y="4876800"/>
            <a:ext cx="381000" cy="457200"/>
          </a:xfrm>
          <a:prstGeom prst="ca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4" name="Straight Arrow Connector 83"/>
          <p:cNvCxnSpPr>
            <a:stCxn id="32777" idx="2"/>
            <a:endCxn id="83" idx="1"/>
          </p:cNvCxnSpPr>
          <p:nvPr/>
        </p:nvCxnSpPr>
        <p:spPr>
          <a:xfrm rot="5400000">
            <a:off x="6900863" y="4729163"/>
            <a:ext cx="295275" cy="3175"/>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32783" name="TextBox 86"/>
          <p:cNvSpPr txBox="1">
            <a:spLocks noChangeArrowheads="1"/>
          </p:cNvSpPr>
          <p:nvPr/>
        </p:nvSpPr>
        <p:spPr bwMode="auto">
          <a:xfrm>
            <a:off x="6172200" y="53340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Password database</a:t>
            </a:r>
          </a:p>
        </p:txBody>
      </p:sp>
    </p:spTree>
    <p:extLst>
      <p:ext uri="{BB962C8B-B14F-4D97-AF65-F5344CB8AC3E}">
        <p14:creationId xmlns:p14="http://schemas.microsoft.com/office/powerpoint/2010/main" val="1431798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500" fill="hold"/>
                                        <p:tgtEl>
                                          <p:spTgt spid="84"/>
                                        </p:tgtEl>
                                        <p:attrNameLst>
                                          <p:attrName>ppt_x</p:attrName>
                                        </p:attrNameLst>
                                      </p:cBhvr>
                                      <p:tavLst>
                                        <p:tav tm="0">
                                          <p:val>
                                            <p:strVal val="#ppt_x"/>
                                          </p:val>
                                        </p:tav>
                                        <p:tav tm="100000">
                                          <p:val>
                                            <p:strVal val="#ppt_x"/>
                                          </p:val>
                                        </p:tav>
                                      </p:tavLst>
                                    </p:anim>
                                    <p:anim calcmode="lin" valueType="num">
                                      <p:cBhvr additive="base">
                                        <p:cTn id="44"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9475</TotalTime>
  <Words>2821</Words>
  <Application>Microsoft Office PowerPoint</Application>
  <PresentationFormat>On-screen Show (4:3)</PresentationFormat>
  <Paragraphs>436</Paragraphs>
  <Slides>40</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맑은 고딕</vt:lpstr>
      <vt:lpstr>ＭＳ Ｐゴシック</vt:lpstr>
      <vt:lpstr>Arial</vt:lpstr>
      <vt:lpstr>Calibri</vt:lpstr>
      <vt:lpstr>Lucida Sans Unicode</vt:lpstr>
      <vt:lpstr>Times New Roman</vt:lpstr>
      <vt:lpstr>Wingdings</vt:lpstr>
      <vt:lpstr>Wingdings 3</vt:lpstr>
      <vt:lpstr>Office Theme</vt:lpstr>
      <vt:lpstr>Why DNSSEC</vt:lpstr>
      <vt:lpstr>DNS Basics</vt:lpstr>
      <vt:lpstr>DNS is a part of all IT ecosystems (much more than one expects) </vt:lpstr>
      <vt:lpstr>Where DNSSEC fits in</vt:lpstr>
      <vt:lpstr>The Bad: DNSChanger - ‘Biggest Cybercriminal Takedown in History’ – 4M machines, 100 countries, $14M</vt:lpstr>
      <vt:lpstr>The Internet’s Phone Book - Domain Name System (DNS)</vt:lpstr>
      <vt:lpstr>Caching Responses for Efficiency</vt:lpstr>
      <vt:lpstr>The Problem:  DNS Cache Poisoning Attack</vt:lpstr>
      <vt:lpstr>Argghh! Now all ISP customers get sent to attacker.</vt:lpstr>
      <vt:lpstr>Securing The Phone Book - DNS Security Extensions (DNSSEC)</vt:lpstr>
      <vt:lpstr>Resolver only caches validated records</vt:lpstr>
      <vt:lpstr>Securing it</vt:lpstr>
      <vt:lpstr>The Bad: Other DNS hijacks*</vt:lpstr>
      <vt:lpstr>The Business Case for DNSSEC</vt:lpstr>
      <vt:lpstr>DNSSEC interest from governments</vt:lpstr>
      <vt:lpstr>PowerPoint Presentation</vt:lpstr>
      <vt:lpstr>PowerPoint Presentation</vt:lpstr>
      <vt:lpstr>DNSSEC - Where we are</vt:lpstr>
      <vt:lpstr>But…</vt:lpstr>
      <vt:lpstr>DNSSEC: So what’s the problem?</vt:lpstr>
      <vt:lpstr>Who Can Implement DNSSEC </vt:lpstr>
      <vt:lpstr>What you can do</vt:lpstr>
      <vt:lpstr>DNSSEC: A Global Platform for Innovation or.. I* $mell opportunity !</vt:lpstr>
      <vt:lpstr>Game changing Internet Core Infrastructure Upgrade </vt:lpstr>
      <vt:lpstr>For Techies and other Dreamers</vt:lpstr>
      <vt:lpstr>Too many CAs. Which one can we trust? DNSSEC to the rescue….</vt:lpstr>
      <vt:lpstr>Opportunity: New Security Solutions</vt:lpstr>
      <vt:lpstr>A thought: Scalable Security for IoT</vt:lpstr>
      <vt:lpstr>DNSSEC: Internet infrastructure upgrade to help address today’s needs and create tomorrow’s opportunity.</vt:lpstr>
      <vt:lpstr>More Techie stuff.. Hmm…how do I trust it? (transparency transparency transparency!)</vt:lpstr>
      <vt:lpstr>ICANN DNSSEC Deployment @Root</vt:lpstr>
      <vt:lpstr>ICANN DNSSEC Deployment @Root (and elsewhere)</vt:lpstr>
      <vt:lpstr>http://www.flickr.com/photos/kjd/sets/72157624302045698/</vt:lpstr>
      <vt:lpstr>PowerPoint Presentation</vt:lpstr>
      <vt:lpstr>PowerPoint Presentation</vt:lpstr>
      <vt:lpstr>PowerPoint Presentation</vt:lpstr>
      <vt:lpstr>PowerPoint Presentation</vt:lpstr>
      <vt:lpstr>DNSSEC: Internet infrastructure upgrade to help address today’s needs and create tomorrow’s opportunity.</vt:lpstr>
      <vt:lpstr>Tech Details of a DNSSEC Lookup</vt:lpstr>
      <vt:lpstr>The Internet’s Phone Book - Domain Name System (DNS+DNSSEC)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DNSSEC Deployment:  Where We Are</dc:title>
  <dc:creator>richard.lamb</dc:creator>
  <cp:lastModifiedBy>lamb</cp:lastModifiedBy>
  <cp:revision>548</cp:revision>
  <dcterms:created xsi:type="dcterms:W3CDTF">2011-12-08T21:30:29Z</dcterms:created>
  <dcterms:modified xsi:type="dcterms:W3CDTF">2017-03-23T00:00:13Z</dcterms:modified>
</cp:coreProperties>
</file>