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470" r:id="rId3"/>
    <p:sldId id="392" r:id="rId4"/>
    <p:sldId id="395" r:id="rId5"/>
    <p:sldId id="397" r:id="rId6"/>
    <p:sldId id="398" r:id="rId7"/>
    <p:sldId id="399" r:id="rId8"/>
    <p:sldId id="400" r:id="rId9"/>
    <p:sldId id="401" r:id="rId10"/>
    <p:sldId id="402" r:id="rId11"/>
    <p:sldId id="403" r:id="rId12"/>
    <p:sldId id="404" r:id="rId13"/>
    <p:sldId id="405" r:id="rId14"/>
    <p:sldId id="406" r:id="rId15"/>
    <p:sldId id="407" r:id="rId16"/>
    <p:sldId id="413" r:id="rId17"/>
    <p:sldId id="414" r:id="rId18"/>
    <p:sldId id="415" r:id="rId19"/>
    <p:sldId id="416" r:id="rId20"/>
    <p:sldId id="417" r:id="rId21"/>
    <p:sldId id="464"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54" r:id="rId52"/>
    <p:sldId id="455" r:id="rId53"/>
    <p:sldId id="456" r:id="rId54"/>
    <p:sldId id="457" r:id="rId55"/>
    <p:sldId id="458" r:id="rId56"/>
    <p:sldId id="459" r:id="rId57"/>
    <p:sldId id="460" r:id="rId58"/>
    <p:sldId id="388" r:id="rId59"/>
    <p:sldId id="465" r:id="rId60"/>
    <p:sldId id="466" r:id="rId61"/>
    <p:sldId id="467" r:id="rId62"/>
    <p:sldId id="468" r:id="rId63"/>
    <p:sldId id="469" r:id="rId64"/>
    <p:sldId id="463" r:id="rId65"/>
    <p:sldId id="462" r:id="rId66"/>
    <p:sldId id="389" r:id="rId67"/>
    <p:sldId id="390" r:id="rId68"/>
    <p:sldId id="276" r:id="rId69"/>
    <p:sldId id="278" r:id="rId70"/>
    <p:sldId id="320" r:id="rId71"/>
    <p:sldId id="387" r:id="rId7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82" d="100"/>
          <a:sy n="82" d="100"/>
        </p:scale>
        <p:origin x="-810"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8/23/2012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extLst>
      <p:ext uri="{BB962C8B-B14F-4D97-AF65-F5344CB8AC3E}">
        <p14:creationId xmlns:p14="http://schemas.microsoft.com/office/powerpoint/2010/main" val="332287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8/23/2012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extLst>
      <p:ext uri="{BB962C8B-B14F-4D97-AF65-F5344CB8AC3E}">
        <p14:creationId xmlns:p14="http://schemas.microsoft.com/office/powerpoint/2010/main" val="120227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24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25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29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35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36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37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38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40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41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42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43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44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45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48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49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50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51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err="1" smtClean="0"/>
              <a:t>Comodo</a:t>
            </a:r>
            <a:r>
              <a:rPr lang="en-US" dirty="0" smtClean="0"/>
              <a:t>, MD5 crack, etc..</a:t>
            </a:r>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pPr eaLnBrk="1" hangingPunct="1">
              <a:spcBef>
                <a:spcPct val="0"/>
              </a:spcBef>
            </a:pPr>
            <a:endParaRPr lang="en-US"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smtClean="0">
                <a:hlinkClick r:id="rId3"/>
              </a:rPr>
              <a:t>http://www.pch.net/dnssec/zrh</a:t>
            </a:r>
            <a:endParaRPr lang="en-US"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58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65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8/23/2012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8/23/2012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8/23/2012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8/23/2012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8/23/2012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8/23/2012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8/23/2012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0.jpeg"/><Relationship Id="rId4" Type="http://schemas.openxmlformats.org/officeDocument/2006/relationships/image" Target="../media/image25.png"/><Relationship Id="rId9" Type="http://schemas.openxmlformats.org/officeDocument/2006/relationships/image" Target="../media/image14.jpeg"/></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DNSSEC Sample Implementation</a:t>
            </a:r>
            <a:br>
              <a:rPr lang="en-US" dirty="0" smtClean="0"/>
            </a:br>
            <a:r>
              <a:rPr lang="en-US" sz="2400" dirty="0" smtClean="0"/>
              <a:t>Module 1</a:t>
            </a:r>
            <a:r>
              <a:rPr lang="en-US" dirty="0" smtClean="0"/>
              <a:t/>
            </a:r>
            <a:br>
              <a:rPr lang="en-US" dirty="0" smtClean="0"/>
            </a:br>
            <a:endParaRPr lang="en-US" sz="18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DNSSEC ASIA SUMMIT 2012</a:t>
            </a:r>
            <a:endParaRPr lang="en-US" dirty="0" smtClean="0"/>
          </a:p>
          <a:p>
            <a:pPr eaLnBrk="1" fontAlgn="auto" hangingPunct="1">
              <a:spcAft>
                <a:spcPts val="0"/>
              </a:spcAft>
              <a:buFont typeface="Arial" pitchFamily="34" charset="0"/>
              <a:buNone/>
              <a:defRPr/>
            </a:pPr>
            <a:r>
              <a:rPr lang="en-US" dirty="0" smtClean="0"/>
              <a:t>29-31 August</a:t>
            </a:r>
            <a:r>
              <a:rPr lang="en-US" dirty="0" smtClean="0"/>
              <a:t> </a:t>
            </a:r>
            <a:r>
              <a:rPr lang="en-US" dirty="0" smtClean="0"/>
              <a:t>2012, </a:t>
            </a:r>
            <a:r>
              <a:rPr lang="en-US" dirty="0" smtClean="0"/>
              <a:t>Hong Kong</a:t>
            </a:r>
            <a:endParaRPr lang="en-US" dirty="0" smtClean="0"/>
          </a:p>
          <a:p>
            <a:pPr eaLnBrk="1" fontAlgn="auto" hangingPunct="1">
              <a:spcAft>
                <a:spcPts val="0"/>
              </a:spcAft>
              <a:buFont typeface="Arial" pitchFamily="34" charset="0"/>
              <a:buNone/>
              <a:defRPr/>
            </a:pPr>
            <a:r>
              <a:rPr lang="en-US" dirty="0" smtClean="0"/>
              <a:t>richard.lamb@icann.org </a:t>
            </a:r>
          </a:p>
        </p:txBody>
      </p:sp>
      <p:grpSp>
        <p:nvGrpSpPr>
          <p:cNvPr id="4" name="Group 3"/>
          <p:cNvGrpSpPr/>
          <p:nvPr/>
        </p:nvGrpSpPr>
        <p:grpSpPr>
          <a:xfrm>
            <a:off x="5181600" y="304800"/>
            <a:ext cx="3543300" cy="1242143"/>
            <a:chOff x="3276600" y="228600"/>
            <a:chExt cx="5562600" cy="2179487"/>
          </a:xfrm>
        </p:grpSpPr>
        <p:pic>
          <p:nvPicPr>
            <p:cNvPr id="5" name="Picture 4"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5181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p:nvPr/>
          </p:nvSpPr>
          <p:spPr>
            <a:xfrm>
              <a:off x="3276600" y="1946422"/>
              <a:ext cx="5562600" cy="46166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pic>
        <p:nvPicPr>
          <p:cNvPr id="7" name="Picture 6"/>
          <p:cNvPicPr>
            <a:picLocks noChangeAspect="1" noChangeArrowheads="1"/>
          </p:cNvPicPr>
          <p:nvPr/>
        </p:nvPicPr>
        <p:blipFill>
          <a:blip r:embed="rId3" cstate="print"/>
          <a:srcRect/>
          <a:stretch>
            <a:fillRect/>
          </a:stretch>
        </p:blipFill>
        <p:spPr bwMode="auto">
          <a:xfrm>
            <a:off x="335304" y="432929"/>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67400" y="2209800"/>
            <a:ext cx="1493024" cy="762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4000" b="1" dirty="0" smtClean="0"/>
              <a:t>DNSSEC: Where we are</a:t>
            </a:r>
            <a:endParaRPr lang="en-US" sz="4000" b="1" dirty="0"/>
          </a:p>
        </p:txBody>
      </p:sp>
      <p:sp>
        <p:nvSpPr>
          <p:cNvPr id="12" name="Rectangle 11"/>
          <p:cNvSpPr/>
          <p:nvPr/>
        </p:nvSpPr>
        <p:spPr>
          <a:xfrm>
            <a:off x="609600" y="5897063"/>
            <a:ext cx="7620000" cy="523220"/>
          </a:xfrm>
          <a:prstGeom prst="rect">
            <a:avLst/>
          </a:prstGeom>
        </p:spPr>
        <p:txBody>
          <a:bodyPr wrap="square">
            <a:spAutoFit/>
          </a:bodyPr>
          <a:lstStyle/>
          <a:p>
            <a:r>
              <a:rPr lang="en-US" sz="1400" b="1" dirty="0" smtClean="0"/>
              <a:t>*COMCAST Internet (18M), </a:t>
            </a:r>
            <a:r>
              <a:rPr lang="en-US" sz="1400" b="1" dirty="0" err="1" smtClean="0"/>
              <a:t>TeliaSonera</a:t>
            </a:r>
            <a:r>
              <a:rPr lang="en-US" sz="1400" b="1" dirty="0" smtClean="0"/>
              <a:t> SE, </a:t>
            </a:r>
            <a:r>
              <a:rPr lang="en-US" sz="1400" b="1" dirty="0" err="1" smtClean="0"/>
              <a:t>Sprint,Vodafone</a:t>
            </a:r>
            <a:r>
              <a:rPr lang="en-US" sz="1400" b="1" dirty="0" smtClean="0"/>
              <a:t> </a:t>
            </a:r>
            <a:r>
              <a:rPr lang="en-US" sz="1400" b="1" dirty="0" err="1" smtClean="0"/>
              <a:t>CZ,Telefonica</a:t>
            </a:r>
            <a:r>
              <a:rPr lang="en-US" sz="1400" b="1" dirty="0" smtClean="0"/>
              <a:t> CZ, T-mobile NL, </a:t>
            </a:r>
            <a:r>
              <a:rPr lang="en-US" sz="1400" b="1" dirty="0" err="1" smtClean="0"/>
              <a:t>SurfNet</a:t>
            </a:r>
            <a:r>
              <a:rPr lang="en-US" sz="1400" b="1" dirty="0" smtClean="0"/>
              <a:t> NL, SANYO Information Technology Solutions JP, others.. </a:t>
            </a:r>
            <a:endParaRPr lang="en-US" sz="1400" b="1"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10" name="Content Placeholder 2"/>
          <p:cNvSpPr>
            <a:spLocks noGrp="1"/>
          </p:cNvSpPr>
          <p:nvPr>
            <p:ph idx="1"/>
          </p:nvPr>
        </p:nvSpPr>
        <p:spPr>
          <a:xfrm>
            <a:off x="381000" y="1295400"/>
            <a:ext cx="8229600" cy="4754563"/>
          </a:xfrm>
        </p:spPr>
        <p:txBody>
          <a:bodyPr>
            <a:normAutofit fontScale="92500" lnSpcReduction="20000"/>
          </a:bodyPr>
          <a:lstStyle/>
          <a:p>
            <a:pPr>
              <a:spcBef>
                <a:spcPts val="700"/>
              </a:spcBef>
            </a:pPr>
            <a:r>
              <a:rPr lang="en-US" dirty="0" smtClean="0"/>
              <a:t> Deployed on 92/315 TLDs (.</a:t>
            </a:r>
            <a:r>
              <a:rPr lang="en-US" dirty="0" err="1" smtClean="0"/>
              <a:t>asia</a:t>
            </a:r>
            <a:r>
              <a:rPr lang="en-US" dirty="0" smtClean="0"/>
              <a:t>, .</a:t>
            </a:r>
            <a:r>
              <a:rPr lang="en-US" dirty="0" err="1" smtClean="0"/>
              <a:t>tw</a:t>
            </a:r>
            <a:r>
              <a:rPr lang="en-US" dirty="0" smtClean="0"/>
              <a:t> </a:t>
            </a:r>
            <a:r>
              <a:rPr lang="ja-JP" altLang="en-US" dirty="0" smtClean="0"/>
              <a:t>台灣 台湾</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.in, .</a:t>
            </a:r>
            <a:r>
              <a:rPr lang="en-US" dirty="0" err="1" smtClean="0"/>
              <a:t>lk</a:t>
            </a:r>
            <a:r>
              <a:rPr lang="en-US" dirty="0" smtClean="0"/>
              <a:t>, .kg, .tm, .am, .mm, .</a:t>
            </a:r>
            <a:r>
              <a:rPr lang="en-US" dirty="0" err="1" smtClean="0"/>
              <a:t>ua</a:t>
            </a:r>
            <a:r>
              <a:rPr lang="en-US" dirty="0" smtClean="0"/>
              <a:t>, .</a:t>
            </a:r>
            <a:r>
              <a:rPr lang="en-US" dirty="0" err="1" smtClean="0"/>
              <a:t>cr</a:t>
            </a:r>
            <a:r>
              <a:rPr lang="en-US" dirty="0" smtClean="0"/>
              <a:t>, .</a:t>
            </a:r>
            <a:r>
              <a:rPr lang="en-US" dirty="0" err="1" smtClean="0"/>
              <a:t>cz</a:t>
            </a:r>
            <a:r>
              <a:rPr lang="en-US" dirty="0" smtClean="0"/>
              <a:t>, .</a:t>
            </a:r>
            <a:r>
              <a:rPr lang="en-US" dirty="0" err="1" smtClean="0"/>
              <a:t>br</a:t>
            </a:r>
            <a:r>
              <a:rPr lang="en-US" dirty="0" smtClean="0"/>
              <a:t>, .se, .</a:t>
            </a:r>
            <a:r>
              <a:rPr lang="en-US" dirty="0" err="1" smtClean="0"/>
              <a:t>uk</a:t>
            </a:r>
            <a:r>
              <a:rPr lang="en-US" dirty="0" smtClean="0"/>
              <a:t>, .</a:t>
            </a:r>
            <a:r>
              <a:rPr lang="en-US" dirty="0" err="1" smtClean="0"/>
              <a:t>fr</a:t>
            </a:r>
            <a:r>
              <a:rPr lang="en-US" dirty="0" smtClean="0"/>
              <a:t>, .com, .</a:t>
            </a:r>
            <a:r>
              <a:rPr lang="en-US" dirty="0" err="1" smtClean="0"/>
              <a:t>tt</a:t>
            </a:r>
            <a:r>
              <a:rPr lang="en-US" dirty="0" smtClean="0"/>
              <a:t>, …post)</a:t>
            </a:r>
          </a:p>
          <a:p>
            <a:pPr>
              <a:spcBef>
                <a:spcPts val="700"/>
              </a:spcBef>
            </a:pPr>
            <a:r>
              <a:rPr lang="en-US" dirty="0" smtClean="0"/>
              <a:t>Root signed** and audited</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are appearing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Unbound, BIND, DNSSEC-trigger, </a:t>
            </a:r>
            <a:r>
              <a:rPr lang="en-US" dirty="0" err="1" smtClean="0"/>
              <a:t>vsResolver</a:t>
            </a:r>
            <a:r>
              <a:rPr lang="en-US" dirty="0" smtClean="0"/>
              <a:t> and other s/w support and secure last-mile</a:t>
            </a:r>
          </a:p>
          <a:p>
            <a:pPr>
              <a:spcBef>
                <a:spcPts val="700"/>
              </a:spcBef>
            </a:pPr>
            <a:r>
              <a:rPr lang="en-US" dirty="0" smtClean="0"/>
              <a:t>IETF DANE Certificate support RFC almost out</a:t>
            </a:r>
          </a:p>
        </p:txBody>
      </p:sp>
      <p:sp>
        <p:nvSpPr>
          <p:cNvPr id="3" name="TextBox 2"/>
          <p:cNvSpPr txBox="1"/>
          <p:nvPr/>
        </p:nvSpPr>
        <p:spPr>
          <a:xfrm>
            <a:off x="609600" y="6537679"/>
            <a:ext cx="7924800" cy="292388"/>
          </a:xfrm>
          <a:prstGeom prst="rect">
            <a:avLst/>
          </a:prstGeom>
          <a:noFill/>
        </p:spPr>
        <p:txBody>
          <a:bodyPr wrap="square" rtlCol="0">
            <a:spAutoFit/>
          </a:bodyPr>
          <a:lstStyle/>
          <a:p>
            <a:r>
              <a:rPr lang="en-US" sz="1300" b="1" dirty="0" smtClean="0"/>
              <a:t>**21 TCRs from: </a:t>
            </a:r>
            <a:r>
              <a:rPr lang="en-US" sz="1300" b="1" dirty="0"/>
              <a:t>TT, BF, RU, CN, US, SE, NL, UG, BR, </a:t>
            </a:r>
            <a:r>
              <a:rPr lang="en-US" sz="1300" b="1" dirty="0" smtClean="0"/>
              <a:t>Benin, </a:t>
            </a:r>
            <a:r>
              <a:rPr lang="en-US" sz="1300" b="1" dirty="0"/>
              <a:t>PT, NP, Mauritius, CZ, CA, JP, UK, </a:t>
            </a:r>
            <a:r>
              <a:rPr lang="en-US" sz="1300" b="1" dirty="0" smtClean="0"/>
              <a:t>NZ</a:t>
            </a:r>
            <a:endParaRPr lang="en-US" sz="1300" b="1" dirty="0"/>
          </a:p>
        </p:txBody>
      </p:sp>
    </p:spTree>
    <p:extLst>
      <p:ext uri="{BB962C8B-B14F-4D97-AF65-F5344CB8AC3E}">
        <p14:creationId xmlns:p14="http://schemas.microsoft.com/office/powerpoint/2010/main" val="1108168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dirty="0" smtClean="0"/>
              <a:t>Learn from CA successes (and mistakes)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dirty="0" smtClean="0"/>
              <a:t>Borrow many practices from SSL Certification Authorities (CA)</a:t>
            </a:r>
          </a:p>
          <a:p>
            <a:pPr lvl="1" eaLnBrk="1" hangingPunct="1">
              <a:buFont typeface="Arial" charset="0"/>
              <a:buChar char="•"/>
            </a:pPr>
            <a:r>
              <a:rPr lang="en-US" dirty="0" smtClean="0"/>
              <a:t>Published Certificate Practices Statements (CPS)</a:t>
            </a:r>
          </a:p>
          <a:p>
            <a:pPr lvl="2" eaLnBrk="1" hangingPunct="1">
              <a:buFont typeface="Arial" charset="0"/>
              <a:buChar char="–"/>
            </a:pPr>
            <a:r>
              <a:rPr lang="en-US" dirty="0" smtClean="0"/>
              <a:t>VeriSign, </a:t>
            </a:r>
            <a:r>
              <a:rPr lang="en-US" dirty="0" err="1" smtClean="0"/>
              <a:t>GoDaddy</a:t>
            </a:r>
            <a:r>
              <a:rPr lang="en-US" dirty="0" smtClean="0"/>
              <a:t>, etc..</a:t>
            </a:r>
          </a:p>
          <a:p>
            <a:pPr lvl="1" eaLnBrk="1" hangingPunct="1">
              <a:buFont typeface="Arial" charset="0"/>
              <a:buChar char="•"/>
            </a:pPr>
            <a:r>
              <a:rPr lang="en-US" dirty="0" smtClean="0"/>
              <a:t>Documented Policy and Practices (e.g., key management ceremony, audit materials, emergency procedures, contingency planning,  lost facilities, 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smtClean="0"/>
              <a:t>“More has happened here today than meets the eye. An infrastructure has been created for a hierarchical security system, which can be purposed and re‐purposed in a number of different ways. ..” – Vint Cerf</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Game changing Internet Core Infrastructure Upgrade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49530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1054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0292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rmAutofit fontScale="90000"/>
          </a:bodyPr>
          <a:lstStyle/>
          <a:p>
            <a:pPr eaLnBrk="1" hangingPunct="1"/>
            <a:r>
              <a:rPr lang="en-US" sz="3600" dirty="0" smtClean="0"/>
              <a:t>Resultant Global PKI</a:t>
            </a:r>
            <a:br>
              <a:rPr lang="en-US" sz="3600" dirty="0" smtClean="0"/>
            </a:br>
            <a:r>
              <a:rPr lang="en-US" sz="3600" b="1" dirty="0" smtClean="0"/>
              <a:t>SSL (DANE), E-mail, VOIP security…</a:t>
            </a:r>
          </a:p>
        </p:txBody>
      </p:sp>
      <p:grpSp>
        <p:nvGrpSpPr>
          <p:cNvPr id="2" name="Group 4"/>
          <p:cNvGrpSpPr>
            <a:grpSpLocks/>
          </p:cNvGrpSpPr>
          <p:nvPr/>
        </p:nvGrpSpPr>
        <p:grpSpPr bwMode="auto">
          <a:xfrm>
            <a:off x="533400" y="1600200"/>
            <a:ext cx="2971800" cy="1189038"/>
            <a:chOff x="336" y="1248"/>
            <a:chExt cx="1872" cy="749"/>
          </a:xfrm>
        </p:grpSpPr>
        <p:pic>
          <p:nvPicPr>
            <p:cNvPr id="30746"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30747"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30727" name="TextBox 12"/>
          <p:cNvSpPr txBox="1">
            <a:spLocks noChangeArrowheads="1"/>
          </p:cNvSpPr>
          <p:nvPr/>
        </p:nvSpPr>
        <p:spPr bwMode="auto">
          <a:xfrm>
            <a:off x="64008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524000" y="5105400"/>
            <a:ext cx="2286000" cy="113823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enhancements, and synergies</a:t>
            </a:r>
          </a:p>
        </p:txBody>
      </p:sp>
      <p:sp>
        <p:nvSpPr>
          <p:cNvPr id="30729" name="Text Box 16"/>
          <p:cNvSpPr txBox="1">
            <a:spLocks noChangeArrowheads="1"/>
          </p:cNvSpPr>
          <p:nvPr/>
        </p:nvSpPr>
        <p:spPr bwMode="auto">
          <a:xfrm>
            <a:off x="1524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0668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4102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0480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5532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3246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0960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0386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 (DANE)</a:t>
            </a:r>
          </a:p>
        </p:txBody>
      </p:sp>
      <p:sp>
        <p:nvSpPr>
          <p:cNvPr id="30737" name="TextBox 12"/>
          <p:cNvSpPr txBox="1">
            <a:spLocks noChangeArrowheads="1"/>
          </p:cNvSpPr>
          <p:nvPr/>
        </p:nvSpPr>
        <p:spPr bwMode="auto">
          <a:xfrm>
            <a:off x="40386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30738" name="TextBox 12"/>
          <p:cNvSpPr txBox="1">
            <a:spLocks noChangeArrowheads="1"/>
          </p:cNvSpPr>
          <p:nvPr/>
        </p:nvSpPr>
        <p:spPr bwMode="auto">
          <a:xfrm>
            <a:off x="62484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30739" name="TextBox 12"/>
          <p:cNvSpPr txBox="1">
            <a:spLocks noChangeArrowheads="1"/>
          </p:cNvSpPr>
          <p:nvPr/>
        </p:nvSpPr>
        <p:spPr bwMode="auto">
          <a:xfrm>
            <a:off x="64008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30740" name="Text Box 14"/>
          <p:cNvSpPr txBox="1">
            <a:spLocks noChangeArrowheads="1"/>
          </p:cNvSpPr>
          <p:nvPr/>
        </p:nvSpPr>
        <p:spPr bwMode="auto">
          <a:xfrm>
            <a:off x="50292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6388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1148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19050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1148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a:latin typeface="Calibri" pitchFamily="34" charset="0"/>
              </a:rPr>
              <a:t>https://www.eff.org/observatory</a:t>
            </a:r>
          </a:p>
          <a:p>
            <a:pPr>
              <a:buFont typeface="Wingdings 3" pitchFamily="18" charset="2"/>
              <a:buNone/>
            </a:pPr>
            <a:r>
              <a:rPr lang="en-US" sz="1200">
                <a:latin typeface="Calibri" pitchFamily="34" charset="0"/>
              </a:rPr>
              <a:t>http://royal.pingdom.com/2011/01/12/internet-2010-in-numbers/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dirty="0" smtClean="0"/>
              <a:t>Procedural: </a:t>
            </a:r>
          </a:p>
          <a:p>
            <a:pPr lvl="1" eaLnBrk="1" hangingPunct="1"/>
            <a:r>
              <a:rPr lang="en-US" dirty="0" smtClean="0"/>
              <a:t>REAL passwords</a:t>
            </a:r>
          </a:p>
          <a:p>
            <a:pPr lvl="1" eaLnBrk="1" hangingPunct="1"/>
            <a:r>
              <a:rPr lang="en-US" dirty="0" smtClean="0"/>
              <a:t>Forced regular updates</a:t>
            </a:r>
          </a:p>
          <a:p>
            <a:pPr lvl="1" eaLnBrk="1" hangingPunct="1"/>
            <a:r>
              <a:rPr lang="en-US" dirty="0" smtClean="0"/>
              <a:t>Out-of-band checks</a:t>
            </a:r>
          </a:p>
          <a:p>
            <a:pPr eaLnBrk="1" hangingPunct="1"/>
            <a:r>
              <a:rPr lang="en-US" dirty="0" smtClean="0"/>
              <a:t>Hardware: </a:t>
            </a:r>
          </a:p>
          <a:p>
            <a:pPr lvl="1" eaLnBrk="1" hangingPunct="1"/>
            <a:r>
              <a:rPr lang="en-US" dirty="0" smtClean="0"/>
              <a:t>Two-factor authentication</a:t>
            </a:r>
          </a:p>
          <a:p>
            <a:pPr lvl="1" eaLnBrk="1" hangingPunct="1"/>
            <a:r>
              <a:rPr lang="en-US" dirty="0" smtClean="0"/>
              <a:t>Smart cards  (cryptographic)</a:t>
            </a:r>
          </a:p>
          <a:p>
            <a:pPr lvl="3" eaLnBrk="1" hangingPunct="1">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dirty="0" smtClean="0"/>
              <a:t>Algorithms / Key Length</a:t>
            </a:r>
          </a:p>
          <a:p>
            <a:r>
              <a:rPr lang="en-US" dirty="0" smtClean="0"/>
              <a:t>Crypto Hardware</a:t>
            </a:r>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smtClean="0"/>
              <a:t>Local regulations may determine algorithm</a:t>
            </a:r>
          </a:p>
          <a:p>
            <a:pPr lvl="1" eaLnBrk="1" hangingPunct="1"/>
            <a:r>
              <a:rPr lang="en-US" smtClean="0"/>
              <a:t>GOST </a:t>
            </a:r>
          </a:p>
          <a:p>
            <a:pPr lvl="1" eaLnBrk="1" hangingPunct="1"/>
            <a:r>
              <a:rPr lang="en-US" smtClean="0"/>
              <a:t>DSA</a:t>
            </a:r>
          </a:p>
          <a:p>
            <a:pPr eaLnBrk="1" hangingPunct="1"/>
            <a:r>
              <a:rPr lang="en-US" smtClean="0"/>
              <a:t>Network limitations</a:t>
            </a:r>
          </a:p>
          <a:p>
            <a:pPr lvl="1" eaLnBrk="1" hangingPunct="1"/>
            <a:r>
              <a:rPr lang="en-US" smtClean="0"/>
              <a:t>Fragmentation means shorter key length is better</a:t>
            </a:r>
          </a:p>
          <a:p>
            <a:pPr lvl="1" eaLnBrk="1" hangingPunct="1"/>
            <a:r>
              <a:rPr lang="en-US" smtClean="0"/>
              <a:t>ZSK may be shorter since it gets rolled often</a:t>
            </a:r>
          </a:p>
          <a:p>
            <a:pPr lvl="1" eaLnBrk="1" hangingPunct="1"/>
            <a:r>
              <a:rPr lang="en-US" smtClean="0"/>
              <a:t>Elliptical is ideal – but not available yet</a:t>
            </a:r>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smtClean="0"/>
              <a:t>FIPS 140-2 Level 3</a:t>
            </a:r>
          </a:p>
          <a:p>
            <a:pPr lvl="1" eaLnBrk="1" hangingPunct="1"/>
            <a:r>
              <a:rPr lang="en-US" sz="2000" smtClean="0"/>
              <a:t>Sun SCA6000 (~30000 RSA 1024/sec)  ~$10000 (was $1000!!)</a:t>
            </a:r>
          </a:p>
          <a:p>
            <a:pPr lvl="1" eaLnBrk="1" hangingPunct="1"/>
            <a:r>
              <a:rPr lang="en-US" sz="2000" smtClean="0"/>
              <a:t>Thales/Ncipher nshield (~500 RSA 1024/sec) ~$15000</a:t>
            </a:r>
            <a:endParaRPr lang="en-US" sz="2400" smtClean="0"/>
          </a:p>
          <a:p>
            <a:pPr eaLnBrk="1" hangingPunct="1"/>
            <a:r>
              <a:rPr lang="en-US" sz="2400" smtClean="0"/>
              <a:t>FIPS 140-2 Level 4</a:t>
            </a:r>
          </a:p>
          <a:p>
            <a:pPr lvl="1" eaLnBrk="1" hangingPunct="1"/>
            <a:r>
              <a:rPr lang="en-US" sz="2000" smtClean="0"/>
              <a:t>AEP Keyper (~1200 RSA 1024/sec) ~$15000</a:t>
            </a:r>
          </a:p>
          <a:p>
            <a:pPr lvl="1" eaLnBrk="1" hangingPunct="1"/>
            <a:r>
              <a:rPr lang="en-US" sz="2000" smtClean="0"/>
              <a:t>IBM 4765 (~1000 RSA 1024/sec) ~$9000</a:t>
            </a:r>
          </a:p>
          <a:p>
            <a:pPr eaLnBrk="1" hangingPunct="1"/>
            <a:r>
              <a:rPr lang="en-US" sz="2400" smtClean="0"/>
              <a:t>Recognized by your national certification authority</a:t>
            </a:r>
          </a:p>
          <a:p>
            <a:pPr lvl="1" eaLnBrk="1" hangingPunct="1"/>
            <a:r>
              <a:rPr lang="en-US" sz="2000" smtClean="0"/>
              <a:t>Kryptus (Brazil) ~ $2500</a:t>
            </a:r>
          </a:p>
          <a:p>
            <a:pPr eaLnBrk="1" hangingPunct="1">
              <a:buFont typeface="Arial" charset="0"/>
              <a:buNone/>
            </a:pPr>
            <a:endParaRPr lang="en-US" sz="2400" smtClean="0"/>
          </a:p>
          <a:p>
            <a:pPr eaLnBrk="1" hangingPunct="1">
              <a:buFont typeface="Arial" charset="0"/>
              <a:buNone/>
            </a:pPr>
            <a:r>
              <a:rPr lang="en-US" sz="2400" smtClean="0"/>
              <a:t>Study:</a:t>
            </a:r>
            <a:r>
              <a:rPr lang="en-US" sz="2400" smtClean="0">
                <a:hlinkClick r:id="rId2"/>
              </a:rPr>
              <a:t> http://www.opendnssec.org/wp-content/uploads/2011/01/A-Review-of-Hardware-Security-Modules-Fall-2010.pdf</a:t>
            </a:r>
            <a:endParaRPr lang="en-US" sz="2400" smtClean="0"/>
          </a:p>
          <a:p>
            <a:pPr lvl="1" eaLnBrk="1" hangingPunct="1"/>
            <a:endParaRPr 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800" smtClean="0"/>
              <a:t>Smartcards (PKI)  (card reader ~$20)</a:t>
            </a:r>
          </a:p>
          <a:p>
            <a:pPr lvl="1"/>
            <a:r>
              <a:rPr lang="en-US" sz="2400" smtClean="0"/>
              <a:t>Oberthur ~$5-$15</a:t>
            </a:r>
          </a:p>
          <a:p>
            <a:pPr lvl="1"/>
            <a:r>
              <a:rPr lang="en-US" sz="2400" smtClean="0"/>
              <a:t>AthenaSC IDProtect ~$35</a:t>
            </a:r>
          </a:p>
          <a:p>
            <a:pPr lvl="1"/>
            <a:r>
              <a:rPr lang="en-US" sz="2400" smtClean="0"/>
              <a:t>Feitian ~$5-10</a:t>
            </a:r>
          </a:p>
          <a:p>
            <a:r>
              <a:rPr lang="en-US" sz="2800" smtClean="0"/>
              <a:t>Token</a:t>
            </a:r>
          </a:p>
          <a:p>
            <a:pPr lvl="1" eaLnBrk="1" hangingPunct="1"/>
            <a:r>
              <a:rPr lang="en-US" sz="2400" smtClean="0"/>
              <a:t>Aladdin/SafeNet USB e-Token ~$50</a:t>
            </a:r>
          </a:p>
          <a:p>
            <a:pPr lvl="1" eaLnBrk="1" hangingPunct="1"/>
            <a:r>
              <a:rPr lang="en-US" sz="2400" smtClean="0"/>
              <a:t>SDencrypter micro HSM www.go-trust.com</a:t>
            </a:r>
            <a:r>
              <a:rPr lang="en-US" sz="2400" u="sng" smtClean="0"/>
              <a:t> </a:t>
            </a:r>
            <a:endParaRPr lang="en-US" sz="2400" smtClean="0"/>
          </a:p>
          <a:p>
            <a:r>
              <a:rPr lang="en-US" sz="2800" smtClean="0"/>
              <a:t>Open source PKCS11 Drivers available</a:t>
            </a:r>
          </a:p>
          <a:p>
            <a:pPr lvl="1"/>
            <a:r>
              <a:rPr lang="en-US" sz="2400" smtClean="0"/>
              <a:t>OpenSC</a:t>
            </a:r>
          </a:p>
          <a:p>
            <a:r>
              <a:rPr lang="en-US" sz="2800" smtClean="0"/>
              <a:t>Has RNG</a:t>
            </a:r>
          </a:p>
          <a:p>
            <a:r>
              <a:rPr lang="en-US" sz="2800" smtClean="0"/>
              <a:t>Slow ~0.5-10 1024 RSA signatures per second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752600"/>
            <a:ext cx="8229600" cy="4525963"/>
          </a:xfrm>
        </p:spPr>
        <p:txBody>
          <a:bodyPr/>
          <a:lstStyle/>
          <a:p>
            <a:pPr>
              <a:buFont typeface="Calibri" pitchFamily="34" charset="0"/>
              <a:buChar char="X"/>
            </a:pPr>
            <a:r>
              <a:rPr lang="en-US" dirty="0" smtClean="0"/>
              <a:t>rand()</a:t>
            </a:r>
          </a:p>
          <a:p>
            <a:pPr>
              <a:buFont typeface="Calibri" pitchFamily="34" charset="0"/>
              <a:buChar char="X"/>
            </a:pPr>
            <a:r>
              <a:rPr lang="en-US" dirty="0" smtClean="0"/>
              <a:t>Netscape: </a:t>
            </a:r>
            <a:r>
              <a:rPr lang="en-US" dirty="0" err="1" smtClean="0"/>
              <a:t>Date+PIDs</a:t>
            </a:r>
            <a:endParaRPr lang="en-US" dirty="0" smtClean="0"/>
          </a:p>
          <a:p>
            <a:pPr>
              <a:buFont typeface="Wingdings" pitchFamily="2" charset="2"/>
              <a:buChar char="ü"/>
            </a:pPr>
            <a:r>
              <a:rPr lang="en-US" dirty="0" err="1" smtClean="0"/>
              <a:t>LavaRand</a:t>
            </a:r>
            <a:endParaRPr lang="en-US" dirty="0" smtClean="0"/>
          </a:p>
          <a:p>
            <a:pPr>
              <a:buFont typeface="Calibri" pitchFamily="34" charset="0"/>
              <a:buChar char="?"/>
            </a:pPr>
            <a:r>
              <a:rPr lang="en-US" dirty="0" smtClean="0"/>
              <a:t>System Entropy </a:t>
            </a:r>
            <a:r>
              <a:rPr lang="en-US" dirty="0" smtClean="0"/>
              <a:t>into /</a:t>
            </a:r>
            <a:r>
              <a:rPr lang="en-US" dirty="0" err="1" smtClean="0"/>
              <a:t>dev</a:t>
            </a:r>
            <a:r>
              <a:rPr lang="en-US" dirty="0" smtClean="0"/>
              <a:t>/random</a:t>
            </a:r>
            <a:endParaRPr lang="en-US" dirty="0" smtClean="0"/>
          </a:p>
          <a:p>
            <a:pPr>
              <a:buFont typeface="Wingdings" pitchFamily="2" charset="2"/>
              <a:buChar char="ü"/>
            </a:pPr>
            <a:r>
              <a:rPr lang="en-US" dirty="0" smtClean="0"/>
              <a:t>H/W, Quantum </a:t>
            </a:r>
            <a:r>
              <a:rPr lang="en-US" dirty="0" smtClean="0"/>
              <a:t>Mechanical  $</a:t>
            </a:r>
          </a:p>
          <a:p>
            <a:pPr>
              <a:buFont typeface="Wingdings" pitchFamily="2" charset="2"/>
              <a:buChar char="ü"/>
            </a:pPr>
            <a:r>
              <a:rPr lang="en-US" dirty="0" smtClean="0"/>
              <a:t>Standards based (FIPS, NIST 800-90 DRBG) </a:t>
            </a:r>
          </a:p>
          <a:p>
            <a:pPr>
              <a:buFont typeface="Wingdings" pitchFamily="2" charset="2"/>
              <a:buChar char="ü"/>
            </a:pPr>
            <a:r>
              <a:rPr lang="en-US" dirty="0" smtClean="0"/>
              <a:t>Built into CPU chips</a:t>
            </a:r>
            <a:endParaRPr lang="en-US" dirty="0" smtClean="0"/>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smtClean="0"/>
              <a:t>Root, .FR,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smtClean="0"/>
              <a:t>But FIPS 140-2 Level 3 is also common</a:t>
            </a:r>
          </a:p>
          <a:p>
            <a:r>
              <a:rPr lang="en-US" smtClean="0"/>
              <a:t>Many TLDs using Level 3 .com , .se, .uk, .com, etc… $10K-$40K</a:t>
            </a:r>
          </a:p>
          <a:p>
            <a:pPr>
              <a:buFont typeface="Arial" charset="0"/>
              <a:buNone/>
            </a:pPr>
            <a:r>
              <a:rPr lang="en-US" smtClean="0"/>
              <a:t>HSMs (ENISA)</a:t>
            </a:r>
          </a:p>
          <a:p>
            <a:endParaRPr lang="en-US"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609600" y="3733800"/>
            <a:ext cx="2971800" cy="22288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implementation can be </a:t>
            </a:r>
            <a:r>
              <a:rPr lang="en-US" dirty="0" err="1" smtClean="0"/>
              <a:t>thi</a:t>
            </a:r>
            <a:r>
              <a:rPr lang="en-US" dirty="0" smtClean="0"/>
              <a:t>$</a:t>
            </a:r>
            <a:endParaRPr lang="en-US"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Physical Security</a:t>
            </a:r>
          </a:p>
        </p:txBody>
      </p:sp>
      <p:pic>
        <p:nvPicPr>
          <p:cNvPr id="17411" name="Picture 4" descr="tiers.jpg"/>
          <p:cNvPicPr>
            <a:picLocks noChangeAspect="1"/>
          </p:cNvPicPr>
          <p:nvPr/>
        </p:nvPicPr>
        <p:blipFill>
          <a:blip r:embed="rId2" cstate="print"/>
          <a:srcRect/>
          <a:stretch>
            <a:fillRect/>
          </a:stretch>
        </p:blipFill>
        <p:spPr bwMode="auto">
          <a:xfrm>
            <a:off x="1143000" y="1447800"/>
            <a:ext cx="70485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52475" y="633413"/>
            <a:ext cx="763905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Key Rollover Schedule - Root</a:t>
            </a:r>
          </a:p>
        </p:txBody>
      </p:sp>
      <p:pic>
        <p:nvPicPr>
          <p:cNvPr id="70660" name="Picture 2"/>
          <p:cNvPicPr>
            <a:picLocks noChangeAspect="1" noChangeArrowheads="1"/>
          </p:cNvPicPr>
          <p:nvPr/>
        </p:nvPicPr>
        <p:blipFill>
          <a:blip r:embed="rId2" cstate="print"/>
          <a:srcRect/>
          <a:stretch>
            <a:fillRect/>
          </a:stretch>
        </p:blipFill>
        <p:spPr bwMode="auto">
          <a:xfrm>
            <a:off x="609600" y="1752600"/>
            <a:ext cx="8001000" cy="4376738"/>
          </a:xfrm>
          <a:prstGeom prst="rect">
            <a:avLst/>
          </a:prstGeom>
          <a:noFill/>
          <a:ln w="9525">
            <a:noFill/>
            <a:miter lim="800000"/>
            <a:headEnd/>
            <a:tailEnd/>
          </a:ln>
        </p:spPr>
      </p:pic>
      <p:sp>
        <p:nvSpPr>
          <p:cNvPr id="5" name="Rectangle 4"/>
          <p:cNvSpPr/>
          <p:nvPr/>
        </p:nvSpPr>
        <p:spPr>
          <a:xfrm>
            <a:off x="914400" y="6273225"/>
            <a:ext cx="5286832" cy="584775"/>
          </a:xfrm>
          <a:prstGeom prst="rect">
            <a:avLst/>
          </a:prstGeom>
        </p:spPr>
        <p:txBody>
          <a:bodyPr wrap="none">
            <a:spAutoFit/>
          </a:bodyPr>
          <a:lstStyle/>
          <a:p>
            <a:r>
              <a:rPr lang="en-US" sz="3200" dirty="0" smtClean="0"/>
              <a:t>https://www.iana.org/dnssec</a:t>
            </a:r>
            <a:endParaRPr lang="en-U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…or this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lstStyle/>
          <a:p>
            <a:r>
              <a:rPr lang="en-US" dirty="0" smtClean="0"/>
              <a:t>..or this  (from .</a:t>
            </a:r>
            <a:r>
              <a:rPr lang="en-US" dirty="0" err="1" smtClean="0"/>
              <a:t>cr</a:t>
            </a:r>
            <a:r>
              <a:rPr lang="en-US" dirty="0" smtClean="0"/>
              <a:t>)</a:t>
            </a:r>
            <a:endParaRPr lang="en-US" dirty="0"/>
          </a:p>
        </p:txBody>
      </p:sp>
      <p:sp>
        <p:nvSpPr>
          <p:cNvPr id="4" name="TextBox 3"/>
          <p:cNvSpPr txBox="1"/>
          <p:nvPr/>
        </p:nvSpPr>
        <p:spPr>
          <a:xfrm>
            <a:off x="762000" y="2747665"/>
            <a:ext cx="1600200" cy="584775"/>
          </a:xfrm>
          <a:prstGeom prst="rect">
            <a:avLst/>
          </a:prstGeom>
          <a:noFill/>
          <a:ln>
            <a:solidFill>
              <a:schemeClr val="tx1"/>
            </a:solidFill>
          </a:ln>
        </p:spPr>
        <p:txBody>
          <a:bodyPr wrap="square" rtlCol="0">
            <a:spAutoFit/>
          </a:bodyPr>
          <a:lstStyle/>
          <a:p>
            <a:pPr algn="ctr"/>
            <a:r>
              <a:rPr lang="en-US" sz="1600" b="1" dirty="0" smtClean="0"/>
              <a:t>Offline Laptop with TPM</a:t>
            </a:r>
            <a:endParaRPr lang="en-US" sz="1600" b="1" dirty="0"/>
          </a:p>
        </p:txBody>
      </p:sp>
      <p:sp>
        <p:nvSpPr>
          <p:cNvPr id="5" name="TextBox 4"/>
          <p:cNvSpPr txBox="1"/>
          <p:nvPr/>
        </p:nvSpPr>
        <p:spPr>
          <a:xfrm>
            <a:off x="5168484" y="2797433"/>
            <a:ext cx="1600200" cy="1077218"/>
          </a:xfrm>
          <a:prstGeom prst="rect">
            <a:avLst/>
          </a:prstGeom>
          <a:noFill/>
          <a:ln>
            <a:solidFill>
              <a:schemeClr val="tx1"/>
            </a:solidFill>
          </a:ln>
        </p:spPr>
        <p:txBody>
          <a:bodyPr wrap="square" rtlCol="0">
            <a:spAutoFit/>
          </a:bodyPr>
          <a:lstStyle/>
          <a:p>
            <a:pPr algn="ctr"/>
            <a:r>
              <a:rPr lang="en-US" sz="1600" b="1" dirty="0" smtClean="0"/>
              <a:t>Online/off-net DNSSEC Signer with TPM</a:t>
            </a:r>
            <a:endParaRPr lang="en-US" sz="1600"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874651"/>
            <a:ext cx="0" cy="103882"/>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1077218"/>
          </a:xfrm>
          <a:prstGeom prst="rect">
            <a:avLst/>
          </a:prstGeom>
          <a:noFill/>
          <a:ln>
            <a:noFill/>
          </a:ln>
        </p:spPr>
        <p:txBody>
          <a:bodyPr wrap="square" rtlCol="0">
            <a:spAutoFit/>
          </a:bodyPr>
          <a:lstStyle/>
          <a:p>
            <a:pPr algn="ctr"/>
            <a:r>
              <a:rPr lang="en-US" sz="1600" b="1" dirty="0" smtClean="0"/>
              <a:t>Transport KSK signed DNSKEY </a:t>
            </a:r>
            <a:r>
              <a:rPr lang="en-US" sz="1600" b="1" dirty="0" err="1" smtClean="0"/>
              <a:t>RRsets</a:t>
            </a:r>
            <a:endParaRPr lang="en-US" sz="1600"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b="1" dirty="0" smtClean="0"/>
              <a:t>signed</a:t>
            </a:r>
          </a:p>
          <a:p>
            <a:pPr algn="ctr"/>
            <a:r>
              <a:rPr lang="en-US" sz="1600" b="1" dirty="0" smtClean="0"/>
              <a:t>zone</a:t>
            </a:r>
            <a:endParaRPr lang="en-US" sz="1600" b="1" dirty="0"/>
          </a:p>
        </p:txBody>
      </p:sp>
      <p:sp>
        <p:nvSpPr>
          <p:cNvPr id="25" name="TextBox 24"/>
          <p:cNvSpPr txBox="1"/>
          <p:nvPr/>
        </p:nvSpPr>
        <p:spPr>
          <a:xfrm>
            <a:off x="5168484" y="1846302"/>
            <a:ext cx="1333500" cy="584775"/>
          </a:xfrm>
          <a:prstGeom prst="rect">
            <a:avLst/>
          </a:prstGeom>
          <a:noFill/>
          <a:ln>
            <a:noFill/>
          </a:ln>
        </p:spPr>
        <p:txBody>
          <a:bodyPr wrap="square" rtlCol="0">
            <a:spAutoFit/>
          </a:bodyPr>
          <a:lstStyle/>
          <a:p>
            <a:pPr algn="ctr"/>
            <a:r>
              <a:rPr lang="en-US" sz="1600" b="1" dirty="0" smtClean="0"/>
              <a:t>unsigned</a:t>
            </a:r>
          </a:p>
          <a:p>
            <a:pPr algn="ctr"/>
            <a:r>
              <a:rPr lang="en-US" sz="1600" b="1" dirty="0" smtClean="0"/>
              <a:t>zone</a:t>
            </a:r>
            <a:endParaRPr lang="en-US" sz="1600"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32440"/>
            <a:ext cx="0" cy="2915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15222" y="4349234"/>
            <a:ext cx="706724"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 name="TextBox 2"/>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371600"/>
            <a:ext cx="8229600" cy="4754563"/>
          </a:xfrm>
        </p:spPr>
        <p:txBody>
          <a:bodyPr/>
          <a:lstStyle/>
          <a:p>
            <a:pPr eaLnBrk="1" hangingPunct="1"/>
            <a:r>
              <a:rPr lang="en-US" sz="2400" dirty="0" smtClean="0"/>
              <a:t>Key lengths – KSK:2048 RSA  ZSK:1024 RSA</a:t>
            </a:r>
          </a:p>
          <a:p>
            <a:pPr eaLnBrk="1" hangingPunct="1"/>
            <a:r>
              <a:rPr lang="en-US" sz="2400" dirty="0" smtClean="0"/>
              <a:t>Rollover – </a:t>
            </a:r>
            <a:r>
              <a:rPr lang="en-US" sz="2400" dirty="0" err="1" smtClean="0"/>
              <a:t>KSK:as</a:t>
            </a:r>
            <a:r>
              <a:rPr lang="en-US" sz="2400" dirty="0" smtClean="0"/>
              <a:t> needed  ZSK:90 days</a:t>
            </a:r>
          </a:p>
          <a:p>
            <a:pPr eaLnBrk="1" hangingPunct="1"/>
            <a:r>
              <a:rPr lang="en-US" sz="2400" dirty="0" smtClean="0"/>
              <a:t>RSASHA256 NSEC3</a:t>
            </a:r>
          </a:p>
          <a:p>
            <a:pPr eaLnBrk="1" hangingPunct="1"/>
            <a:r>
              <a:rPr lang="en-US" sz="2400" dirty="0" smtClean="0"/>
              <a:t>Physical – HSM/smartcards inside Safe inside Rack inside Cage inside Commercial Data Center</a:t>
            </a:r>
          </a:p>
          <a:p>
            <a:pPr eaLnBrk="1" hangingPunct="1"/>
            <a:r>
              <a:rPr lang="en-US" sz="2400" dirty="0" smtClean="0"/>
              <a:t>Logical – Separation of roles: cage access, safe combination, HSM/smartcard activation across three roles</a:t>
            </a:r>
          </a:p>
          <a:p>
            <a:pPr eaLnBrk="1" hangingPunct="1"/>
            <a:r>
              <a:rPr lang="en-US" sz="2400" dirty="0" smtClean="0"/>
              <a:t>Crypto – use FIPS certified smartcards as HSM and RNG</a:t>
            </a:r>
          </a:p>
          <a:p>
            <a:pPr lvl="1" eaLnBrk="1" hangingPunct="1"/>
            <a:r>
              <a:rPr lang="en-US" sz="2000" dirty="0" smtClean="0"/>
              <a:t>Generate KSK and ZSK offline using RNG</a:t>
            </a:r>
          </a:p>
          <a:p>
            <a:pPr lvl="1" eaLnBrk="1" hangingPunct="1"/>
            <a:r>
              <a:rPr lang="en-US" sz="2000" dirty="0" smtClean="0"/>
              <a:t>KSK use off-line</a:t>
            </a:r>
          </a:p>
          <a:p>
            <a:pPr lvl="1" eaLnBrk="1" hangingPunct="1"/>
            <a:r>
              <a:rPr lang="en-US" sz="2000" dirty="0" smtClean="0"/>
              <a:t>ZSK use off-net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1219200" y="2743200"/>
            <a:ext cx="1600200" cy="584775"/>
          </a:xfrm>
          <a:prstGeom prst="rect">
            <a:avLst/>
          </a:prstGeom>
          <a:noFill/>
          <a:ln>
            <a:solidFill>
              <a:schemeClr val="tx1"/>
            </a:solidFill>
          </a:ln>
        </p:spPr>
        <p:txBody>
          <a:bodyPr wrap="square" rtlCol="0">
            <a:spAutoFit/>
          </a:bodyPr>
          <a:lstStyle/>
          <a:p>
            <a:pPr algn="ctr"/>
            <a:r>
              <a:rPr lang="en-US" sz="1600" dirty="0" smtClean="0"/>
              <a:t>Offline Laptop </a:t>
            </a:r>
          </a:p>
          <a:p>
            <a:pPr algn="ctr"/>
            <a:endParaRPr lang="en-US" sz="1600" dirty="0"/>
          </a:p>
        </p:txBody>
      </p:sp>
      <p:sp>
        <p:nvSpPr>
          <p:cNvPr id="5" name="TextBox 4"/>
          <p:cNvSpPr txBox="1"/>
          <p:nvPr/>
        </p:nvSpPr>
        <p:spPr>
          <a:xfrm>
            <a:off x="5930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Signer</a:t>
            </a:r>
            <a:endParaRPr lang="en-US" sz="1600" dirty="0"/>
          </a:p>
        </p:txBody>
      </p:sp>
      <p:cxnSp>
        <p:nvCxnSpPr>
          <p:cNvPr id="8" name="Straight Arrow Connector 7"/>
          <p:cNvCxnSpPr/>
          <p:nvPr/>
        </p:nvCxnSpPr>
        <p:spPr>
          <a:xfrm>
            <a:off x="6730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0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62400" y="2819400"/>
            <a:ext cx="1600200" cy="584775"/>
          </a:xfrm>
          <a:prstGeom prst="rect">
            <a:avLst/>
          </a:prstGeom>
          <a:noFill/>
          <a:ln>
            <a:noFill/>
          </a:ln>
        </p:spPr>
        <p:txBody>
          <a:bodyPr wrap="square" rtlCol="0">
            <a:spAutoFit/>
          </a:bodyPr>
          <a:lstStyle/>
          <a:p>
            <a:pPr algn="ctr"/>
            <a:r>
              <a:rPr lang="en-US" sz="1600" dirty="0" smtClean="0"/>
              <a:t>and  Encrypted ZSKs</a:t>
            </a:r>
            <a:endParaRPr lang="en-US" sz="1600" dirty="0"/>
          </a:p>
        </p:txBody>
      </p:sp>
      <p:sp>
        <p:nvSpPr>
          <p:cNvPr id="21" name="TextBox 20"/>
          <p:cNvSpPr txBox="1"/>
          <p:nvPr/>
        </p:nvSpPr>
        <p:spPr>
          <a:xfrm>
            <a:off x="1143000" y="1981200"/>
            <a:ext cx="1600200" cy="584775"/>
          </a:xfrm>
          <a:prstGeom prst="rect">
            <a:avLst/>
          </a:prstGeom>
          <a:noFill/>
          <a:ln>
            <a:noFill/>
          </a:ln>
        </p:spPr>
        <p:txBody>
          <a:bodyPr wrap="square" rtlCol="0">
            <a:spAutoFit/>
          </a:bodyPr>
          <a:lstStyle/>
          <a:p>
            <a:pPr algn="ctr"/>
            <a:r>
              <a:rPr lang="en-US" sz="1600" dirty="0" smtClean="0"/>
              <a:t>Sign ZSKs with KSK</a:t>
            </a:r>
            <a:endParaRPr lang="en-US" sz="1600" dirty="0"/>
          </a:p>
        </p:txBody>
      </p:sp>
      <p:sp>
        <p:nvSpPr>
          <p:cNvPr id="22" name="TextBox 21"/>
          <p:cNvSpPr txBox="1"/>
          <p:nvPr/>
        </p:nvSpPr>
        <p:spPr>
          <a:xfrm>
            <a:off x="38862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7151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951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6197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cxnSp>
        <p:nvCxnSpPr>
          <p:cNvPr id="28" name="Straight Arrow Connector 27"/>
          <p:cNvCxnSpPr/>
          <p:nvPr/>
        </p:nvCxnSpPr>
        <p:spPr>
          <a:xfrm>
            <a:off x="3810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715000"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038600" y="2667000"/>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95400" y="4953000"/>
            <a:ext cx="1600200" cy="1077218"/>
          </a:xfrm>
          <a:prstGeom prst="rect">
            <a:avLst/>
          </a:prstGeom>
          <a:noFill/>
          <a:ln>
            <a:noFill/>
          </a:ln>
        </p:spPr>
        <p:txBody>
          <a:bodyPr wrap="square" rtlCol="0">
            <a:spAutoFit/>
          </a:bodyPr>
          <a:lstStyle/>
          <a:p>
            <a:pPr algn="ctr"/>
            <a:r>
              <a:rPr lang="en-US" sz="1600" dirty="0" smtClean="0"/>
              <a:t>Secure Key Generation and Signing Environment</a:t>
            </a:r>
            <a:endParaRPr lang="en-US" sz="1600" dirty="0"/>
          </a:p>
        </p:txBody>
      </p:sp>
      <p:grpSp>
        <p:nvGrpSpPr>
          <p:cNvPr id="33" name="Group 32"/>
          <p:cNvGrpSpPr/>
          <p:nvPr/>
        </p:nvGrpSpPr>
        <p:grpSpPr>
          <a:xfrm>
            <a:off x="457200" y="3733800"/>
            <a:ext cx="1600200" cy="1024354"/>
            <a:chOff x="762000" y="3581400"/>
            <a:chExt cx="1600200" cy="1024354"/>
          </a:xfrm>
        </p:grpSpPr>
        <p:sp>
          <p:nvSpPr>
            <p:cNvPr id="20" name="TextBox 19"/>
            <p:cNvSpPr txBox="1"/>
            <p:nvPr/>
          </p:nvSpPr>
          <p:spPr>
            <a:xfrm>
              <a:off x="762000" y="4267200"/>
              <a:ext cx="1600200" cy="338554"/>
            </a:xfrm>
            <a:prstGeom prst="rect">
              <a:avLst/>
            </a:prstGeom>
            <a:noFill/>
            <a:ln>
              <a:noFill/>
            </a:ln>
          </p:spPr>
          <p:txBody>
            <a:bodyPr wrap="square" rtlCol="0">
              <a:spAutoFit/>
            </a:bodyPr>
            <a:lstStyle/>
            <a:p>
              <a:pPr algn="ctr"/>
              <a:r>
                <a:rPr lang="en-US" sz="1600" dirty="0" smtClean="0"/>
                <a:t>Generate KSK</a:t>
              </a:r>
              <a:endParaRPr lang="en-US" sz="1600" dirty="0"/>
            </a:p>
          </p:txBody>
        </p:sp>
        <p:sp>
          <p:nvSpPr>
            <p:cNvPr id="43" name="TextBox 42"/>
            <p:cNvSpPr txBox="1"/>
            <p:nvPr/>
          </p:nvSpPr>
          <p:spPr>
            <a:xfrm>
              <a:off x="1371600" y="3733800"/>
              <a:ext cx="533400" cy="276999"/>
            </a:xfrm>
            <a:prstGeom prst="rect">
              <a:avLst/>
            </a:prstGeom>
            <a:noFill/>
            <a:ln w="19050">
              <a:noFill/>
            </a:ln>
          </p:spPr>
          <p:txBody>
            <a:bodyPr wrap="square" rtlCol="0">
              <a:spAutoFit/>
            </a:bodyPr>
            <a:lstStyle/>
            <a:p>
              <a:pPr algn="ctr"/>
              <a:r>
                <a:rPr lang="en-US" sz="1200" dirty="0" smtClean="0"/>
                <a:t>KSK</a:t>
              </a:r>
              <a:endParaRPr lang="en-US" sz="1200" dirty="0"/>
            </a:p>
          </p:txBody>
        </p:sp>
        <p:sp>
          <p:nvSpPr>
            <p:cNvPr id="29" name="Snip Single Corner Rectangle 28"/>
            <p:cNvSpPr/>
            <p:nvPr/>
          </p:nvSpPr>
          <p:spPr>
            <a:xfrm>
              <a:off x="1219200" y="35814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ingle Corner Rectangle 29"/>
            <p:cNvSpPr/>
            <p:nvPr/>
          </p:nvSpPr>
          <p:spPr>
            <a:xfrm>
              <a:off x="1371600" y="3733800"/>
              <a:ext cx="685800" cy="381000"/>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057400" y="3327975"/>
            <a:ext cx="1600200" cy="744379"/>
            <a:chOff x="2057400" y="3327975"/>
            <a:chExt cx="1600200" cy="744379"/>
          </a:xfrm>
        </p:grpSpPr>
        <p:sp>
          <p:nvSpPr>
            <p:cNvPr id="18" name="TextBox 17"/>
            <p:cNvSpPr txBox="1"/>
            <p:nvPr/>
          </p:nvSpPr>
          <p:spPr>
            <a:xfrm>
              <a:off x="2057400" y="3733800"/>
              <a:ext cx="1600200" cy="338554"/>
            </a:xfrm>
            <a:prstGeom prst="rect">
              <a:avLst/>
            </a:prstGeom>
            <a:noFill/>
            <a:ln>
              <a:noFill/>
            </a:ln>
          </p:spPr>
          <p:txBody>
            <a:bodyPr wrap="square" rtlCol="0">
              <a:spAutoFit/>
            </a:bodyPr>
            <a:lstStyle/>
            <a:p>
              <a:pPr algn="ctr"/>
              <a:r>
                <a:rPr lang="en-US" sz="1600" dirty="0" smtClean="0"/>
                <a:t>Generate ZSKs</a:t>
              </a:r>
              <a:endParaRPr lang="en-US" sz="1600" dirty="0"/>
            </a:p>
          </p:txBody>
        </p:sp>
        <p:cxnSp>
          <p:nvCxnSpPr>
            <p:cNvPr id="37" name="Straight Arrow Connector 36"/>
            <p:cNvCxnSpPr/>
            <p:nvPr/>
          </p:nvCxnSpPr>
          <p:spPr>
            <a:xfrm>
              <a:off x="2743200" y="3327975"/>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46" name="Straight Arrow Connector 45"/>
          <p:cNvCxnSpPr/>
          <p:nvPr/>
        </p:nvCxnSpPr>
        <p:spPr>
          <a:xfrm>
            <a:off x="1447800" y="3332320"/>
            <a:ext cx="0" cy="405825"/>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731911" y="6493386"/>
            <a:ext cx="1524000" cy="338554"/>
          </a:xfrm>
          <a:prstGeom prst="rect">
            <a:avLst/>
          </a:prstGeom>
          <a:noFill/>
        </p:spPr>
        <p:txBody>
          <a:bodyPr wrap="square" rtlCol="0">
            <a:spAutoFit/>
          </a:bodyPr>
          <a:lstStyle/>
          <a:p>
            <a:r>
              <a:rPr lang="en-US" sz="1600" dirty="0" smtClean="0"/>
              <a:t>Animated slide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3379</TotalTime>
  <Words>3374</Words>
  <Application>Microsoft Office PowerPoint</Application>
  <PresentationFormat>On-screen Show (4:3)</PresentationFormat>
  <Paragraphs>574</Paragraphs>
  <Slides>71</Slides>
  <Notes>33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DNSSEC Sample Implementation Module 1 </vt:lpstr>
      <vt:lpstr>DNSSEC: Where we are</vt:lpstr>
      <vt:lpstr>Game changing Internet Core Infrastructure Upgrade </vt:lpstr>
      <vt:lpstr>Resultant Global PKI SSL (DANE), E-mail, VOIP security…</vt:lpstr>
      <vt:lpstr>Design Considerations</vt:lpstr>
      <vt:lpstr>Goals</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Trusted</vt:lpstr>
      <vt:lpstr>Trust</vt:lpstr>
      <vt:lpstr>Transparency</vt:lpstr>
      <vt:lpstr>Transparency</vt:lpstr>
      <vt:lpstr>Say what you do</vt:lpstr>
      <vt:lpstr>Learn from CA successes (and mistakes)</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Security</vt:lpstr>
      <vt:lpstr>Physical</vt:lpstr>
      <vt:lpstr>Physical - Environmental</vt:lpstr>
      <vt:lpstr>Physical - Tiers</vt:lpstr>
      <vt:lpstr>Physical - Tier Construction</vt:lpstr>
      <vt:lpstr>Physical – Safe Tier</vt:lpstr>
      <vt:lpstr>Physical – Safe Tier</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An implementation can be thi$</vt:lpstr>
      <vt:lpstr>Physical Security</vt:lpstr>
      <vt:lpstr>PowerPoint Presentation</vt:lpstr>
      <vt:lpstr>http://www.flickr.com/photos/kjd/sets/72157624302045698/</vt:lpstr>
      <vt:lpstr>PowerPoint Presentation</vt:lpstr>
      <vt:lpstr>PowerPoint Presentation</vt:lpstr>
      <vt:lpstr>Key Rollover Schedule - Root</vt:lpstr>
      <vt:lpstr>PowerPoint Presentation</vt:lpstr>
      <vt:lpstr>…or this     </vt:lpstr>
      <vt:lpstr>..or this  (from .cr)</vt:lpstr>
      <vt:lpstr>Demo Implementation</vt:lpstr>
      <vt:lpstr>Off-Line Key generator and KSK Signer</vt:lpstr>
      <vt:lpstr>Off-Net Signer</vt:lpstr>
      <vt:lpstr>Key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 Lamb</cp:lastModifiedBy>
  <cp:revision>201</cp:revision>
  <dcterms:created xsi:type="dcterms:W3CDTF">2011-08-31T05:36:51Z</dcterms:created>
  <dcterms:modified xsi:type="dcterms:W3CDTF">2012-08-23T23:57:57Z</dcterms:modified>
</cp:coreProperties>
</file>